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64" r:id="rId4"/>
    <p:sldId id="260" r:id="rId5"/>
    <p:sldId id="262" r:id="rId6"/>
    <p:sldId id="261" r:id="rId7"/>
    <p:sldId id="259" r:id="rId8"/>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71" d="100"/>
          <a:sy n="71" d="100"/>
        </p:scale>
        <p:origin x="164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2024/3/22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2024/3/22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787238122"/>
              </p:ext>
            </p:extLst>
          </p:nvPr>
        </p:nvGraphicFramePr>
        <p:xfrm>
          <a:off x="75181" y="338557"/>
          <a:ext cx="6707638" cy="9465249"/>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776137">
                  <a:extLst>
                    <a:ext uri="{9D8B030D-6E8A-4147-A177-3AD203B41FA5}">
                      <a16:colId xmlns:a16="http://schemas.microsoft.com/office/drawing/2014/main" val="1166674879"/>
                    </a:ext>
                  </a:extLst>
                </a:gridCol>
                <a:gridCol w="1032182">
                  <a:extLst>
                    <a:ext uri="{9D8B030D-6E8A-4147-A177-3AD203B41FA5}">
                      <a16:colId xmlns:a16="http://schemas.microsoft.com/office/drawing/2014/main" val="1984494452"/>
                    </a:ext>
                  </a:extLst>
                </a:gridCol>
                <a:gridCol w="1143000">
                  <a:extLst>
                    <a:ext uri="{9D8B030D-6E8A-4147-A177-3AD203B41FA5}">
                      <a16:colId xmlns:a16="http://schemas.microsoft.com/office/drawing/2014/main" val="1241736949"/>
                    </a:ext>
                  </a:extLst>
                </a:gridCol>
                <a:gridCol w="1212850">
                  <a:extLst>
                    <a:ext uri="{9D8B030D-6E8A-4147-A177-3AD203B41FA5}">
                      <a16:colId xmlns:a16="http://schemas.microsoft.com/office/drawing/2014/main" val="2057404197"/>
                    </a:ext>
                  </a:extLst>
                </a:gridCol>
                <a:gridCol w="1823469">
                  <a:extLst>
                    <a:ext uri="{9D8B030D-6E8A-4147-A177-3AD203B41FA5}">
                      <a16:colId xmlns:a16="http://schemas.microsoft.com/office/drawing/2014/main" val="1078736692"/>
                    </a:ext>
                  </a:extLst>
                </a:gridCol>
              </a:tblGrid>
              <a:tr h="606527">
                <a:tc rowSpan="5">
                  <a:txBody>
                    <a:bodyPr/>
                    <a:lstStyle/>
                    <a:p>
                      <a:pPr algn="ctr"/>
                      <a:r>
                        <a:rPr kumimoji="1" lang="ja-JP" altLang="en-US" sz="1100" dirty="0" smtClean="0">
                          <a:latin typeface="+mn-ea"/>
                          <a:ea typeface="+mn-ea"/>
                        </a:rPr>
                        <a:t>総則</a:t>
                      </a:r>
                      <a:endParaRPr kumimoji="1" lang="ja-JP" altLang="en-US" sz="1100" dirty="0">
                        <a:latin typeface="+mn-ea"/>
                        <a:ea typeface="+mn-ea"/>
                      </a:endParaRPr>
                    </a:p>
                  </a:txBody>
                  <a:tcPr marL="36000" marR="36000" marT="36000" marB="36000" vert="eaVert" anchor="ctr"/>
                </a:tc>
                <a:tc rowSpan="2" gridSpan="2">
                  <a:txBody>
                    <a:bodyPr/>
                    <a:lstStyle/>
                    <a:p>
                      <a:pPr algn="ctr"/>
                      <a:r>
                        <a:rPr kumimoji="1" lang="ja-JP" altLang="en-US" sz="1100" dirty="0" smtClean="0">
                          <a:latin typeface="+mn-ea"/>
                          <a:ea typeface="+mn-ea"/>
                        </a:rPr>
                        <a:t>目的及び範囲</a:t>
                      </a:r>
                      <a:endParaRPr kumimoji="1" lang="ja-JP" altLang="en-US" sz="1100" dirty="0">
                        <a:latin typeface="+mn-ea"/>
                        <a:ea typeface="+mn-ea"/>
                      </a:endParaRPr>
                    </a:p>
                  </a:txBody>
                  <a:tcPr marL="36000" marR="36000" marT="36000" marB="36000" anchor="ctr"/>
                </a:tc>
                <a:tc rowSpan="2" hMerge="1">
                  <a:txBody>
                    <a:bodyPr/>
                    <a:lstStyle/>
                    <a:p>
                      <a:endParaRPr kumimoji="1" lang="ja-JP" altLang="en-US"/>
                    </a:p>
                  </a:txBody>
                  <a:tcPr/>
                </a:tc>
                <a:tc gridSpan="4">
                  <a:txBody>
                    <a:bodyPr/>
                    <a:lstStyle/>
                    <a:p>
                      <a:r>
                        <a:rPr kumimoji="1" lang="ja-JP" altLang="en-US" sz="1100" dirty="0" smtClean="0"/>
                        <a:t>　この計画は、防火管理業務に必要な事項を定め、火災、地震その他の災害の予防と人命の安全及び被害の軽減を図ることを目的とし、ここに勤務し、出入りする全ての関係者に適用する。</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4406531"/>
                  </a:ext>
                </a:extLst>
              </a:tr>
              <a:tr h="429671">
                <a:tc vMerge="1">
                  <a:txBody>
                    <a:bodyPr/>
                    <a:lstStyle/>
                    <a:p>
                      <a:endParaRPr kumimoji="1" lang="ja-JP" altLang="en-US"/>
                    </a:p>
                  </a:txBody>
                  <a:tcPr/>
                </a:tc>
                <a:tc gridSpan="2" vMerge="1">
                  <a:txBody>
                    <a:bodyPr/>
                    <a:lstStyle/>
                    <a:p>
                      <a:pPr algn="ctr"/>
                      <a:endParaRPr kumimoji="1" lang="ja-JP" altLang="en-US" sz="1100" dirty="0">
                        <a:latin typeface="+mn-ea"/>
                        <a:ea typeface="+mn-ea"/>
                      </a:endParaRPr>
                    </a:p>
                  </a:txBody>
                  <a:tcPr anchor="ctr"/>
                </a:tc>
                <a:tc hMerge="1" vMerge="1">
                  <a:txBody>
                    <a:bodyPr/>
                    <a:lstStyle/>
                    <a:p>
                      <a:endParaRPr kumimoji="1" lang="ja-JP" altLang="en-US"/>
                    </a:p>
                  </a:txBody>
                  <a:tcPr/>
                </a:tc>
                <a:tc gridSpan="4">
                  <a:txBody>
                    <a:bodyPr/>
                    <a:lstStyle/>
                    <a:p>
                      <a:r>
                        <a:rPr kumimoji="1" lang="ja-JP" altLang="en-US" sz="1100" dirty="0" smtClean="0"/>
                        <a:t>　この計画で示す防火管理業務を行う範囲は、建物全体の責任を持つものとする。</a:t>
                      </a:r>
                      <a:endParaRPr kumimoji="1" lang="en-US" altLang="ja-JP" sz="1100" dirty="0" smtClean="0"/>
                    </a:p>
                    <a:p>
                      <a:r>
                        <a:rPr kumimoji="1" lang="ja-JP" altLang="en-US" sz="1100" dirty="0" smtClean="0"/>
                        <a:t>ただし、各事業所等が占有する部分については管理権原者と各事業所等が連携、協力することにより、責任を果たすものとする。</a:t>
                      </a:r>
                      <a:endParaRPr kumimoji="1" lang="en-US" altLang="ja-JP" sz="1100" dirty="0" smtClean="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32441757"/>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管理権原者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r>
                        <a:rPr kumimoji="1" lang="ja-JP" altLang="en-US" sz="1100" dirty="0" smtClean="0"/>
                        <a:t>　管理権原者は各賃貸部分を含め、建物全体の防火に関する権限を有するとともに、</a:t>
                      </a:r>
                      <a:r>
                        <a:rPr kumimoji="1" lang="en-US" altLang="ja-JP" sz="1100" dirty="0" smtClean="0"/>
                        <a:t> </a:t>
                      </a:r>
                      <a:r>
                        <a:rPr kumimoji="1" lang="ja-JP" altLang="en-US" sz="1100" dirty="0" smtClean="0"/>
                        <a:t>管理権原者又は管理権原者が選任した防火管理者は、防火管理上、必要な時に各事業所等に立ち入ることができる。また、管理権原者又は管理権原者が選任した防火管理者は、各賃借人に対する防火に係る指示権限を有すこととする。</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40462431"/>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防火管理者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r>
                        <a:rPr kumimoji="1" lang="ja-JP" altLang="en-US" sz="1100" dirty="0" smtClean="0"/>
                        <a:t>　防火管理者はこの計画の作成及び実行に関する全ての権限を持ち業務を行うとともに、管理権原者が選任する各事業所等における防火責任者、火元責任者等と協力し、防火管理者としての責務を果たすものとする。</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3147027"/>
                  </a:ext>
                </a:extLst>
              </a:tr>
              <a:tr h="331299">
                <a:tc vMerge="1">
                  <a:txBody>
                    <a:bodyPr/>
                    <a:lstStyle/>
                    <a:p>
                      <a:pPr algn="ctr"/>
                      <a:endParaRPr kumimoji="1" lang="ja-JP" altLang="en-US" sz="1100" dirty="0">
                        <a:latin typeface="+mn-ea"/>
                        <a:ea typeface="+mn-ea"/>
                      </a:endParaRPr>
                    </a:p>
                  </a:txBody>
                  <a:tcPr marL="36000" marR="36000" marT="36000" marB="36000" vert="eaVert" anchor="ctr"/>
                </a:tc>
                <a:tc gridSpan="2">
                  <a:txBody>
                    <a:bodyPr/>
                    <a:lstStyle/>
                    <a:p>
                      <a:pPr algn="ctr"/>
                      <a:r>
                        <a:rPr kumimoji="1" lang="ja-JP" altLang="en-US" sz="1100" dirty="0" smtClean="0">
                          <a:latin typeface="+mn-ea"/>
                          <a:ea typeface="+mn-ea"/>
                        </a:rPr>
                        <a:t>各事業所等</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t>　各事業所等は専有部分の防火管理について、防火責任者が防火管理者を補佐するとともに、その監督を受けて、火元責任者等に指示を与えること等により防火管理上必要な業務を遂行しなければならない。</a:t>
                      </a:r>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77014731"/>
                  </a:ext>
                </a:extLst>
              </a:tr>
              <a:tr h="331299">
                <a:tc rowSpan="3">
                  <a:txBody>
                    <a:bodyPr/>
                    <a:lstStyle/>
                    <a:p>
                      <a:pPr algn="ctr"/>
                      <a:r>
                        <a:rPr kumimoji="1" lang="ja-JP" altLang="en-US" sz="1100" dirty="0" smtClean="0">
                          <a:latin typeface="+mn-ea"/>
                          <a:ea typeface="+mn-ea"/>
                        </a:rPr>
                        <a:t>事業所概要</a:t>
                      </a:r>
                      <a:endParaRPr kumimoji="1" lang="ja-JP" altLang="en-US" sz="1100" dirty="0">
                        <a:latin typeface="+mn-ea"/>
                        <a:ea typeface="+mn-ea"/>
                      </a:endParaRPr>
                    </a:p>
                  </a:txBody>
                  <a:tcPr marL="36000" marR="36000" marT="36000" marB="36000" vert="eaVert" anchor="ctr"/>
                </a:tc>
                <a:tc gridSpan="2">
                  <a:txBody>
                    <a:bodyPr/>
                    <a:lstStyle/>
                    <a:p>
                      <a:pPr algn="ctr"/>
                      <a:r>
                        <a:rPr kumimoji="1" lang="ja-JP" altLang="en-US" sz="1100" dirty="0" smtClean="0">
                          <a:latin typeface="+mn-ea"/>
                          <a:ea typeface="+mn-ea"/>
                        </a:rPr>
                        <a:t>建物名称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sz="1100"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61767665"/>
                  </a:ext>
                </a:extLst>
              </a:tr>
              <a:tr h="423924">
                <a:tc vMerge="1">
                  <a:txBody>
                    <a:bodyPr/>
                    <a:lstStyle/>
                    <a:p>
                      <a:endParaRPr kumimoji="1" lang="ja-JP" altLang="en-US" dirty="0"/>
                    </a:p>
                  </a:txBody>
                  <a:tcPr/>
                </a:tc>
                <a:tc gridSpan="2">
                  <a:txBody>
                    <a:bodyPr/>
                    <a:lstStyle/>
                    <a:p>
                      <a:pPr algn="ctr"/>
                      <a:r>
                        <a:rPr kumimoji="1" lang="ja-JP" altLang="en-US" sz="1100" dirty="0" smtClean="0">
                          <a:latin typeface="+mn-ea"/>
                          <a:ea typeface="+mn-ea"/>
                        </a:rPr>
                        <a:t>建物用途</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pPr algn="just"/>
                      <a:r>
                        <a:rPr kumimoji="1" lang="ja-JP" altLang="en-US" sz="1100" dirty="0" smtClean="0">
                          <a:latin typeface="+mn-ea"/>
                          <a:ea typeface="+mn-ea"/>
                        </a:rPr>
                        <a:t>□事務所　□飲食店　□物品販売店　□学校　□倉庫　□作業場　□病院等</a:t>
                      </a:r>
                      <a:endParaRPr kumimoji="1" lang="en-US" altLang="ja-JP" sz="1100" dirty="0" smtClean="0">
                        <a:latin typeface="+mn-ea"/>
                        <a:ea typeface="+mn-ea"/>
                      </a:endParaRPr>
                    </a:p>
                    <a:p>
                      <a:pPr algn="just"/>
                      <a:r>
                        <a:rPr kumimoji="1" lang="ja-JP" altLang="en-US" sz="1100" smtClean="0">
                          <a:latin typeface="+mn-ea"/>
                          <a:ea typeface="+mn-ea"/>
                        </a:rPr>
                        <a:t>□福祉施設</a:t>
                      </a:r>
                      <a:r>
                        <a:rPr kumimoji="1" lang="ja-JP" altLang="en-US" sz="1100" dirty="0" smtClean="0">
                          <a:latin typeface="+mn-ea"/>
                          <a:ea typeface="+mn-ea"/>
                        </a:rPr>
                        <a:t>等　□駐車場　□複合用途　□その他（　　　　　　　　　　　　）　</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36186073"/>
                  </a:ext>
                </a:extLst>
              </a:tr>
              <a:tr h="331299">
                <a:tc vMerge="1">
                  <a:txBody>
                    <a:bodyPr/>
                    <a:lstStyle/>
                    <a:p>
                      <a:endParaRPr kumimoji="1" lang="ja-JP" altLang="en-US" sz="1200" dirty="0"/>
                    </a:p>
                  </a:txBody>
                  <a:tcPr/>
                </a:tc>
                <a:tc gridSpan="2">
                  <a:txBody>
                    <a:bodyPr/>
                    <a:lstStyle/>
                    <a:p>
                      <a:pPr algn="ctr"/>
                      <a:r>
                        <a:rPr kumimoji="1" lang="ja-JP" altLang="en-US" sz="1100" dirty="0" smtClean="0">
                          <a:latin typeface="+mn-ea"/>
                          <a:ea typeface="+mn-ea"/>
                        </a:rPr>
                        <a:t>収容人員</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pPr algn="l"/>
                      <a:r>
                        <a:rPr kumimoji="1" lang="ja-JP" altLang="en-US" sz="1100" dirty="0" smtClean="0">
                          <a:latin typeface="+mn-ea"/>
                          <a:ea typeface="+mn-ea"/>
                        </a:rPr>
                        <a:t>客　　　　人　</a:t>
                      </a:r>
                      <a:endParaRPr kumimoji="1" lang="ja-JP" altLang="en-US" sz="1100" dirty="0">
                        <a:latin typeface="+mn-ea"/>
                        <a:ea typeface="+mn-ea"/>
                      </a:endParaRPr>
                    </a:p>
                  </a:txBody>
                  <a:tcPr marL="36000" marR="36000" marT="36000" marB="36000" anchor="ctr">
                    <a:lnR w="12700" cap="flat" cmpd="sng" algn="ctr">
                      <a:solidFill>
                        <a:schemeClr val="tx1"/>
                      </a:solidFill>
                      <a:prstDash val="solid"/>
                      <a:round/>
                      <a:headEnd type="none" w="med" len="med"/>
                      <a:tailEnd type="none" w="med" len="med"/>
                    </a:lnR>
                  </a:tcPr>
                </a:tc>
                <a:tc>
                  <a:txBody>
                    <a:bodyPr/>
                    <a:lstStyle/>
                    <a:p>
                      <a:pPr algn="l"/>
                      <a:r>
                        <a:rPr kumimoji="1" lang="ja-JP" altLang="en-US" sz="1100" dirty="0" smtClean="0">
                          <a:latin typeface="+mn-ea"/>
                          <a:ea typeface="+mn-ea"/>
                        </a:rPr>
                        <a:t>従業員　　　人</a:t>
                      </a:r>
                      <a:endParaRPr kumimoji="1" lang="ja-JP" altLang="en-US" sz="110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kumimoji="1" lang="ja-JP" altLang="en-US" sz="1100" dirty="0" smtClean="0">
                          <a:latin typeface="+mn-ea"/>
                          <a:ea typeface="+mn-ea"/>
                        </a:rPr>
                        <a:t>その他　　　　人</a:t>
                      </a:r>
                      <a:endParaRPr kumimoji="1" lang="ja-JP" altLang="en-US" sz="110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l"/>
                      <a:r>
                        <a:rPr kumimoji="1" lang="ja-JP" altLang="en-US" sz="1100" dirty="0" smtClean="0">
                          <a:latin typeface="+mn-ea"/>
                          <a:ea typeface="+mn-ea"/>
                        </a:rPr>
                        <a:t>　　計　　　　　　人</a:t>
                      </a:r>
                      <a:endParaRPr kumimoji="1" lang="ja-JP" altLang="en-US" sz="1100" dirty="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85586121"/>
                  </a:ext>
                </a:extLst>
              </a:tr>
              <a:tr h="1621119">
                <a:tc rowSpan="4">
                  <a:txBody>
                    <a:bodyPr/>
                    <a:lstStyle/>
                    <a:p>
                      <a:pPr algn="ctr"/>
                      <a:r>
                        <a:rPr kumimoji="1" lang="ja-JP" altLang="en-US" sz="1100" dirty="0" smtClean="0">
                          <a:latin typeface="+mn-ea"/>
                          <a:ea typeface="+mn-ea"/>
                        </a:rPr>
                        <a:t>防火管理業務</a:t>
                      </a:r>
                      <a:endParaRPr kumimoji="1" lang="ja-JP" altLang="en-US" sz="1100" dirty="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消防機関への届出等</a:t>
                      </a:r>
                      <a:endParaRPr kumimoji="1" lang="ja-JP" altLang="en-US" sz="1100" dirty="0">
                        <a:latin typeface="+mn-ea"/>
                        <a:ea typeface="+mn-ea"/>
                      </a:endParaRPr>
                    </a:p>
                  </a:txBody>
                  <a:tcPr marL="36000" marR="36000" marT="36000" marB="36000" vert="eaVert" anchor="ctr"/>
                </a:tc>
                <a:tc gridSpan="5">
                  <a:txBody>
                    <a:bodyPr/>
                    <a:lstStyle/>
                    <a:p>
                      <a:r>
                        <a:rPr kumimoji="1" lang="ja-JP" altLang="en-US" sz="1100" dirty="0" smtClean="0">
                          <a:latin typeface="+mn-ea"/>
                          <a:ea typeface="+mn-ea"/>
                        </a:rPr>
                        <a:t>　管理権原者または防火管理者等は次の各号に掲げる業務について届出、報告及び連絡を行う。</a:t>
                      </a:r>
                    </a:p>
                    <a:p>
                      <a:r>
                        <a:rPr kumimoji="1" lang="ja-JP" altLang="en-US" sz="1100" dirty="0" smtClean="0">
                          <a:latin typeface="+mn-ea"/>
                          <a:ea typeface="+mn-ea"/>
                        </a:rPr>
                        <a:t>１　防火管理者選任（解任）届出</a:t>
                      </a:r>
                    </a:p>
                    <a:p>
                      <a:r>
                        <a:rPr kumimoji="1" lang="ja-JP" altLang="en-US" sz="1100" dirty="0" smtClean="0">
                          <a:latin typeface="+mn-ea"/>
                          <a:ea typeface="+mn-ea"/>
                        </a:rPr>
                        <a:t>２　消防計画作成（変更）届出</a:t>
                      </a:r>
                    </a:p>
                    <a:p>
                      <a:r>
                        <a:rPr kumimoji="1" lang="ja-JP" altLang="en-US" sz="1100" dirty="0" smtClean="0">
                          <a:latin typeface="+mn-ea"/>
                          <a:ea typeface="+mn-ea"/>
                        </a:rPr>
                        <a:t>３　消防用設備等（特殊消防用設備等）点検結果報告書</a:t>
                      </a:r>
                    </a:p>
                    <a:p>
                      <a:r>
                        <a:rPr kumimoji="1" lang="ja-JP" altLang="en-US" sz="1100" dirty="0" smtClean="0">
                          <a:latin typeface="+mn-ea"/>
                          <a:ea typeface="+mn-ea"/>
                        </a:rPr>
                        <a:t>４　自衛消防訓練実施の事前連絡</a:t>
                      </a:r>
                    </a:p>
                    <a:p>
                      <a:r>
                        <a:rPr kumimoji="1" lang="ja-JP" altLang="en-US" sz="1100" dirty="0" smtClean="0">
                          <a:latin typeface="+mn-ea"/>
                          <a:ea typeface="+mn-ea"/>
                        </a:rPr>
                        <a:t>５　工事中の消防計画</a:t>
                      </a:r>
                    </a:p>
                    <a:p>
                      <a:r>
                        <a:rPr kumimoji="1" lang="ja-JP" altLang="en-US" sz="1100" dirty="0" smtClean="0">
                          <a:latin typeface="+mn-ea"/>
                          <a:ea typeface="+mn-ea"/>
                        </a:rPr>
                        <a:t>６　その他</a:t>
                      </a:r>
                    </a:p>
                    <a:p>
                      <a:r>
                        <a:rPr kumimoji="1" lang="en-US" altLang="ja-JP" sz="1100" dirty="0" smtClean="0">
                          <a:latin typeface="+mn-ea"/>
                          <a:ea typeface="+mn-ea"/>
                        </a:rPr>
                        <a:t>※</a:t>
                      </a:r>
                      <a:r>
                        <a:rPr kumimoji="1" lang="ja-JP" altLang="en-US" sz="1100" dirty="0" smtClean="0">
                          <a:latin typeface="+mn-ea"/>
                          <a:ea typeface="+mn-ea"/>
                        </a:rPr>
                        <a:t>防火管理者は、報告または届け出た書類等の写しその他防火管理業務に必要な書類等を防火管理維持台帳に一括して編纂し、保管する。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83688696"/>
                  </a:ext>
                </a:extLst>
              </a:tr>
              <a:tr h="1273537">
                <a:tc vMerge="1">
                  <a:txBody>
                    <a:bodyPr/>
                    <a:lstStyle/>
                    <a:p>
                      <a:pPr algn="ctr"/>
                      <a:endParaRPr kumimoji="1" lang="ja-JP" altLang="en-US" sz="1200" dirty="0">
                        <a:latin typeface="+mn-ea"/>
                        <a:ea typeface="+mn-ea"/>
                      </a:endParaRPr>
                    </a:p>
                  </a:txBody>
                  <a:tcPr vert="eaVert" anchor="ctr"/>
                </a:tc>
                <a:tc>
                  <a:txBody>
                    <a:bodyPr/>
                    <a:lstStyle/>
                    <a:p>
                      <a:pPr algn="ctr"/>
                      <a:r>
                        <a:rPr kumimoji="1" lang="ja-JP" altLang="en-US" sz="1100" dirty="0" smtClean="0">
                          <a:latin typeface="+mn-ea"/>
                          <a:ea typeface="+mn-ea"/>
                        </a:rPr>
                        <a:t>利用者等の責務</a:t>
                      </a:r>
                      <a:endParaRPr kumimoji="1" lang="ja-JP" altLang="en-US" sz="1100" dirty="0">
                        <a:latin typeface="+mn-ea"/>
                        <a:ea typeface="+mn-ea"/>
                      </a:endParaRPr>
                    </a:p>
                  </a:txBody>
                  <a:tcPr marL="36000" marR="36000" marT="36000" marB="36000" vert="eaVert" anchor="ctr"/>
                </a:tc>
                <a:tc gridSpan="5">
                  <a:txBody>
                    <a:bodyPr/>
                    <a:lstStyle/>
                    <a:p>
                      <a:r>
                        <a:rPr kumimoji="1" lang="ja-JP" altLang="en-US" sz="1100" dirty="0" smtClean="0">
                          <a:latin typeface="+mn-ea"/>
                          <a:ea typeface="+mn-ea"/>
                        </a:rPr>
                        <a:t>　防火管理者、防火責任等は利用者等に次の事項を順守させる。</a:t>
                      </a:r>
                      <a:endParaRPr kumimoji="1" lang="en-US" altLang="ja-JP" sz="1100" dirty="0" smtClean="0">
                        <a:latin typeface="+mn-ea"/>
                        <a:ea typeface="+mn-ea"/>
                      </a:endParaRPr>
                    </a:p>
                    <a:p>
                      <a:r>
                        <a:rPr kumimoji="1" lang="ja-JP" altLang="en-US" sz="1100" dirty="0" smtClean="0">
                          <a:latin typeface="+mn-ea"/>
                          <a:ea typeface="+mn-ea"/>
                        </a:rPr>
                        <a:t>１　避難経路図は別図のとおりとし、避難口、階段、避難通路等には避難障害となる</a:t>
                      </a:r>
                      <a:endParaRPr kumimoji="1" lang="en-US" altLang="ja-JP" sz="1100" dirty="0" smtClean="0">
                        <a:latin typeface="+mn-ea"/>
                        <a:ea typeface="+mn-ea"/>
                      </a:endParaRPr>
                    </a:p>
                    <a:p>
                      <a:r>
                        <a:rPr kumimoji="1" lang="ja-JP" altLang="en-US" sz="1100" dirty="0" smtClean="0">
                          <a:latin typeface="+mn-ea"/>
                          <a:ea typeface="+mn-ea"/>
                        </a:rPr>
                        <a:t>　設備を設けたり物品を置かない。</a:t>
                      </a:r>
                    </a:p>
                    <a:p>
                      <a:r>
                        <a:rPr kumimoji="1" lang="ja-JP" altLang="en-US" sz="1100" dirty="0" smtClean="0">
                          <a:latin typeface="+mn-ea"/>
                          <a:ea typeface="+mn-ea"/>
                        </a:rPr>
                        <a:t>２　防火戸の付近には、常に閉鎖の障害となる物品を置かない。</a:t>
                      </a:r>
                    </a:p>
                    <a:p>
                      <a:r>
                        <a:rPr kumimoji="1" lang="ja-JP" altLang="en-US" sz="1100" dirty="0" smtClean="0">
                          <a:latin typeface="+mn-ea"/>
                          <a:ea typeface="+mn-ea"/>
                        </a:rPr>
                        <a:t>３　喫煙は、指定された場所で行う。</a:t>
                      </a:r>
                    </a:p>
                    <a:p>
                      <a:r>
                        <a:rPr kumimoji="1" lang="ja-JP" altLang="en-US" sz="1100" dirty="0" smtClean="0">
                          <a:latin typeface="+mn-ea"/>
                          <a:ea typeface="+mn-ea"/>
                        </a:rPr>
                        <a:t>４　火気使用設備・器具を使用する場合は、周囲を整理、整頓し、可燃物に接近して</a:t>
                      </a:r>
                      <a:endParaRPr kumimoji="1" lang="en-US" altLang="ja-JP" sz="1100" dirty="0" smtClean="0">
                        <a:latin typeface="+mn-ea"/>
                        <a:ea typeface="+mn-ea"/>
                      </a:endParaRPr>
                    </a:p>
                    <a:p>
                      <a:r>
                        <a:rPr kumimoji="1" lang="ja-JP" altLang="en-US" sz="1100" dirty="0" smtClean="0">
                          <a:latin typeface="+mn-ea"/>
                          <a:ea typeface="+mn-ea"/>
                        </a:rPr>
                        <a:t>　使用しない。</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02188814"/>
                  </a:ext>
                </a:extLst>
              </a:tr>
              <a:tr h="440429">
                <a:tc vMerge="1">
                  <a:txBody>
                    <a:bodyPr/>
                    <a:lstStyle/>
                    <a:p>
                      <a:pPr algn="ctr"/>
                      <a:endParaRPr kumimoji="1" lang="ja-JP" altLang="en-US" sz="1100" dirty="0">
                        <a:latin typeface="+mn-ea"/>
                        <a:ea typeface="+mn-ea"/>
                      </a:endParaRPr>
                    </a:p>
                  </a:txBody>
                  <a:tcPr vert="eaVert" anchor="ctr"/>
                </a:tc>
                <a:tc rowSpan="2">
                  <a:txBody>
                    <a:bodyPr/>
                    <a:lstStyle/>
                    <a:p>
                      <a:pPr algn="ctr"/>
                      <a:r>
                        <a:rPr kumimoji="1" lang="ja-JP" altLang="en-US" sz="1100" dirty="0" smtClean="0">
                          <a:latin typeface="+mn-ea"/>
                          <a:ea typeface="+mn-ea"/>
                        </a:rPr>
                        <a:t>工事中の防火管理</a:t>
                      </a:r>
                      <a:endParaRPr kumimoji="1" lang="ja-JP" altLang="en-US" sz="1100" dirty="0">
                        <a:latin typeface="+mn-ea"/>
                        <a:ea typeface="+mn-ea"/>
                      </a:endParaRPr>
                    </a:p>
                  </a:txBody>
                  <a:tcPr marL="36000" marR="36000" marT="36000" marB="36000" vert="eaVert" anchor="ctr"/>
                </a:tc>
                <a:tc gridSpan="5">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　防火管理者は、増築、改築、模様替え等の工事を行うときは、工事中の安全対策を策定し、必要な指示を与える。</a:t>
                      </a:r>
                      <a:endParaRPr kumimoji="1" lang="en-US" altLang="ja-JP" sz="1100" dirty="0" smtClean="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　防火責任者は、増築、改築、模様替え等の工事を行うときは、管理権原者又は防火管理者に報告し、必要な指示を求める。</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1667664">
                <a:tc vMerge="1">
                  <a:txBody>
                    <a:bodyPr/>
                    <a:lstStyle/>
                    <a:p>
                      <a:pPr algn="ctr"/>
                      <a:endParaRPr kumimoji="1" lang="ja-JP" altLang="en-US" sz="1200" dirty="0">
                        <a:latin typeface="+mn-ea"/>
                        <a:ea typeface="+mn-ea"/>
                      </a:endParaRPr>
                    </a:p>
                  </a:txBody>
                  <a:tcPr vert="eaVert" anchor="ctr"/>
                </a:tc>
                <a:tc vMerge="1">
                  <a:txBody>
                    <a:bodyPr/>
                    <a:lstStyle/>
                    <a:p>
                      <a:pPr algn="l"/>
                      <a:endParaRPr kumimoji="1" lang="en-US" altLang="ja-JP" sz="1100" dirty="0" smtClean="0">
                        <a:latin typeface="+mn-ea"/>
                        <a:ea typeface="+mn-ea"/>
                      </a:endParaRPr>
                    </a:p>
                  </a:txBody>
                  <a:tcPr anchor="ctr"/>
                </a:tc>
                <a:tc gridSpan="5">
                  <a:txBody>
                    <a:bodyPr/>
                    <a:lstStyle/>
                    <a:p>
                      <a:pPr algn="l"/>
                      <a:r>
                        <a:rPr kumimoji="1" lang="ja-JP" altLang="en-US" sz="1100" dirty="0" smtClean="0">
                          <a:latin typeface="+mn-ea"/>
                          <a:ea typeface="+mn-ea"/>
                        </a:rPr>
                        <a:t>　防火管理者、防火責任者等は工事人に対して次の事項を遵守させる。</a:t>
                      </a:r>
                    </a:p>
                    <a:p>
                      <a:pPr algn="l"/>
                      <a:r>
                        <a:rPr kumimoji="1" lang="ja-JP" altLang="en-US" sz="1100" dirty="0" smtClean="0">
                          <a:latin typeface="+mn-ea"/>
                          <a:ea typeface="+mn-ea"/>
                        </a:rPr>
                        <a:t>１　溶接や溶断を行う場合は、事前に消火器、工事用シート</a:t>
                      </a:r>
                      <a:r>
                        <a:rPr kumimoji="1" lang="en-US" altLang="ja-JP" sz="1100" dirty="0" smtClean="0">
                          <a:latin typeface="+mn-ea"/>
                          <a:ea typeface="+mn-ea"/>
                        </a:rPr>
                        <a:t>(</a:t>
                      </a:r>
                      <a:r>
                        <a:rPr kumimoji="1" lang="ja-JP" altLang="en-US" sz="1100" dirty="0" smtClean="0">
                          <a:latin typeface="+mn-ea"/>
                          <a:ea typeface="+mn-ea"/>
                        </a:rPr>
                        <a:t>防炎物品</a:t>
                      </a:r>
                      <a:r>
                        <a:rPr kumimoji="1" lang="en-US" altLang="ja-JP" sz="1100" dirty="0" smtClean="0">
                          <a:latin typeface="+mn-ea"/>
                          <a:ea typeface="+mn-ea"/>
                        </a:rPr>
                        <a:t>)</a:t>
                      </a:r>
                      <a:r>
                        <a:rPr kumimoji="1" lang="ja-JP" altLang="en-US" sz="1100" dirty="0" smtClean="0">
                          <a:latin typeface="+mn-ea"/>
                          <a:ea typeface="+mn-ea"/>
                        </a:rPr>
                        <a:t>等を準備する。 </a:t>
                      </a:r>
                    </a:p>
                    <a:p>
                      <a:pPr algn="l"/>
                      <a:r>
                        <a:rPr kumimoji="1" lang="ja-JP" altLang="en-US" sz="1100" dirty="0" smtClean="0">
                          <a:latin typeface="+mn-ea"/>
                          <a:ea typeface="+mn-ea"/>
                        </a:rPr>
                        <a:t>２　防火管理者が指定した場所以外では、喫煙及び火気の使用を行わない。</a:t>
                      </a:r>
                    </a:p>
                    <a:p>
                      <a:pPr algn="l"/>
                      <a:r>
                        <a:rPr kumimoji="1" lang="ja-JP" altLang="en-US" sz="1100" dirty="0" smtClean="0">
                          <a:latin typeface="+mn-ea"/>
                          <a:ea typeface="+mn-ea"/>
                        </a:rPr>
                        <a:t>３　工事場所ごとに火気及び危険物の使用責任者を定める。</a:t>
                      </a:r>
                    </a:p>
                    <a:p>
                      <a:pPr algn="l"/>
                      <a:r>
                        <a:rPr kumimoji="1" lang="ja-JP" altLang="en-US" sz="1100" dirty="0" smtClean="0">
                          <a:latin typeface="+mn-ea"/>
                          <a:ea typeface="+mn-ea"/>
                        </a:rPr>
                        <a:t>４　危険物を持ち込む場合は、その都度、防火管理者の承認を受ける。</a:t>
                      </a:r>
                    </a:p>
                    <a:p>
                      <a:pPr algn="l"/>
                      <a:r>
                        <a:rPr kumimoji="1" lang="ja-JP" altLang="en-US" sz="1100" dirty="0" smtClean="0">
                          <a:latin typeface="+mn-ea"/>
                          <a:ea typeface="+mn-ea"/>
                        </a:rPr>
                        <a:t>５　放火を防止するため、資機材等を整理、整頓をする。</a:t>
                      </a:r>
                    </a:p>
                    <a:p>
                      <a:pPr algn="l"/>
                      <a:r>
                        <a:rPr kumimoji="1" lang="ja-JP" altLang="en-US" sz="1100" dirty="0" smtClean="0">
                          <a:latin typeface="+mn-ea"/>
                          <a:ea typeface="+mn-ea"/>
                        </a:rPr>
                        <a:t>６　その他防火管理者が指示すること。</a:t>
                      </a:r>
                      <a:endParaRPr kumimoji="1" lang="en-US" altLang="ja-JP" sz="1100" dirty="0" smtClean="0">
                        <a:latin typeface="+mn-ea"/>
                        <a:ea typeface="+mn-ea"/>
                      </a:endParaRPr>
                    </a:p>
                    <a:p>
                      <a:r>
                        <a:rPr kumimoji="1" lang="ja-JP" altLang="en-US" sz="1100" dirty="0" smtClean="0">
                          <a:latin typeface="+mn-ea"/>
                          <a:ea typeface="+mn-ea"/>
                        </a:rPr>
                        <a:t>７　軽微な増築、改築等の工事を行う場合で、この消防計画により適切に防火管理業務</a:t>
                      </a:r>
                      <a:endParaRPr kumimoji="1" lang="en-US" altLang="ja-JP" sz="1100" dirty="0" smtClean="0">
                        <a:latin typeface="+mn-ea"/>
                        <a:ea typeface="+mn-ea"/>
                      </a:endParaRPr>
                    </a:p>
                    <a:p>
                      <a:r>
                        <a:rPr kumimoji="1" lang="ja-JP" altLang="en-US" sz="1100" dirty="0" smtClean="0">
                          <a:latin typeface="+mn-ea"/>
                          <a:ea typeface="+mn-ea"/>
                        </a:rPr>
                        <a:t>　を実施できる場合を除き、別に工事中の消防計画を作成し、消防署に届け出る。</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76639039"/>
                  </a:ext>
                </a:extLst>
              </a:tr>
            </a:tbl>
          </a:graphicData>
        </a:graphic>
      </p:graphicFrame>
      <p:sp>
        <p:nvSpPr>
          <p:cNvPr id="3" name="テキスト ボックス 2"/>
          <p:cNvSpPr txBox="1"/>
          <p:nvPr/>
        </p:nvSpPr>
        <p:spPr>
          <a:xfrm>
            <a:off x="1552815" y="0"/>
            <a:ext cx="3752370" cy="338554"/>
          </a:xfrm>
          <a:prstGeom prst="rect">
            <a:avLst/>
          </a:prstGeom>
          <a:noFill/>
        </p:spPr>
        <p:txBody>
          <a:bodyPr wrap="square" rtlCol="0">
            <a:spAutoFit/>
          </a:bodyPr>
          <a:lstStyle/>
          <a:p>
            <a:pPr algn="dist"/>
            <a:r>
              <a:rPr kumimoji="1" lang="ja-JP" altLang="en-US" sz="1600" dirty="0" smtClean="0"/>
              <a:t>消防計画（単一権原と</a:t>
            </a:r>
            <a:r>
              <a:rPr kumimoji="1" lang="ja-JP" altLang="en-US" sz="1600" dirty="0" smtClean="0"/>
              <a:t>する場合）</a:t>
            </a:r>
            <a:endParaRPr kumimoji="1" lang="ja-JP" altLang="en-US" sz="1600" dirty="0"/>
          </a:p>
        </p:txBody>
      </p:sp>
    </p:spTree>
    <p:extLst>
      <p:ext uri="{BB962C8B-B14F-4D97-AF65-F5344CB8AC3E}">
        <p14:creationId xmlns:p14="http://schemas.microsoft.com/office/powerpoint/2010/main" val="259069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114372630"/>
              </p:ext>
            </p:extLst>
          </p:nvPr>
        </p:nvGraphicFramePr>
        <p:xfrm>
          <a:off x="66747" y="79922"/>
          <a:ext cx="6724506" cy="9508579"/>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360000">
                  <a:extLst>
                    <a:ext uri="{9D8B030D-6E8A-4147-A177-3AD203B41FA5}">
                      <a16:colId xmlns:a16="http://schemas.microsoft.com/office/drawing/2014/main" val="1166674879"/>
                    </a:ext>
                  </a:extLst>
                </a:gridCol>
                <a:gridCol w="288353">
                  <a:extLst>
                    <a:ext uri="{9D8B030D-6E8A-4147-A177-3AD203B41FA5}">
                      <a16:colId xmlns:a16="http://schemas.microsoft.com/office/drawing/2014/main" val="2121565811"/>
                    </a:ext>
                  </a:extLst>
                </a:gridCol>
                <a:gridCol w="518005">
                  <a:extLst>
                    <a:ext uri="{9D8B030D-6E8A-4147-A177-3AD203B41FA5}">
                      <a16:colId xmlns:a16="http://schemas.microsoft.com/office/drawing/2014/main" val="3525832968"/>
                    </a:ext>
                  </a:extLst>
                </a:gridCol>
                <a:gridCol w="1031689">
                  <a:extLst>
                    <a:ext uri="{9D8B030D-6E8A-4147-A177-3AD203B41FA5}">
                      <a16:colId xmlns:a16="http://schemas.microsoft.com/office/drawing/2014/main" val="1442764992"/>
                    </a:ext>
                  </a:extLst>
                </a:gridCol>
                <a:gridCol w="1387385">
                  <a:extLst>
                    <a:ext uri="{9D8B030D-6E8A-4147-A177-3AD203B41FA5}">
                      <a16:colId xmlns:a16="http://schemas.microsoft.com/office/drawing/2014/main" val="727433448"/>
                    </a:ext>
                  </a:extLst>
                </a:gridCol>
                <a:gridCol w="806358">
                  <a:extLst>
                    <a:ext uri="{9D8B030D-6E8A-4147-A177-3AD203B41FA5}">
                      <a16:colId xmlns:a16="http://schemas.microsoft.com/office/drawing/2014/main" val="1657220864"/>
                    </a:ext>
                  </a:extLst>
                </a:gridCol>
                <a:gridCol w="806358">
                  <a:extLst>
                    <a:ext uri="{9D8B030D-6E8A-4147-A177-3AD203B41FA5}">
                      <a16:colId xmlns:a16="http://schemas.microsoft.com/office/drawing/2014/main" val="2333123260"/>
                    </a:ext>
                  </a:extLst>
                </a:gridCol>
                <a:gridCol w="806358">
                  <a:extLst>
                    <a:ext uri="{9D8B030D-6E8A-4147-A177-3AD203B41FA5}">
                      <a16:colId xmlns:a16="http://schemas.microsoft.com/office/drawing/2014/main" val="3082892497"/>
                    </a:ext>
                  </a:extLst>
                </a:gridCol>
              </a:tblGrid>
              <a:tr h="1184128">
                <a:tc>
                  <a:txBody>
                    <a:bodyPr/>
                    <a:lstStyle/>
                    <a:p>
                      <a:pPr algn="ctr"/>
                      <a:r>
                        <a:rPr kumimoji="1" lang="ja-JP" altLang="en-US" sz="1100" dirty="0" smtClean="0">
                          <a:latin typeface="+mn-ea"/>
                          <a:ea typeface="+mn-ea"/>
                        </a:rPr>
                        <a:t>防火管理業務</a:t>
                      </a: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放火防止対策</a:t>
                      </a:r>
                    </a:p>
                  </a:txBody>
                  <a:tcPr marL="36000" marR="36000" marT="36000" marB="36000" vert="eaVert" anchor="ctr"/>
                </a:tc>
                <a:tc gridSpan="8">
                  <a:txBody>
                    <a:bodyPr/>
                    <a:lstStyle/>
                    <a:p>
                      <a:r>
                        <a:rPr kumimoji="1" lang="ja-JP" altLang="en-US" sz="1100" dirty="0" smtClean="0">
                          <a:latin typeface="+mn-ea"/>
                          <a:ea typeface="+mn-ea"/>
                        </a:rPr>
                        <a:t>　次の事項に留意し、放火防止対策を講じる。</a:t>
                      </a:r>
                    </a:p>
                    <a:p>
                      <a:r>
                        <a:rPr kumimoji="1" lang="ja-JP" altLang="en-US" sz="1100" dirty="0" smtClean="0">
                          <a:latin typeface="+mn-ea"/>
                          <a:ea typeface="+mn-ea"/>
                        </a:rPr>
                        <a:t>１　建物の外周部及び敷地内にはダンボール等の可燃物を放置しない。</a:t>
                      </a:r>
                    </a:p>
                    <a:p>
                      <a:r>
                        <a:rPr kumimoji="1" lang="ja-JP" altLang="en-US" sz="1100" dirty="0" smtClean="0">
                          <a:latin typeface="+mn-ea"/>
                          <a:ea typeface="+mn-ea"/>
                        </a:rPr>
                        <a:t>２　物置及び倉庫等の施錠を励行する。</a:t>
                      </a:r>
                    </a:p>
                    <a:p>
                      <a:r>
                        <a:rPr kumimoji="1" lang="ja-JP" altLang="en-US" sz="1100" dirty="0" smtClean="0">
                          <a:latin typeface="+mn-ea"/>
                          <a:ea typeface="+mn-ea"/>
                        </a:rPr>
                        <a:t>３　終業時には、火気及び施錠の確認を行う。</a:t>
                      </a:r>
                    </a:p>
                    <a:p>
                      <a:r>
                        <a:rPr kumimoji="1" lang="ja-JP" altLang="en-US" sz="1100" dirty="0" smtClean="0">
                          <a:latin typeface="+mn-ea"/>
                          <a:ea typeface="+mn-ea"/>
                        </a:rPr>
                        <a:t>４　挙動不審者を見かけたら、防火管理者に報告する。</a:t>
                      </a:r>
                    </a:p>
                    <a:p>
                      <a:r>
                        <a:rPr kumimoji="1" lang="ja-JP" altLang="en-US" sz="1100" dirty="0" smtClean="0">
                          <a:latin typeface="+mn-ea"/>
                          <a:ea typeface="+mn-ea"/>
                        </a:rPr>
                        <a:t>５　ゴミ類は、ゴミ収集日の朝まではゴミ集積場に出さない。</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35386897"/>
                  </a:ext>
                </a:extLst>
              </a:tr>
              <a:tr h="631614">
                <a:tc rowSpan="9">
                  <a:txBody>
                    <a:bodyPr/>
                    <a:lstStyle/>
                    <a:p>
                      <a:pPr algn="ctr"/>
                      <a:r>
                        <a:rPr kumimoji="1" lang="ja-JP" altLang="en-US" sz="1100" dirty="0" smtClean="0">
                          <a:latin typeface="+mn-ea"/>
                          <a:ea typeface="+mn-ea"/>
                        </a:rPr>
                        <a:t>火災予防上の点検等</a:t>
                      </a:r>
                      <a:endParaRPr kumimoji="1" lang="en-US" altLang="ja-JP" sz="1100" dirty="0" smtClean="0">
                        <a:latin typeface="+mn-ea"/>
                        <a:ea typeface="+mn-ea"/>
                      </a:endParaRPr>
                    </a:p>
                  </a:txBody>
                  <a:tcPr marL="36000" marR="36000" marT="36000" marB="36000" vert="eaVert" anchor="ctr"/>
                </a:tc>
                <a:tc rowSpan="4">
                  <a:txBody>
                    <a:bodyPr/>
                    <a:lstStyle/>
                    <a:p>
                      <a:pPr algn="ctr"/>
                      <a:r>
                        <a:rPr kumimoji="1" lang="ja-JP" altLang="en-US" sz="1100" dirty="0" smtClean="0">
                          <a:latin typeface="+mn-ea"/>
                          <a:ea typeface="+mn-ea"/>
                        </a:rPr>
                        <a:t>火災予防上の自主点検</a:t>
                      </a:r>
                      <a:endParaRPr kumimoji="1" lang="ja-JP" altLang="en-US" sz="1100" dirty="0">
                        <a:latin typeface="+mn-ea"/>
                        <a:ea typeface="+mn-ea"/>
                      </a:endParaRPr>
                    </a:p>
                  </a:txBody>
                  <a:tcPr marL="36000" marR="36000" marT="36000" marB="36000" vert="eaVert" anchor="ctr"/>
                </a:tc>
                <a:tc gridSpan="8">
                  <a:txBody>
                    <a:bodyPr/>
                    <a:lstStyle/>
                    <a:p>
                      <a:r>
                        <a:rPr kumimoji="1" lang="ja-JP" altLang="en-US" sz="1100" dirty="0" smtClean="0">
                          <a:latin typeface="+mn-ea"/>
                          <a:ea typeface="+mn-ea"/>
                        </a:rPr>
                        <a:t>　防火管理者（防火責任者等防火管理者が指名する者）は、日常、下表の点検対象について自主点検を実施する。また、自主点検記録表（別表１）にその結果を記録する。</a:t>
                      </a:r>
                      <a:endParaRPr kumimoji="1" lang="en-US" altLang="ja-JP" sz="1100" dirty="0" smtClean="0">
                        <a:latin typeface="+mn-ea"/>
                        <a:ea typeface="+mn-ea"/>
                      </a:endParaRPr>
                    </a:p>
                    <a:p>
                      <a:r>
                        <a:rPr kumimoji="1" lang="ja-JP" altLang="en-US" sz="1100" dirty="0" smtClean="0">
                          <a:latin typeface="+mn-ea"/>
                          <a:ea typeface="+mn-ea"/>
                        </a:rPr>
                        <a:t>　防火管理者は、不備欠陥等については改修計画を樹立し、早期に改修する。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374374">
                <a:tc vMerge="1">
                  <a:txBody>
                    <a:bodyPr/>
                    <a:lstStyle/>
                    <a:p>
                      <a:endParaRPr kumimoji="1" lang="ja-JP" altLang="en-US" sz="1200" dirty="0"/>
                    </a:p>
                  </a:txBody>
                  <a:tcPr/>
                </a:tc>
                <a:tc vMerge="1">
                  <a:txBody>
                    <a:bodyPr/>
                    <a:lstStyle/>
                    <a:p>
                      <a:endParaRPr kumimoji="1" lang="ja-JP" altLang="en-US" sz="1200" dirty="0"/>
                    </a:p>
                  </a:txBody>
                  <a:tcPr/>
                </a:tc>
                <a:tc rowSpan="3" gridSpan="3">
                  <a:txBody>
                    <a:bodyPr/>
                    <a:lstStyle/>
                    <a:p>
                      <a:pPr algn="ctr"/>
                      <a:r>
                        <a:rPr kumimoji="1" lang="ja-JP" altLang="en-US" sz="1100" dirty="0" smtClean="0">
                          <a:latin typeface="+mn-ea"/>
                          <a:ea typeface="+mn-ea"/>
                        </a:rPr>
                        <a:t>点検対象</a:t>
                      </a:r>
                      <a:endParaRPr kumimoji="1" lang="ja-JP" altLang="en-US" sz="1100" dirty="0">
                        <a:latin typeface="+mn-ea"/>
                        <a:ea typeface="+mn-ea"/>
                      </a:endParaRPr>
                    </a:p>
                  </a:txBody>
                  <a:tcPr marL="36000" marR="36000" marT="36000" marB="36000" vert="eaVert" anchor="ctr"/>
                </a:tc>
                <a:tc rowSpan="3" hMerge="1">
                  <a:txBody>
                    <a:bodyPr/>
                    <a:lstStyle/>
                    <a:p>
                      <a:endParaRPr kumimoji="1" lang="ja-JP" altLang="en-US"/>
                    </a:p>
                  </a:txBody>
                  <a:tcPr/>
                </a:tc>
                <a:tc rowSpan="3" hMerge="1">
                  <a:txBody>
                    <a:bodyPr/>
                    <a:lstStyle/>
                    <a:p>
                      <a:endParaRPr kumimoji="1" lang="ja-JP" altLang="en-US"/>
                    </a:p>
                  </a:txBody>
                  <a:tcPr/>
                </a:tc>
                <a:tc gridSpan="2">
                  <a:txBody>
                    <a:bodyPr/>
                    <a:lstStyle/>
                    <a:p>
                      <a:pPr algn="ctr"/>
                      <a:r>
                        <a:rPr kumimoji="1" lang="ja-JP" altLang="en-US" sz="1100" dirty="0" smtClean="0">
                          <a:latin typeface="+mn-ea"/>
                          <a:ea typeface="+mn-ea"/>
                        </a:rPr>
                        <a:t>避難通路</a:t>
                      </a:r>
                    </a:p>
                  </a:txBody>
                  <a:tcPr marL="36000" marR="36000" marT="36000" marB="36000" anchor="ctr"/>
                </a:tc>
                <a:tc hMerge="1">
                  <a:txBody>
                    <a:bodyPr/>
                    <a:lstStyle/>
                    <a:p>
                      <a:endParaRPr kumimoji="1" lang="ja-JP" altLang="en-US"/>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火を使用する設備・器具</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76639039"/>
                  </a:ext>
                </a:extLst>
              </a:tr>
              <a:tr h="374374">
                <a:tc vMerge="1">
                  <a:txBody>
                    <a:bodyPr/>
                    <a:lstStyle/>
                    <a:p>
                      <a:endParaRPr kumimoji="1" lang="ja-JP" altLang="en-US" sz="1200" dirty="0"/>
                    </a:p>
                  </a:txBody>
                  <a:tcPr/>
                </a:tc>
                <a:tc vMerge="1">
                  <a:txBody>
                    <a:bodyPr/>
                    <a:lstStyle/>
                    <a:p>
                      <a:endParaRPr kumimoji="1" lang="ja-JP" altLang="en-US" sz="1200" dirty="0"/>
                    </a:p>
                  </a:txBody>
                  <a:tcPr/>
                </a:tc>
                <a:tc gridSpan="3"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algn="ctr"/>
                      <a:r>
                        <a:rPr kumimoji="1" lang="ja-JP" altLang="en-US" sz="1100" dirty="0" smtClean="0">
                          <a:latin typeface="+mn-ea"/>
                          <a:ea typeface="+mn-ea"/>
                        </a:rPr>
                        <a:t>防火区画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3">
                  <a:txBody>
                    <a:bodyPr/>
                    <a:lstStyle/>
                    <a:p>
                      <a:pPr algn="ctr"/>
                      <a:r>
                        <a:rPr kumimoji="1" lang="ja-JP" altLang="en-US" sz="1100" dirty="0" smtClean="0">
                          <a:latin typeface="+mn-ea"/>
                          <a:ea typeface="+mn-ea"/>
                        </a:rPr>
                        <a:t>電気を使用する設備・器具</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840287"/>
                  </a:ext>
                </a:extLst>
              </a:tr>
              <a:tr h="374374">
                <a:tc vMerge="1">
                  <a:txBody>
                    <a:bodyPr/>
                    <a:lstStyle/>
                    <a:p>
                      <a:endParaRPr kumimoji="1" lang="ja-JP" altLang="en-US" sz="1200" dirty="0"/>
                    </a:p>
                  </a:txBody>
                  <a:tcPr/>
                </a:tc>
                <a:tc vMerge="1">
                  <a:txBody>
                    <a:bodyPr/>
                    <a:lstStyle/>
                    <a:p>
                      <a:endParaRPr kumimoji="1" lang="ja-JP" altLang="en-US" sz="1200" dirty="0"/>
                    </a:p>
                  </a:txBody>
                  <a:tcPr/>
                </a:tc>
                <a:tc gridSpan="3"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消防用設備等</a:t>
                      </a:r>
                    </a:p>
                  </a:txBody>
                  <a:tcPr marL="36000" marR="36000" marT="36000" marB="36000" anchor="ctr"/>
                </a:tc>
                <a:tc hMerge="1">
                  <a:txBody>
                    <a:bodyPr/>
                    <a:lstStyle/>
                    <a:p>
                      <a:endParaRPr kumimoji="1" lang="ja-JP" altLang="en-US"/>
                    </a:p>
                  </a:txBody>
                  <a:tcPr/>
                </a:tc>
                <a:tc gridSpan="3">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72594490"/>
                  </a:ext>
                </a:extLst>
              </a:tr>
              <a:tr h="632417">
                <a:tc vMerge="1">
                  <a:txBody>
                    <a:bodyPr/>
                    <a:lstStyle/>
                    <a:p>
                      <a:pPr algn="ctr"/>
                      <a:endParaRPr kumimoji="1" lang="en-US" altLang="ja-JP" sz="1200" dirty="0" smtClean="0">
                        <a:latin typeface="+mn-ea"/>
                        <a:ea typeface="+mn-ea"/>
                      </a:endParaRPr>
                    </a:p>
                  </a:txBody>
                  <a:tcPr vert="eaVert" anchor="ctr"/>
                </a:tc>
                <a:tc rowSpan="5">
                  <a:txBody>
                    <a:bodyPr/>
                    <a:lstStyle/>
                    <a:p>
                      <a:pPr algn="ctr"/>
                      <a:r>
                        <a:rPr kumimoji="1" lang="ja-JP" altLang="en-US" sz="1100" dirty="0" smtClean="0">
                          <a:latin typeface="+mn-ea"/>
                          <a:ea typeface="+mn-ea"/>
                        </a:rPr>
                        <a:t>消防用設備等の点検</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建物所有者が点検業者に委託し実施する。</a:t>
                      </a:r>
                      <a:endParaRPr kumimoji="1" lang="en-US" altLang="ja-JP" sz="1100" dirty="0" smtClean="0">
                        <a:latin typeface="+mn-ea"/>
                        <a:ea typeface="+mn-ea"/>
                      </a:endParaRPr>
                    </a:p>
                    <a:p>
                      <a:r>
                        <a:rPr kumimoji="1" lang="ja-JP" altLang="en-US" sz="1100" dirty="0" smtClean="0">
                          <a:latin typeface="+mn-ea"/>
                          <a:ea typeface="+mn-ea"/>
                        </a:rPr>
                        <a:t>□　消防用設備等の法定点検は、下表に示す点検業者に委託して、点検実施計画に</a:t>
                      </a:r>
                      <a:endParaRPr kumimoji="1" lang="en-US" altLang="ja-JP" sz="1100" dirty="0" smtClean="0">
                        <a:latin typeface="+mn-ea"/>
                        <a:ea typeface="+mn-ea"/>
                      </a:endParaRPr>
                    </a:p>
                    <a:p>
                      <a:r>
                        <a:rPr kumimoji="1" lang="ja-JP" altLang="en-US" sz="1100" dirty="0" smtClean="0">
                          <a:latin typeface="+mn-ea"/>
                          <a:ea typeface="+mn-ea"/>
                        </a:rPr>
                        <a:t>　基づき実施する。また、防火管理者は、消防用設備等の点検に立ち会う。</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29196595"/>
                  </a:ext>
                </a:extLst>
              </a:tr>
              <a:tr h="374374">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6">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委託点検業者</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gridSpan="2">
                  <a:txBody>
                    <a:bodyPr/>
                    <a:lstStyle/>
                    <a:p>
                      <a:pPr algn="ctr"/>
                      <a:r>
                        <a:rPr kumimoji="1" lang="ja-JP" altLang="en-US" sz="1100" dirty="0" smtClean="0">
                          <a:latin typeface="+mn-ea"/>
                          <a:ea typeface="+mn-ea"/>
                        </a:rPr>
                        <a:t>点検実施計画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085027899"/>
                  </a:ext>
                </a:extLst>
              </a:tr>
              <a:tr h="374374">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2">
                  <a:txBody>
                    <a:bodyPr/>
                    <a:lstStyle/>
                    <a:p>
                      <a:pPr algn="ctr"/>
                      <a:r>
                        <a:rPr kumimoji="1" lang="ja-JP" altLang="en-US" sz="1100" dirty="0" smtClean="0">
                          <a:latin typeface="+mn-ea"/>
                          <a:ea typeface="+mn-ea"/>
                        </a:rPr>
                        <a:t>会社名</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a:p>
                  </a:txBody>
                  <a:tcPr marL="36000" marR="36000" marT="36000" marB="36000" anchor="ct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a:txBody>
                    <a:bodyPr/>
                    <a:lstStyle/>
                    <a:p>
                      <a:pPr algn="ctr"/>
                      <a:r>
                        <a:rPr kumimoji="1" lang="ja-JP" altLang="en-US" sz="1100" dirty="0" smtClean="0">
                          <a:latin typeface="+mn-ea"/>
                          <a:ea typeface="+mn-ea"/>
                        </a:rPr>
                        <a:t>機器点検</a:t>
                      </a:r>
                      <a:endParaRPr kumimoji="1" lang="ja-JP" altLang="en-US" sz="1100" dirty="0">
                        <a:latin typeface="+mn-ea"/>
                        <a:ea typeface="+mn-ea"/>
                      </a:endParaRPr>
                    </a:p>
                  </a:txBody>
                  <a:tcPr marL="36000" marR="36000" marT="36000" marB="36000" anchor="ctr"/>
                </a:tc>
                <a:tc>
                  <a:txBody>
                    <a:bodyPr/>
                    <a:lstStyle/>
                    <a:p>
                      <a:pPr algn="ctr"/>
                      <a:r>
                        <a:rPr kumimoji="1" lang="ja-JP" altLang="en-US" sz="1100" dirty="0" smtClean="0">
                          <a:latin typeface="+mn-ea"/>
                          <a:ea typeface="+mn-ea"/>
                        </a:rPr>
                        <a:t>総合点検</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3977495540"/>
                  </a:ext>
                </a:extLst>
              </a:tr>
              <a:tr h="374374">
                <a:tc vMerge="1">
                  <a:txBody>
                    <a:bodyPr/>
                    <a:lstStyle/>
                    <a:p>
                      <a:endParaRPr kumimoji="1" lang="ja-JP" altLang="en-US"/>
                    </a:p>
                  </a:txBody>
                  <a:tcPr/>
                </a:tc>
                <a:tc vMerge="1">
                  <a:txBody>
                    <a:bodyPr/>
                    <a:lstStyle/>
                    <a:p>
                      <a:pPr algn="ctr"/>
                      <a:endParaRPr kumimoji="1" lang="ja-JP" altLang="en-US" sz="1200" dirty="0">
                        <a:latin typeface="+mn-ea"/>
                        <a:ea typeface="+mn-ea"/>
                      </a:endParaRPr>
                    </a:p>
                  </a:txBody>
                  <a:tcPr anchor="ctr"/>
                </a:tc>
                <a:tc gridSpan="2">
                  <a:txBody>
                    <a:bodyPr/>
                    <a:lstStyle/>
                    <a:p>
                      <a:pPr algn="ctr"/>
                      <a:r>
                        <a:rPr kumimoji="1" lang="ja-JP" altLang="en-US" sz="1100" dirty="0" smtClean="0">
                          <a:latin typeface="+mn-ea"/>
                          <a:ea typeface="+mn-ea"/>
                        </a:rPr>
                        <a:t>所在地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a:p>
                  </a:txBody>
                  <a:tcPr marL="36000" marR="36000" marT="36000" marB="36000" anchor="ct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17908748"/>
                  </a:ext>
                </a:extLst>
              </a:tr>
              <a:tr h="374374">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2">
                  <a:txBody>
                    <a:bodyPr/>
                    <a:lstStyle/>
                    <a:p>
                      <a:pPr algn="ctr"/>
                      <a:r>
                        <a:rPr kumimoji="1" lang="ja-JP" altLang="en-US" sz="1100" dirty="0" smtClean="0">
                          <a:latin typeface="+mn-ea"/>
                          <a:ea typeface="+mn-ea"/>
                        </a:rPr>
                        <a:t>連絡先</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gridSpan="4">
                  <a:txBody>
                    <a:bodyPr/>
                    <a:lstStyle/>
                    <a:p>
                      <a:endParaRPr kumimoji="1" lang="ja-JP" altLang="en-US"/>
                    </a:p>
                  </a:txBody>
                  <a:tcPr marL="36000" marR="36000" marT="36000" marB="36000" anchor="ct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vMerge="1">
                  <a:txBody>
                    <a:bodyPr/>
                    <a:lstStyle/>
                    <a:p>
                      <a:pPr algn="ctr"/>
                      <a:endParaRPr kumimoji="1" lang="ja-JP" altLang="en-US" dirty="0"/>
                    </a:p>
                  </a:txBody>
                  <a:tcPr anchor="ctr"/>
                </a:tc>
                <a:tc vMerge="1">
                  <a:txBody>
                    <a:bodyPr/>
                    <a:lstStyle/>
                    <a:p>
                      <a:pPr algn="ctr"/>
                      <a:endParaRPr kumimoji="1" lang="ja-JP" altLang="en-US" dirty="0"/>
                    </a:p>
                  </a:txBody>
                  <a:tcPr anchor="ctr"/>
                </a:tc>
                <a:extLst>
                  <a:ext uri="{0D108BD9-81ED-4DB2-BD59-A6C34878D82A}">
                    <a16:rowId xmlns:a16="http://schemas.microsoft.com/office/drawing/2014/main" val="3430650201"/>
                  </a:ext>
                </a:extLst>
              </a:tr>
              <a:tr h="1184128">
                <a:tc rowSpan="5">
                  <a:txBody>
                    <a:bodyPr/>
                    <a:lstStyle/>
                    <a:p>
                      <a:pPr algn="ctr"/>
                      <a:r>
                        <a:rPr kumimoji="1" lang="ja-JP" altLang="en-US" sz="1100" dirty="0" smtClean="0">
                          <a:latin typeface="+mn-ea"/>
                          <a:ea typeface="+mn-ea"/>
                        </a:rPr>
                        <a:t>教育・訓練</a:t>
                      </a:r>
                      <a:endParaRPr kumimoji="1" lang="en-US" altLang="ja-JP" sz="1100" dirty="0" smtClean="0">
                        <a:latin typeface="+mn-ea"/>
                        <a:ea typeface="+mn-ea"/>
                      </a:endParaRPr>
                    </a:p>
                  </a:txBody>
                  <a:tcPr marL="36000" marR="36000" marT="36000" marB="36000" vert="eaVert" anchor="ctr"/>
                </a:tc>
                <a:tc rowSpan="2">
                  <a:txBody>
                    <a:bodyPr/>
                    <a:lstStyle/>
                    <a:p>
                      <a:pPr algn="ctr"/>
                      <a:r>
                        <a:rPr kumimoji="1" lang="ja-JP" altLang="en-US" sz="1100" dirty="0">
                          <a:latin typeface="+mn-ea"/>
                          <a:ea typeface="+mn-ea"/>
                        </a:rPr>
                        <a:t>防災教育</a:t>
                      </a:r>
                    </a:p>
                  </a:txBody>
                  <a:tcPr marL="36000" marR="36000" marT="36000" marB="36000" vert="eaVert" anchor="ctr"/>
                </a:tc>
                <a:tc gridSpan="8">
                  <a:txBody>
                    <a:bodyPr/>
                    <a:lstStyle/>
                    <a:p>
                      <a:pPr algn="l"/>
                      <a:r>
                        <a:rPr kumimoji="1" lang="ja-JP" altLang="en-US" sz="1100" dirty="0" smtClean="0">
                          <a:latin typeface="+mn-ea"/>
                          <a:ea typeface="+mn-ea"/>
                        </a:rPr>
                        <a:t>　防火管理者、防火責任者等は、従業員、新入社員、パート等に対して防災教育を実施する。</a:t>
                      </a:r>
                      <a:endParaRPr kumimoji="1" lang="en-US" altLang="ja-JP" sz="1100" dirty="0" smtClean="0">
                        <a:latin typeface="+mn-ea"/>
                        <a:ea typeface="+mn-ea"/>
                      </a:endParaRPr>
                    </a:p>
                    <a:p>
                      <a:pPr algn="l"/>
                      <a:r>
                        <a:rPr kumimoji="1" lang="ja-JP" altLang="en-US" sz="1100" dirty="0" smtClean="0">
                          <a:latin typeface="+mn-ea"/>
                          <a:ea typeface="+mn-ea"/>
                        </a:rPr>
                        <a:t>　なお、防災教育の内容は概ね次の各号に掲げるものとする。</a:t>
                      </a:r>
                    </a:p>
                    <a:p>
                      <a:pPr algn="l"/>
                      <a:r>
                        <a:rPr kumimoji="1" lang="ja-JP" altLang="en-US" sz="1100" dirty="0" smtClean="0">
                          <a:latin typeface="+mn-ea"/>
                          <a:ea typeface="+mn-ea"/>
                        </a:rPr>
                        <a:t>１　消防計画について</a:t>
                      </a:r>
                    </a:p>
                    <a:p>
                      <a:pPr algn="l"/>
                      <a:r>
                        <a:rPr kumimoji="1" lang="ja-JP" altLang="en-US" sz="1100" dirty="0" smtClean="0">
                          <a:latin typeface="+mn-ea"/>
                          <a:ea typeface="+mn-ea"/>
                        </a:rPr>
                        <a:t>２　従業員等が守るべき事項について</a:t>
                      </a:r>
                    </a:p>
                    <a:p>
                      <a:pPr algn="l"/>
                      <a:r>
                        <a:rPr kumimoji="1" lang="ja-JP" altLang="en-US" sz="1100" dirty="0" smtClean="0">
                          <a:latin typeface="+mn-ea"/>
                          <a:ea typeface="+mn-ea"/>
                        </a:rPr>
                        <a:t>３　火災発生時及び地震発生時の対応について</a:t>
                      </a:r>
                    </a:p>
                    <a:p>
                      <a:pPr algn="l"/>
                      <a:r>
                        <a:rPr kumimoji="1" lang="ja-JP" altLang="en-US" sz="1100" dirty="0" smtClean="0">
                          <a:latin typeface="+mn-ea"/>
                          <a:ea typeface="+mn-ea"/>
                        </a:rPr>
                        <a:t>４　その他火災予防上必要な事項について</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550419898"/>
                  </a:ext>
                </a:extLst>
              </a:tr>
              <a:tr h="664027">
                <a:tc vMerge="1">
                  <a:txBody>
                    <a:bodyPr/>
                    <a:lstStyle/>
                    <a:p>
                      <a:endParaRPr kumimoji="1" lang="ja-JP" altLang="en-US"/>
                    </a:p>
                  </a:txBody>
                  <a:tcPr/>
                </a:tc>
                <a:tc vMerge="1">
                  <a:txBody>
                    <a:bodyPr/>
                    <a:lstStyle/>
                    <a:p>
                      <a:pPr algn="ctr"/>
                      <a:endParaRPr kumimoji="1" lang="ja-JP" altLang="en-US" sz="1100" dirty="0">
                        <a:latin typeface="+mn-ea"/>
                        <a:ea typeface="+mn-ea"/>
                      </a:endParaRPr>
                    </a:p>
                  </a:txBody>
                  <a:tcPr vert="eaVert" anchor="ctr"/>
                </a:tc>
                <a:tc>
                  <a:txBody>
                    <a:bodyPr/>
                    <a:lstStyle/>
                    <a:p>
                      <a:pPr algn="ctr"/>
                      <a:r>
                        <a:rPr kumimoji="1" lang="ja-JP" altLang="en-US" sz="1100" dirty="0" smtClean="0">
                          <a:latin typeface="+mn-ea"/>
                          <a:ea typeface="+mn-ea"/>
                        </a:rPr>
                        <a:t>実施時期</a:t>
                      </a:r>
                    </a:p>
                  </a:txBody>
                  <a:tcPr marL="36000" marR="36000" marT="36000" marB="36000" vert="eaVert" anchor="ctr"/>
                </a:tc>
                <a:tc gridSpan="7">
                  <a:txBody>
                    <a:bodyPr/>
                    <a:lstStyle/>
                    <a:p>
                      <a:r>
                        <a:rPr kumimoji="1" lang="ja-JP" altLang="en-US" sz="1100" dirty="0" smtClean="0">
                          <a:latin typeface="+mn-ea"/>
                          <a:ea typeface="+mn-ea"/>
                        </a:rPr>
                        <a:t>□　入社、採用、配属時</a:t>
                      </a:r>
                      <a:endParaRPr kumimoji="1" lang="en-US" altLang="ja-JP" sz="1100" dirty="0" smtClean="0">
                        <a:latin typeface="+mn-ea"/>
                        <a:ea typeface="+mn-ea"/>
                      </a:endParaRPr>
                    </a:p>
                    <a:p>
                      <a:r>
                        <a:rPr kumimoji="1" lang="ja-JP" altLang="en-US" sz="1100" dirty="0" smtClean="0">
                          <a:latin typeface="+mn-ea"/>
                          <a:ea typeface="+mn-ea"/>
                        </a:rPr>
                        <a:t>□　毎年</a:t>
                      </a:r>
                      <a:r>
                        <a:rPr kumimoji="1" lang="ja-JP" altLang="en-US" sz="1100" u="sng" dirty="0" smtClean="0">
                          <a:latin typeface="+mn-ea"/>
                          <a:ea typeface="+mn-ea"/>
                        </a:rPr>
                        <a:t>　　　　　　</a:t>
                      </a:r>
                      <a:r>
                        <a:rPr kumimoji="1" lang="ja-JP" altLang="en-US" sz="1100" dirty="0" smtClean="0">
                          <a:latin typeface="+mn-ea"/>
                          <a:ea typeface="+mn-ea"/>
                        </a:rPr>
                        <a:t>月</a:t>
                      </a:r>
                      <a:endParaRPr kumimoji="1" lang="en-US" altLang="ja-JP" sz="1100" dirty="0" smtClean="0">
                        <a:latin typeface="+mn-ea"/>
                        <a:ea typeface="+mn-ea"/>
                      </a:endParaRPr>
                    </a:p>
                    <a:p>
                      <a:r>
                        <a:rPr kumimoji="1" lang="ja-JP" altLang="en-US" sz="1100" dirty="0" smtClean="0">
                          <a:latin typeface="+mn-ea"/>
                          <a:ea typeface="+mn-ea"/>
                        </a:rPr>
                        <a:t>□　消防訓練時</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4868083"/>
                  </a:ext>
                </a:extLst>
              </a:tr>
              <a:tr h="631614">
                <a:tc vMerge="1">
                  <a:txBody>
                    <a:bodyPr/>
                    <a:lstStyle/>
                    <a:p>
                      <a:pPr algn="ctr"/>
                      <a:endParaRPr kumimoji="1" lang="en-US" altLang="ja-JP" sz="1100" dirty="0" smtClean="0">
                        <a:latin typeface="+mn-ea"/>
                        <a:ea typeface="+mn-ea"/>
                      </a:endParaRPr>
                    </a:p>
                  </a:txBody>
                  <a:tcPr vert="eaVert" anchor="ctr"/>
                </a:tc>
                <a:tc rowSpan="3">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防火管理者は、消火訓練、避難訓練、通報訓練を年２回以上実施する。</a:t>
                      </a:r>
                      <a:endParaRPr kumimoji="1" lang="en-US" altLang="ja-JP" sz="1100" dirty="0" smtClean="0">
                        <a:latin typeface="+mn-ea"/>
                        <a:ea typeface="+mn-ea"/>
                      </a:endParaRPr>
                    </a:p>
                    <a:p>
                      <a:pPr algn="l"/>
                      <a:r>
                        <a:rPr kumimoji="1" lang="ja-JP" altLang="en-US" sz="1100" dirty="0" smtClean="0">
                          <a:latin typeface="+mn-ea"/>
                          <a:ea typeface="+mn-ea"/>
                        </a:rPr>
                        <a:t>□　訓練の実施前にあらかじめ消防署に通報することとする。</a:t>
                      </a:r>
                      <a:endParaRPr kumimoji="1" lang="en-US" altLang="ja-JP" sz="1100" dirty="0" smtClean="0">
                        <a:latin typeface="+mn-ea"/>
                        <a:ea typeface="+mn-ea"/>
                      </a:endParaRPr>
                    </a:p>
                    <a:p>
                      <a:pPr algn="l"/>
                      <a:r>
                        <a:rPr kumimoji="1" lang="ja-JP" altLang="en-US" sz="1100" dirty="0" smtClean="0">
                          <a:latin typeface="+mn-ea"/>
                          <a:ea typeface="+mn-ea"/>
                        </a:rPr>
                        <a:t>□　各事業等の防火責任者、火元責任者、その他従業員も訓練に参加することとする。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047092480"/>
                  </a:ext>
                </a:extLst>
              </a:tr>
              <a:tr h="374374">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100" dirty="0" smtClean="0">
                          <a:latin typeface="+mn-ea"/>
                          <a:ea typeface="+mn-ea"/>
                        </a:rPr>
                        <a:t>実施時期</a:t>
                      </a:r>
                      <a:endParaRPr kumimoji="1" lang="ja-JP" altLang="en-US" sz="1100" dirty="0">
                        <a:latin typeface="+mn-ea"/>
                        <a:ea typeface="+mn-ea"/>
                      </a:endParaRPr>
                    </a:p>
                  </a:txBody>
                  <a:tcPr marL="36000" marR="36000" marT="36000" marB="36000" vert="eaVert" anchor="ctr"/>
                </a:tc>
                <a:tc gridSpan="3">
                  <a:txBody>
                    <a:bodyPr/>
                    <a:lstStyle/>
                    <a:p>
                      <a:pPr algn="ctr"/>
                      <a:r>
                        <a:rPr kumimoji="1" lang="ja-JP" altLang="en-US" sz="1100" dirty="0" smtClean="0">
                          <a:latin typeface="+mn-ea"/>
                          <a:ea typeface="+mn-ea"/>
                        </a:rPr>
                        <a:t>１回目</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1100" dirty="0" smtClean="0">
                          <a:latin typeface="+mn-ea"/>
                          <a:ea typeface="+mn-ea"/>
                        </a:rPr>
                        <a:t>２回目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tc gridSpan="2">
                  <a:txBody>
                    <a:bodyPr/>
                    <a:lstStyle/>
                    <a:p>
                      <a:pPr algn="ctr"/>
                      <a:r>
                        <a:rPr kumimoji="1" lang="ja-JP" altLang="en-US" sz="1100" dirty="0" smtClean="0">
                          <a:latin typeface="+mn-ea"/>
                          <a:ea typeface="+mn-ea"/>
                        </a:rPr>
                        <a:t>３回目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1372740510"/>
                  </a:ext>
                </a:extLst>
              </a:tr>
              <a:tr h="374374">
                <a:tc vMerge="1">
                  <a:txBody>
                    <a:bodyPr/>
                    <a:lstStyle/>
                    <a:p>
                      <a:pPr algn="ctr"/>
                      <a:endParaRPr kumimoji="1" lang="en-US" altLang="ja-JP" sz="1100" dirty="0" smtClean="0">
                        <a:latin typeface="+mn-ea"/>
                        <a:ea typeface="+mn-ea"/>
                      </a:endParaRPr>
                    </a:p>
                  </a:txBody>
                  <a:tcPr vert="eaVert" anchor="ctr"/>
                </a:tc>
                <a:tc vMerge="1">
                  <a:txBody>
                    <a:bodyPr/>
                    <a:lstStyle/>
                    <a:p>
                      <a:pPr algn="ctr"/>
                      <a:endParaRPr kumimoji="1" lang="ja-JP" altLang="en-US" sz="1100" dirty="0">
                        <a:latin typeface="+mn-ea"/>
                        <a:ea typeface="+mn-ea"/>
                      </a:endParaRPr>
                    </a:p>
                  </a:txBody>
                  <a:tcPr vert="eaVert" anchor="ctr"/>
                </a:tc>
                <a:tc vMerge="1">
                  <a:txBody>
                    <a:bodyPr/>
                    <a:lstStyle/>
                    <a:p>
                      <a:pPr algn="ctr"/>
                      <a:endParaRPr kumimoji="1" lang="ja-JP" altLang="en-US" sz="1100" dirty="0">
                        <a:latin typeface="+mn-ea"/>
                        <a:ea typeface="+mn-ea"/>
                      </a:endParaRPr>
                    </a:p>
                  </a:txBody>
                  <a:tcPr anchor="ctr"/>
                </a:tc>
                <a:tc gridSpan="3">
                  <a:txBody>
                    <a:bodyPr/>
                    <a:lstStyle/>
                    <a:p>
                      <a:pPr algn="r"/>
                      <a:r>
                        <a:rPr kumimoji="1" lang="ja-JP" altLang="en-US" sz="1100" dirty="0" smtClean="0">
                          <a:latin typeface="+mn-ea"/>
                          <a:ea typeface="+mn-ea"/>
                        </a:rPr>
                        <a:t>月</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p>
                  </a:txBody>
                  <a:tcPr anchor="ct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r"/>
                      <a:endParaRPr kumimoji="1" lang="ja-JP" altLang="en-US" dirty="0"/>
                    </a:p>
                  </a:txBody>
                  <a:tcPr anchor="ct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599211236"/>
                  </a:ext>
                </a:extLst>
              </a:tr>
              <a:tr h="395500">
                <a:tc rowSpan="2">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自衛消防</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b="0" i="0" u="none" strike="noStrike" kern="1200" baseline="0" dirty="0" smtClean="0">
                          <a:solidFill>
                            <a:schemeClr val="tx1"/>
                          </a:solidFill>
                          <a:latin typeface="+mn-ea"/>
                          <a:ea typeface="+mn-ea"/>
                          <a:cs typeface="+mn-cs"/>
                        </a:rPr>
                        <a:t>自衛消防の組織を別表２のとおり定める。</a:t>
                      </a:r>
                      <a:endParaRPr kumimoji="1" lang="ja-JP" altLang="en-US" sz="1100" dirty="0" smtClean="0">
                        <a:latin typeface="+mn-ea"/>
                        <a:ea typeface="+mn-ea"/>
                      </a:endParaRPr>
                    </a:p>
                  </a:txBody>
                  <a:tcPr marL="36000" marR="36000" marT="36000" marB="36000" anchor="ctr"/>
                </a:tc>
                <a:tc hMerge="1">
                  <a:txBody>
                    <a:bodyPr/>
                    <a:lstStyle/>
                    <a:p>
                      <a:pPr algn="r"/>
                      <a:endParaRPr kumimoji="1" lang="en-US" altLang="ja-JP" sz="1100" dirty="0" smtClean="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dirty="0"/>
                    </a:p>
                  </a:txBody>
                  <a:tcPr anchor="ctr"/>
                </a:tc>
                <a:tc hMerge="1">
                  <a:txBody>
                    <a:bodyPr/>
                    <a:lstStyle/>
                    <a:p>
                      <a:endParaRPr kumimoji="1" lang="ja-JP" altLang="en-US"/>
                    </a:p>
                  </a:txBody>
                  <a:tcPr/>
                </a:tc>
                <a:tc hMerge="1">
                  <a:txBody>
                    <a:bodyPr/>
                    <a:lstStyle/>
                    <a:p>
                      <a:pPr algn="r"/>
                      <a:endParaRPr kumimoji="1" lang="ja-JP" altLang="en-US" sz="1100" dirty="0">
                        <a:latin typeface="+mn-ea"/>
                        <a:ea typeface="+mn-ea"/>
                      </a:endParaRPr>
                    </a:p>
                  </a:txBody>
                  <a:tcPr anchor="ctr"/>
                </a:tc>
                <a:tc hMerge="1">
                  <a:txBody>
                    <a:bodyPr/>
                    <a:lstStyle/>
                    <a:p>
                      <a:endParaRPr kumimoji="1" lang="ja-JP" altLang="en-US"/>
                    </a:p>
                  </a:txBody>
                  <a:tcPr/>
                </a:tc>
                <a:extLst>
                  <a:ext uri="{0D108BD9-81ED-4DB2-BD59-A6C34878D82A}">
                    <a16:rowId xmlns:a16="http://schemas.microsoft.com/office/drawing/2014/main" val="2027825129"/>
                  </a:ext>
                </a:extLst>
              </a:tr>
              <a:tr h="815785">
                <a:tc vMerge="1">
                  <a:txBody>
                    <a:bodyPr/>
                    <a:lstStyle/>
                    <a:p>
                      <a:endParaRPr kumimoji="1" lang="ja-JP" altLang="en-US"/>
                    </a:p>
                  </a:txBody>
                  <a:tcPr/>
                </a:tc>
                <a:tc>
                  <a:txBody>
                    <a:bodyPr/>
                    <a:lstStyle/>
                    <a:p>
                      <a:pPr algn="ctr"/>
                      <a:r>
                        <a:rPr kumimoji="1" lang="ja-JP" altLang="en-US" sz="1100" dirty="0" smtClean="0">
                          <a:latin typeface="+mn-ea"/>
                          <a:ea typeface="+mn-ea"/>
                        </a:rPr>
                        <a:t>委託</a:t>
                      </a:r>
                      <a:endParaRPr kumimoji="1" lang="ja-JP" altLang="en-US" sz="1100" dirty="0">
                        <a:latin typeface="+mn-ea"/>
                        <a:ea typeface="+mn-ea"/>
                      </a:endParaRPr>
                    </a:p>
                  </a:txBody>
                  <a:tcPr marL="36000" marR="36000" marT="36000" marB="36000" vert="eaVert" anchor="ctr"/>
                </a:tc>
                <a:tc gridSpan="8">
                  <a:txBody>
                    <a:bodyPr/>
                    <a:lstStyle/>
                    <a:p>
                      <a:pPr defTabSz="360000"/>
                      <a:r>
                        <a:rPr kumimoji="1" lang="ja-JP" altLang="en-US" sz="1100" dirty="0" smtClean="0">
                          <a:latin typeface="+mn-ea"/>
                          <a:ea typeface="+mn-ea"/>
                        </a:rPr>
                        <a:t>□　防火管理業務の一部を委託する。委託先会社名：</a:t>
                      </a:r>
                      <a:r>
                        <a:rPr kumimoji="1" lang="en-US" altLang="ja-JP" sz="1100" u="sng" dirty="0" smtClean="0">
                          <a:latin typeface="+mn-ea"/>
                          <a:ea typeface="+mn-ea"/>
                        </a:rPr>
                        <a:t>						</a:t>
                      </a:r>
                      <a:endParaRPr kumimoji="1" lang="en-US" altLang="ja-JP" sz="1100" u="sng" baseline="0" dirty="0" smtClean="0">
                        <a:latin typeface="+mn-ea"/>
                        <a:ea typeface="+mn-ea"/>
                      </a:endParaRPr>
                    </a:p>
                    <a:p>
                      <a:r>
                        <a:rPr kumimoji="1" lang="ja-JP" altLang="en-US" sz="1100" dirty="0" smtClean="0">
                          <a:latin typeface="+mn-ea"/>
                          <a:ea typeface="+mn-ea"/>
                        </a:rPr>
                        <a:t>　　委託方式及び受託者が行う防火管理業務の範囲と方法は、別表３のとおりとする。</a:t>
                      </a:r>
                    </a:p>
                    <a:p>
                      <a:r>
                        <a:rPr kumimoji="1" lang="ja-JP" altLang="en-US" sz="1100" dirty="0" smtClean="0">
                          <a:latin typeface="+mn-ea"/>
                          <a:ea typeface="+mn-ea"/>
                        </a:rPr>
                        <a:t>　　委託を受けて防火管理業務に従事するものは、管理権原者、防火管理者、</a:t>
                      </a:r>
                      <a:endParaRPr kumimoji="1" lang="en-US" altLang="ja-JP" sz="1100" dirty="0" smtClean="0">
                        <a:latin typeface="+mn-ea"/>
                        <a:ea typeface="+mn-ea"/>
                      </a:endParaRPr>
                    </a:p>
                    <a:p>
                      <a:r>
                        <a:rPr kumimoji="1" lang="ja-JP" altLang="en-US" sz="1100" dirty="0" smtClean="0">
                          <a:latin typeface="+mn-ea"/>
                          <a:ea typeface="+mn-ea"/>
                        </a:rPr>
                        <a:t>　自衛消防隊長等　の指示、命令を受けて適正に業務を実施するものとする。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2176060"/>
                  </a:ext>
                </a:extLst>
              </a:tr>
            </a:tbl>
          </a:graphicData>
        </a:graphic>
      </p:graphicFrame>
    </p:spTree>
    <p:extLst>
      <p:ext uri="{BB962C8B-B14F-4D97-AF65-F5344CB8AC3E}">
        <p14:creationId xmlns:p14="http://schemas.microsoft.com/office/powerpoint/2010/main" val="418490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85499283"/>
              </p:ext>
            </p:extLst>
          </p:nvPr>
        </p:nvGraphicFramePr>
        <p:xfrm>
          <a:off x="69702" y="95299"/>
          <a:ext cx="6724506" cy="8058896"/>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1166358">
                  <a:extLst>
                    <a:ext uri="{9D8B030D-6E8A-4147-A177-3AD203B41FA5}">
                      <a16:colId xmlns:a16="http://schemas.microsoft.com/office/drawing/2014/main" val="1166674879"/>
                    </a:ext>
                  </a:extLst>
                </a:gridCol>
                <a:gridCol w="3422390">
                  <a:extLst>
                    <a:ext uri="{9D8B030D-6E8A-4147-A177-3AD203B41FA5}">
                      <a16:colId xmlns:a16="http://schemas.microsoft.com/office/drawing/2014/main" val="1442764992"/>
                    </a:ext>
                  </a:extLst>
                </a:gridCol>
                <a:gridCol w="1415758">
                  <a:extLst>
                    <a:ext uri="{9D8B030D-6E8A-4147-A177-3AD203B41FA5}">
                      <a16:colId xmlns:a16="http://schemas.microsoft.com/office/drawing/2014/main" val="2040638968"/>
                    </a:ext>
                  </a:extLst>
                </a:gridCol>
              </a:tblGrid>
              <a:tr h="592297">
                <a:tc rowSpan="6">
                  <a:txBody>
                    <a:bodyPr/>
                    <a:lstStyle/>
                    <a:p>
                      <a:pPr algn="ctr"/>
                      <a:r>
                        <a:rPr kumimoji="1" lang="ja-JP" altLang="en-US" sz="1100" dirty="0" smtClean="0">
                          <a:latin typeface="+mn-ea"/>
                          <a:ea typeface="+mn-ea"/>
                        </a:rPr>
                        <a:t>南海トラフ地震防災対策計画・南海トラフ地震防災規程</a:t>
                      </a:r>
                      <a:endParaRPr kumimoji="1" lang="en-US" altLang="ja-JP" sz="1100" dirty="0" smtClean="0">
                        <a:latin typeface="+mn-ea"/>
                        <a:ea typeface="+mn-ea"/>
                      </a:endParaRPr>
                    </a:p>
                  </a:txBody>
                  <a:tcPr marL="36000" marR="36000" marT="36000" marB="36000" vert="eaVert" anchor="ctr"/>
                </a:tc>
                <a:tc rowSpan="3">
                  <a:txBody>
                    <a:bodyPr/>
                    <a:lstStyle/>
                    <a:p>
                      <a:pPr algn="ctr"/>
                      <a:r>
                        <a:rPr kumimoji="1" lang="ja-JP" altLang="en-US" sz="1100" dirty="0" smtClean="0">
                          <a:latin typeface="+mn-ea"/>
                          <a:ea typeface="+mn-ea"/>
                        </a:rPr>
                        <a:t>組織</a:t>
                      </a:r>
                      <a:endParaRPr kumimoji="1" lang="ja-JP" altLang="en-US" sz="1100" dirty="0">
                        <a:latin typeface="+mn-ea"/>
                        <a:ea typeface="+mn-ea"/>
                      </a:endParaRPr>
                    </a:p>
                  </a:txBody>
                  <a:tcPr marL="36000" marR="36000" marT="36000" marB="36000" vert="eaVert" anchor="ctr"/>
                </a:tc>
                <a:tc gridSpan="3">
                  <a:txBody>
                    <a:bodyPr/>
                    <a:lstStyle/>
                    <a:p>
                      <a:r>
                        <a:rPr kumimoji="1" lang="ja-JP" altLang="en-US" sz="1100" dirty="0" smtClean="0">
                          <a:latin typeface="+mn-ea"/>
                          <a:ea typeface="+mn-ea"/>
                        </a:rPr>
                        <a:t>　南海トラフ地震等大規模地震（以下「大規模地震」という。）が発生した場合における</a:t>
                      </a:r>
                      <a:endParaRPr kumimoji="1" lang="en-US" altLang="ja-JP" sz="1100" dirty="0" smtClean="0">
                        <a:latin typeface="+mn-ea"/>
                        <a:ea typeface="+mn-ea"/>
                      </a:endParaRPr>
                    </a:p>
                    <a:p>
                      <a:r>
                        <a:rPr kumimoji="1" lang="ja-JP" altLang="en-US" sz="1100" dirty="0" smtClean="0">
                          <a:latin typeface="+mn-ea"/>
                          <a:ea typeface="+mn-ea"/>
                        </a:rPr>
                        <a:t>防災に関する業務を行う者は、別表３に規定する自衛消防隊とする。</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1659573">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通報連絡班</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テレビ、ラジオ等を活用し、地震に起因する必要な情報の収集を</a:t>
                      </a:r>
                      <a:endParaRPr kumimoji="1" lang="en-US" altLang="ja-JP" sz="1100" dirty="0" smtClean="0">
                        <a:latin typeface="+mn-ea"/>
                        <a:ea typeface="+mn-ea"/>
                      </a:endParaRPr>
                    </a:p>
                    <a:p>
                      <a:pPr algn="l"/>
                      <a:r>
                        <a:rPr kumimoji="1" lang="ja-JP" altLang="en-US" sz="1100" dirty="0" smtClean="0">
                          <a:latin typeface="+mn-ea"/>
                          <a:ea typeface="+mn-ea"/>
                        </a:rPr>
                        <a:t>　行うこと。特に津波警報等、早急な対応が必要となる情報の把握に</a:t>
                      </a:r>
                      <a:endParaRPr kumimoji="1" lang="en-US" altLang="ja-JP" sz="1100" dirty="0" smtClean="0">
                        <a:latin typeface="+mn-ea"/>
                        <a:ea typeface="+mn-ea"/>
                      </a:endParaRPr>
                    </a:p>
                    <a:p>
                      <a:pPr algn="l"/>
                      <a:r>
                        <a:rPr kumimoji="1" lang="ja-JP" altLang="en-US" sz="1100" dirty="0" smtClean="0">
                          <a:latin typeface="+mn-ea"/>
                          <a:ea typeface="+mn-ea"/>
                        </a:rPr>
                        <a:t>　努めること。</a:t>
                      </a:r>
                    </a:p>
                    <a:p>
                      <a:pPr algn="l"/>
                      <a:r>
                        <a:rPr kumimoji="1" lang="ja-JP" altLang="en-US" sz="1100" dirty="0" smtClean="0">
                          <a:latin typeface="+mn-ea"/>
                          <a:ea typeface="+mn-ea"/>
                        </a:rPr>
                        <a:t>２　放送設備等を活用し、在館者に対して必要な情報を適宜知らせる</a:t>
                      </a:r>
                      <a:endParaRPr kumimoji="1" lang="en-US" altLang="ja-JP" sz="1100" dirty="0" smtClean="0">
                        <a:latin typeface="+mn-ea"/>
                        <a:ea typeface="+mn-ea"/>
                      </a:endParaRPr>
                    </a:p>
                    <a:p>
                      <a:pPr algn="l"/>
                      <a:r>
                        <a:rPr kumimoji="1" lang="ja-JP" altLang="en-US" sz="1100" dirty="0" smtClean="0">
                          <a:latin typeface="+mn-ea"/>
                          <a:ea typeface="+mn-ea"/>
                        </a:rPr>
                        <a:t>　とともに、適切な指示を行うこと。</a:t>
                      </a:r>
                    </a:p>
                    <a:p>
                      <a:pPr algn="l"/>
                      <a:r>
                        <a:rPr kumimoji="1" lang="ja-JP" altLang="en-US" sz="1100" dirty="0" smtClean="0">
                          <a:latin typeface="+mn-ea"/>
                          <a:ea typeface="+mn-ea"/>
                        </a:rPr>
                        <a:t>３　あらかじめ幾つかの状況を想定し、それぞれの場合に応じた在館者に</a:t>
                      </a:r>
                      <a:endParaRPr kumimoji="1" lang="en-US" altLang="ja-JP" sz="1100" dirty="0" smtClean="0">
                        <a:latin typeface="+mn-ea"/>
                        <a:ea typeface="+mn-ea"/>
                      </a:endParaRPr>
                    </a:p>
                    <a:p>
                      <a:pPr algn="l"/>
                      <a:r>
                        <a:rPr kumimoji="1" lang="ja-JP" altLang="en-US" sz="1100" dirty="0" smtClean="0">
                          <a:latin typeface="+mn-ea"/>
                          <a:ea typeface="+mn-ea"/>
                        </a:rPr>
                        <a:t>　対する情報伝達のための例文、手段等を定めておくこと。</a:t>
                      </a:r>
                      <a:endParaRPr kumimoji="1" lang="en-US" altLang="ja-JP" sz="1100" dirty="0" smtClean="0">
                        <a:latin typeface="+mn-ea"/>
                        <a:ea typeface="+mn-ea"/>
                      </a:endParaRPr>
                    </a:p>
                    <a:p>
                      <a:pPr algn="l"/>
                      <a:r>
                        <a:rPr kumimoji="1" lang="ja-JP" altLang="en-US" sz="1100" dirty="0" smtClean="0">
                          <a:latin typeface="+mn-ea"/>
                          <a:ea typeface="+mn-ea"/>
                        </a:rPr>
                        <a:t>　　なお、通常の伝達手段が地震等の影響により寸断されることを考慮した、</a:t>
                      </a:r>
                      <a:endParaRPr kumimoji="1" lang="en-US" altLang="ja-JP" sz="1100" dirty="0" smtClean="0">
                        <a:latin typeface="+mn-ea"/>
                        <a:ea typeface="+mn-ea"/>
                      </a:endParaRPr>
                    </a:p>
                    <a:p>
                      <a:pPr algn="l"/>
                      <a:r>
                        <a:rPr kumimoji="1" lang="ja-JP" altLang="en-US" sz="1100" dirty="0" smtClean="0">
                          <a:latin typeface="+mn-ea"/>
                          <a:ea typeface="+mn-ea"/>
                        </a:rPr>
                        <a:t>　伝達手段の確保に留意すること。</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1376639039"/>
                  </a:ext>
                </a:extLst>
              </a:tr>
              <a:tr h="1047441">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避難誘導班</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自衛消防隊長から避難誘導開始の指示を受けたときは、顧客等を</a:t>
                      </a:r>
                      <a:endParaRPr kumimoji="1" lang="en-US" altLang="ja-JP" sz="1100" dirty="0" smtClean="0">
                        <a:latin typeface="+mn-ea"/>
                        <a:ea typeface="+mn-ea"/>
                      </a:endParaRPr>
                    </a:p>
                    <a:p>
                      <a:pPr algn="l"/>
                      <a:r>
                        <a:rPr kumimoji="1" lang="ja-JP" altLang="en-US" sz="1100" dirty="0" smtClean="0">
                          <a:latin typeface="+mn-ea"/>
                          <a:ea typeface="+mn-ea"/>
                        </a:rPr>
                        <a:t>　避難誘導すること。</a:t>
                      </a:r>
                    </a:p>
                    <a:p>
                      <a:pPr algn="l"/>
                      <a:r>
                        <a:rPr kumimoji="1" lang="ja-JP" altLang="en-US" sz="1100" dirty="0" smtClean="0">
                          <a:latin typeface="+mn-ea"/>
                          <a:ea typeface="+mn-ea"/>
                        </a:rPr>
                        <a:t>２　避難誘導の際には、携帯用拡声器等を用いて避難の方法や方向を指示し、</a:t>
                      </a:r>
                      <a:endParaRPr kumimoji="1" lang="en-US" altLang="ja-JP" sz="1100" dirty="0" smtClean="0">
                        <a:latin typeface="+mn-ea"/>
                        <a:ea typeface="+mn-ea"/>
                      </a:endParaRPr>
                    </a:p>
                    <a:p>
                      <a:pPr algn="l"/>
                      <a:r>
                        <a:rPr kumimoji="1" lang="ja-JP" altLang="en-US" sz="1100" dirty="0" smtClean="0">
                          <a:latin typeface="+mn-ea"/>
                          <a:ea typeface="+mn-ea"/>
                        </a:rPr>
                        <a:t>　混乱の発生防止に努めること。</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18840287"/>
                  </a:ext>
                </a:extLst>
              </a:tr>
              <a:tr h="237590">
                <a:tc vMerge="1">
                  <a:txBody>
                    <a:bodyPr/>
                    <a:lstStyle/>
                    <a:p>
                      <a:endParaRPr kumimoji="1" lang="ja-JP" altLang="en-US"/>
                    </a:p>
                  </a:txBody>
                  <a:tcPr/>
                </a:tc>
                <a:tc rowSpan="2">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rowSpan="2" gridSpan="2">
                  <a:txBody>
                    <a:bodyPr/>
                    <a:lstStyle/>
                    <a:p>
                      <a:pPr algn="l"/>
                      <a:r>
                        <a:rPr kumimoji="1" lang="ja-JP" altLang="en-US" sz="1100" dirty="0" smtClean="0">
                          <a:latin typeface="+mn-ea"/>
                          <a:ea typeface="+mn-ea"/>
                        </a:rPr>
                        <a:t>　訓練は年１回以上行うものとし、以下の訓練を実施するものとする。</a:t>
                      </a:r>
                    </a:p>
                    <a:p>
                      <a:pPr algn="l"/>
                      <a:r>
                        <a:rPr kumimoji="1" lang="ja-JP" altLang="en-US" sz="1100" dirty="0" smtClean="0">
                          <a:latin typeface="+mn-ea"/>
                          <a:ea typeface="+mn-ea"/>
                        </a:rPr>
                        <a:t>１　情報収集・伝達に関する訓練</a:t>
                      </a:r>
                    </a:p>
                    <a:p>
                      <a:pPr algn="l"/>
                      <a:r>
                        <a:rPr kumimoji="1" lang="ja-JP" altLang="en-US" sz="1100" dirty="0" smtClean="0">
                          <a:latin typeface="+mn-ea"/>
                          <a:ea typeface="+mn-ea"/>
                        </a:rPr>
                        <a:t>２　津波からの避難に関する訓練</a:t>
                      </a:r>
                    </a:p>
                    <a:p>
                      <a:pPr algn="l"/>
                      <a:r>
                        <a:rPr kumimoji="1" lang="ja-JP" altLang="en-US" sz="1100" dirty="0" smtClean="0">
                          <a:latin typeface="+mn-ea"/>
                          <a:ea typeface="+mn-ea"/>
                        </a:rPr>
                        <a:t>３　その他前各号を統合した総合防災訓練</a:t>
                      </a:r>
                    </a:p>
                  </a:txBody>
                  <a:tcPr marL="36000" marR="36000" marT="36000" marB="36000" anchor="ctr">
                    <a:lnR w="12700" cap="flat" cmpd="sng" algn="ctr">
                      <a:solidFill>
                        <a:schemeClr val="tx1"/>
                      </a:solidFill>
                      <a:prstDash val="solid"/>
                      <a:round/>
                      <a:headEnd type="none" w="med" len="med"/>
                      <a:tailEnd type="none" w="med" len="med"/>
                    </a:lnR>
                  </a:tcPr>
                </a:tc>
                <a:tc rowSpan="2" hMerge="1">
                  <a:txBody>
                    <a:bodyPr/>
                    <a:lstStyle/>
                    <a:p>
                      <a:endParaRPr kumimoji="1" lang="ja-JP" altLang="en-US" sz="1100" dirty="0"/>
                    </a:p>
                  </a:txBody>
                  <a:tcPr anchor="ctr"/>
                </a:tc>
                <a:tc>
                  <a:txBody>
                    <a:bodyPr/>
                    <a:lstStyle/>
                    <a:p>
                      <a:pPr algn="ctr"/>
                      <a:r>
                        <a:rPr kumimoji="1" lang="ja-JP" altLang="en-US" sz="1100" dirty="0" smtClean="0">
                          <a:latin typeface="+mn-ea"/>
                          <a:ea typeface="+mn-ea"/>
                        </a:rPr>
                        <a:t>一時避難場所</a:t>
                      </a:r>
                    </a:p>
                  </a:txBody>
                  <a:tcPr marL="36000" marR="36000" marT="36000" marB="3600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1167041"/>
                  </a:ext>
                </a:extLst>
              </a:tr>
              <a:tr h="534658">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a:endParaRPr kumimoji="1" lang="ja-JP" altLang="en-US" sz="1100" dirty="0" smtClean="0">
                        <a:latin typeface="+mn-ea"/>
                        <a:ea typeface="+mn-ea"/>
                      </a:endParaRPr>
                    </a:p>
                  </a:txBody>
                  <a:tcPr marL="36000" marR="36000"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71259422"/>
                  </a:ext>
                </a:extLst>
              </a:tr>
              <a:tr h="1992643">
                <a:tc vMerge="1">
                  <a:txBody>
                    <a:bodyPr/>
                    <a:lstStyle/>
                    <a:p>
                      <a:pPr algn="ct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教育</a:t>
                      </a:r>
                      <a:endParaRPr kumimoji="1" lang="ja-JP" altLang="en-US" sz="1100" dirty="0">
                        <a:latin typeface="+mn-ea"/>
                        <a:ea typeface="+mn-ea"/>
                      </a:endParaRPr>
                    </a:p>
                  </a:txBody>
                  <a:tcPr marL="36000" marR="36000" marT="36000" marB="36000" vert="eaVert" anchor="ctr"/>
                </a:tc>
                <a:tc gridSpan="3">
                  <a:txBody>
                    <a:bodyPr/>
                    <a:lstStyle/>
                    <a:p>
                      <a:pPr algn="l"/>
                      <a:r>
                        <a:rPr kumimoji="1" lang="ja-JP" altLang="en-US" sz="1100" dirty="0" smtClean="0">
                          <a:latin typeface="+mn-ea"/>
                          <a:ea typeface="+mn-ea"/>
                        </a:rPr>
                        <a:t>１　大規模地震に伴い発生すると予想される地震動及び津波に関する知識</a:t>
                      </a:r>
                    </a:p>
                    <a:p>
                      <a:pPr algn="l"/>
                      <a:r>
                        <a:rPr kumimoji="1" lang="ja-JP" altLang="en-US" sz="1100" dirty="0" smtClean="0">
                          <a:latin typeface="+mn-ea"/>
                          <a:ea typeface="+mn-ea"/>
                        </a:rPr>
                        <a:t>２　地震及び津波に関する一般的な知識</a:t>
                      </a:r>
                    </a:p>
                    <a:p>
                      <a:pPr algn="l"/>
                      <a:r>
                        <a:rPr kumimoji="1" lang="ja-JP" altLang="en-US" sz="1100" dirty="0" smtClean="0">
                          <a:latin typeface="+mn-ea"/>
                          <a:ea typeface="+mn-ea"/>
                        </a:rPr>
                        <a:t>３　大規模地震が発生した場合に具体的にとるべき行動に関する知識</a:t>
                      </a:r>
                    </a:p>
                    <a:p>
                      <a:pPr algn="l"/>
                      <a:r>
                        <a:rPr kumimoji="1" lang="ja-JP" altLang="en-US" sz="1100" dirty="0" smtClean="0">
                          <a:latin typeface="+mn-ea"/>
                          <a:ea typeface="+mn-ea"/>
                        </a:rPr>
                        <a:t>４　大規模地震が発生した場合に従業員等が果たすべき役割</a:t>
                      </a:r>
                    </a:p>
                    <a:p>
                      <a:pPr algn="l"/>
                      <a:r>
                        <a:rPr kumimoji="1" lang="ja-JP" altLang="en-US" sz="1100" dirty="0" smtClean="0">
                          <a:latin typeface="+mn-ea"/>
                          <a:ea typeface="+mn-ea"/>
                        </a:rPr>
                        <a:t>５　在館者に対する日常的な広報は、次によるものとする。</a:t>
                      </a:r>
                    </a:p>
                    <a:p>
                      <a:pPr algn="l"/>
                      <a:r>
                        <a:rPr kumimoji="1" lang="ja-JP" altLang="en-US" sz="1100" baseline="0" dirty="0" smtClean="0">
                          <a:latin typeface="+mn-ea"/>
                          <a:ea typeface="+mn-ea"/>
                        </a:rPr>
                        <a:t> </a:t>
                      </a:r>
                      <a:r>
                        <a:rPr kumimoji="1" lang="en-US" altLang="ja-JP" sz="1100" dirty="0" smtClean="0">
                          <a:latin typeface="+mn-ea"/>
                          <a:ea typeface="+mn-ea"/>
                        </a:rPr>
                        <a:t>(1)</a:t>
                      </a:r>
                      <a:r>
                        <a:rPr kumimoji="1" lang="ja-JP" altLang="en-US" sz="1100" dirty="0" smtClean="0">
                          <a:latin typeface="+mn-ea"/>
                          <a:ea typeface="+mn-ea"/>
                        </a:rPr>
                        <a:t>　大規模地震が発生した場合に出火防止、在館者同士が協力して行う救助活動、</a:t>
                      </a:r>
                      <a:r>
                        <a:rPr kumimoji="1" lang="en-US" altLang="ja-JP" sz="1100" baseline="0" dirty="0" smtClean="0">
                          <a:latin typeface="+mn-ea"/>
                          <a:ea typeface="+mn-ea"/>
                        </a:rPr>
                        <a:t> </a:t>
                      </a:r>
                    </a:p>
                    <a:p>
                      <a:pPr algn="l"/>
                      <a:r>
                        <a:rPr kumimoji="1" lang="en-US" altLang="ja-JP" sz="1100" baseline="0" dirty="0" smtClean="0">
                          <a:latin typeface="+mn-ea"/>
                          <a:ea typeface="+mn-ea"/>
                        </a:rPr>
                        <a:t>      </a:t>
                      </a:r>
                      <a:r>
                        <a:rPr kumimoji="1" lang="ja-JP" altLang="en-US" sz="1100" dirty="0" smtClean="0">
                          <a:latin typeface="+mn-ea"/>
                          <a:ea typeface="+mn-ea"/>
                        </a:rPr>
                        <a:t>自動車運行の自粛等、防災上とるべき行動に関する知識</a:t>
                      </a:r>
                    </a:p>
                    <a:p>
                      <a:pPr algn="l"/>
                      <a:r>
                        <a:rPr kumimoji="1" lang="en-US" altLang="ja-JP" sz="1100" dirty="0" smtClean="0">
                          <a:latin typeface="+mn-ea"/>
                          <a:ea typeface="+mn-ea"/>
                        </a:rPr>
                        <a:t> (2)</a:t>
                      </a:r>
                      <a:r>
                        <a:rPr kumimoji="1" lang="ja-JP" altLang="en-US" sz="1100" dirty="0" smtClean="0">
                          <a:latin typeface="+mn-ea"/>
                          <a:ea typeface="+mn-ea"/>
                        </a:rPr>
                        <a:t>　正確な情報入手の方法</a:t>
                      </a:r>
                    </a:p>
                    <a:p>
                      <a:pPr algn="l"/>
                      <a:r>
                        <a:rPr kumimoji="1" lang="en-US" altLang="ja-JP" sz="1100" dirty="0" smtClean="0">
                          <a:latin typeface="+mn-ea"/>
                          <a:ea typeface="+mn-ea"/>
                        </a:rPr>
                        <a:t> (3)</a:t>
                      </a:r>
                      <a:r>
                        <a:rPr kumimoji="1" lang="ja-JP" altLang="en-US" sz="1100" dirty="0" smtClean="0">
                          <a:latin typeface="+mn-ea"/>
                          <a:ea typeface="+mn-ea"/>
                        </a:rPr>
                        <a:t>　防災関係機関が講ずる災害応急対策等の内容</a:t>
                      </a:r>
                    </a:p>
                    <a:p>
                      <a:pPr algn="l"/>
                      <a:r>
                        <a:rPr kumimoji="1" lang="en-US" altLang="ja-JP" sz="1100" dirty="0" smtClean="0">
                          <a:latin typeface="+mn-ea"/>
                          <a:ea typeface="+mn-ea"/>
                        </a:rPr>
                        <a:t> (4)</a:t>
                      </a:r>
                      <a:r>
                        <a:rPr kumimoji="1" lang="ja-JP" altLang="en-US" sz="1100" dirty="0" smtClean="0">
                          <a:latin typeface="+mn-ea"/>
                          <a:ea typeface="+mn-ea"/>
                        </a:rPr>
                        <a:t>　各地域における避難対象地域、急傾斜地崩壊危険箇所等に関する知識</a:t>
                      </a:r>
                    </a:p>
                    <a:p>
                      <a:pPr algn="l"/>
                      <a:r>
                        <a:rPr kumimoji="1" lang="en-US" altLang="ja-JP" sz="1100" dirty="0" smtClean="0">
                          <a:latin typeface="+mn-ea"/>
                          <a:ea typeface="+mn-ea"/>
                        </a:rPr>
                        <a:t> (5)</a:t>
                      </a:r>
                      <a:r>
                        <a:rPr kumimoji="1" lang="ja-JP" altLang="en-US" sz="1100" dirty="0" smtClean="0">
                          <a:latin typeface="+mn-ea"/>
                          <a:ea typeface="+mn-ea"/>
                        </a:rPr>
                        <a:t>　各地域における避難場所及び避難経路に関する知識</a:t>
                      </a:r>
                    </a:p>
                  </a:txBody>
                  <a:tcPr marL="36000" marR="36000" marT="36000" marB="36000" anchor="ctr"/>
                </a:tc>
                <a:tc hMerge="1">
                  <a:txBody>
                    <a:bodyPr/>
                    <a:lstStyle/>
                    <a:p>
                      <a:endParaRPr kumimoji="1" lang="ja-JP" altLang="en-US" sz="1100" dirty="0"/>
                    </a:p>
                  </a:txBody>
                  <a:tcPr anchor="ctr"/>
                </a:tc>
                <a:tc hMerge="1">
                  <a:txBody>
                    <a:bodyPr/>
                    <a:lstStyle/>
                    <a:p>
                      <a:endParaRPr kumimoji="1" lang="ja-JP" altLang="en-US"/>
                    </a:p>
                  </a:txBody>
                  <a:tcPr/>
                </a:tc>
                <a:extLst>
                  <a:ext uri="{0D108BD9-81ED-4DB2-BD59-A6C34878D82A}">
                    <a16:rowId xmlns:a16="http://schemas.microsoft.com/office/drawing/2014/main" val="3550419898"/>
                  </a:ext>
                </a:extLst>
              </a:tr>
              <a:tr h="996322">
                <a:tc rowSpan="2">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ctr"/>
                      <a:endParaRPr kumimoji="1" lang="ja-JP" altLang="en-US" sz="1100" dirty="0">
                        <a:latin typeface="+mn-ea"/>
                        <a:ea typeface="+mn-ea"/>
                      </a:endParaRPr>
                    </a:p>
                  </a:txBody>
                  <a:tcPr marL="36000" marR="36000" marT="36000" marB="36000" vert="eaVert" anchor="ctr"/>
                </a:tc>
                <a:tc gridSpan="3">
                  <a:txBody>
                    <a:bodyPr/>
                    <a:lstStyle/>
                    <a:p>
                      <a:pPr algn="l"/>
                      <a:endParaRPr kumimoji="1" lang="ja-JP" altLang="en-US"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19595297"/>
                  </a:ext>
                </a:extLst>
              </a:tr>
              <a:tr h="996322">
                <a:tc vMerge="1">
                  <a:txBody>
                    <a:bodyPr/>
                    <a:lstStyle/>
                    <a:p>
                      <a:endParaRPr kumimoji="1" lang="ja-JP" altLang="en-US"/>
                    </a:p>
                  </a:txBody>
                  <a:tcPr/>
                </a:tc>
                <a:tc>
                  <a:txBody>
                    <a:bodyPr/>
                    <a:lstStyle/>
                    <a:p>
                      <a:pPr algn="ctr"/>
                      <a:endParaRPr kumimoji="1" lang="ja-JP" altLang="en-US" sz="1100" dirty="0">
                        <a:latin typeface="+mn-ea"/>
                        <a:ea typeface="+mn-ea"/>
                      </a:endParaRPr>
                    </a:p>
                  </a:txBody>
                  <a:tcPr marL="36000" marR="36000" marT="36000" marB="36000" vert="eaVert" anchor="ctr"/>
                </a:tc>
                <a:tc gridSpan="3">
                  <a:txBody>
                    <a:bodyPr/>
                    <a:lstStyle/>
                    <a:p>
                      <a:pPr algn="l"/>
                      <a:endParaRPr kumimoji="1" lang="ja-JP" altLang="en-US" sz="1100" dirty="0" smtClean="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74279026"/>
                  </a:ext>
                </a:extLst>
              </a:tr>
            </a:tbl>
          </a:graphicData>
        </a:graphic>
      </p:graphicFrame>
      <p:sp>
        <p:nvSpPr>
          <p:cNvPr id="5" name="正方形/長方形 4"/>
          <p:cNvSpPr/>
          <p:nvPr/>
        </p:nvSpPr>
        <p:spPr>
          <a:xfrm>
            <a:off x="34851" y="8363580"/>
            <a:ext cx="6788298" cy="1426920"/>
          </a:xfrm>
          <a:prstGeom prst="rect">
            <a:avLst/>
          </a:prstGeom>
        </p:spPr>
        <p:txBody>
          <a:bodyPr wrap="square" lIns="36000" tIns="36000" rIns="36000" bIns="36000" anchor="ctr" anchorCtr="0">
            <a:spAutoFit/>
          </a:bodyPr>
          <a:lstStyle/>
          <a:p>
            <a:r>
              <a:rPr lang="ja-JP" altLang="en-US" sz="1100" dirty="0" smtClean="0">
                <a:latin typeface="+mn-ea"/>
              </a:rPr>
              <a:t>●附則　</a:t>
            </a:r>
            <a:endParaRPr lang="en-US" altLang="ja-JP" sz="1100" dirty="0" smtClean="0">
              <a:latin typeface="+mn-ea"/>
            </a:endParaRPr>
          </a:p>
          <a:p>
            <a:r>
              <a:rPr lang="ja-JP" altLang="en-US" sz="1100" dirty="0" smtClean="0">
                <a:latin typeface="+mn-ea"/>
              </a:rPr>
              <a:t>　この</a:t>
            </a:r>
            <a:r>
              <a:rPr lang="ja-JP" altLang="en-US" sz="1100" dirty="0">
                <a:latin typeface="+mn-ea"/>
              </a:rPr>
              <a:t>計画は</a:t>
            </a:r>
            <a:r>
              <a:rPr lang="ja-JP" altLang="en-US" sz="1100" dirty="0" smtClean="0">
                <a:latin typeface="+mn-ea"/>
              </a:rPr>
              <a:t>、令和　　年　　月　　日</a:t>
            </a:r>
            <a:r>
              <a:rPr lang="ja-JP" altLang="en-US" sz="1100" dirty="0">
                <a:latin typeface="+mn-ea"/>
              </a:rPr>
              <a:t>から施行する。</a:t>
            </a:r>
          </a:p>
          <a:p>
            <a:r>
              <a:rPr lang="ja-JP" altLang="en-US" sz="1100" dirty="0" smtClean="0">
                <a:latin typeface="+mn-ea"/>
              </a:rPr>
              <a:t>●添付書類</a:t>
            </a:r>
            <a:endParaRPr lang="en-US" altLang="ja-JP" sz="1100" dirty="0" smtClean="0">
              <a:latin typeface="+mn-ea"/>
            </a:endParaRPr>
          </a:p>
          <a:p>
            <a:r>
              <a:rPr lang="ja-JP" altLang="en-US" sz="1100" dirty="0" smtClean="0">
                <a:latin typeface="+mn-ea"/>
              </a:rPr>
              <a:t>　別表１　自主</a:t>
            </a:r>
            <a:r>
              <a:rPr lang="ja-JP" altLang="en-US" sz="1100" dirty="0">
                <a:latin typeface="+mn-ea"/>
              </a:rPr>
              <a:t>点検</a:t>
            </a:r>
            <a:r>
              <a:rPr lang="ja-JP" altLang="en-US" sz="1100" dirty="0" smtClean="0">
                <a:latin typeface="+mn-ea"/>
              </a:rPr>
              <a:t>記録表　</a:t>
            </a:r>
            <a:endParaRPr lang="en-US" altLang="ja-JP" sz="1100" dirty="0" smtClean="0">
              <a:latin typeface="+mn-ea"/>
            </a:endParaRPr>
          </a:p>
          <a:p>
            <a:r>
              <a:rPr lang="ja-JP" altLang="en-US" sz="1100" dirty="0" smtClean="0">
                <a:latin typeface="+mn-ea"/>
              </a:rPr>
              <a:t>　別表２　防火責任者及び火元責任者一覧</a:t>
            </a:r>
            <a:endParaRPr lang="en-US" altLang="ja-JP" sz="1100" dirty="0" smtClean="0">
              <a:latin typeface="+mn-ea"/>
            </a:endParaRPr>
          </a:p>
          <a:p>
            <a:r>
              <a:rPr lang="ja-JP" altLang="en-US" sz="1100" dirty="0">
                <a:latin typeface="+mn-ea"/>
              </a:rPr>
              <a:t>　</a:t>
            </a:r>
            <a:r>
              <a:rPr lang="ja-JP" altLang="en-US" sz="1100" dirty="0" smtClean="0">
                <a:latin typeface="+mn-ea"/>
              </a:rPr>
              <a:t>別表３　自衛</a:t>
            </a:r>
            <a:r>
              <a:rPr lang="ja-JP" altLang="en-US" sz="1100" dirty="0">
                <a:latin typeface="+mn-ea"/>
              </a:rPr>
              <a:t>消防組織の組織及び任務分担</a:t>
            </a:r>
          </a:p>
          <a:p>
            <a:r>
              <a:rPr lang="ja-JP" altLang="en-US" sz="1100" dirty="0" smtClean="0">
                <a:latin typeface="+mn-ea"/>
              </a:rPr>
              <a:t>　別表４　防火</a:t>
            </a:r>
            <a:r>
              <a:rPr lang="ja-JP" altLang="en-US" sz="1100" dirty="0">
                <a:latin typeface="+mn-ea"/>
              </a:rPr>
              <a:t>管理業務の委託状況等</a:t>
            </a:r>
            <a:r>
              <a:rPr lang="en-US" altLang="ja-JP" sz="1100" dirty="0" smtClean="0">
                <a:latin typeface="+mn-ea"/>
              </a:rPr>
              <a:t>(</a:t>
            </a:r>
            <a:r>
              <a:rPr lang="ja-JP" altLang="en-US" sz="1100" dirty="0" smtClean="0">
                <a:latin typeface="+mn-ea"/>
              </a:rPr>
              <a:t>　有　・　無　</a:t>
            </a:r>
            <a:r>
              <a:rPr lang="en-US" altLang="ja-JP" sz="1100" dirty="0" smtClean="0">
                <a:latin typeface="+mn-ea"/>
              </a:rPr>
              <a:t>)</a:t>
            </a:r>
            <a:endParaRPr lang="en-US" altLang="ja-JP" sz="1100" dirty="0">
              <a:latin typeface="+mn-ea"/>
            </a:endParaRPr>
          </a:p>
          <a:p>
            <a:r>
              <a:rPr lang="ja-JP" altLang="en-US" sz="1100" dirty="0" smtClean="0">
                <a:latin typeface="+mn-ea"/>
              </a:rPr>
              <a:t>　別　図　各階</a:t>
            </a:r>
            <a:r>
              <a:rPr lang="ja-JP" altLang="en-US" sz="1100" dirty="0">
                <a:latin typeface="+mn-ea"/>
              </a:rPr>
              <a:t>平面図</a:t>
            </a:r>
            <a:r>
              <a:rPr lang="en-US" altLang="ja-JP" sz="1100" dirty="0">
                <a:latin typeface="+mn-ea"/>
              </a:rPr>
              <a:t>(※ </a:t>
            </a:r>
            <a:r>
              <a:rPr lang="ja-JP" altLang="en-US" sz="1100" dirty="0">
                <a:latin typeface="+mn-ea"/>
              </a:rPr>
              <a:t>各階平面図に消防用設備等設置場所、避難経路を明記</a:t>
            </a:r>
            <a:r>
              <a:rPr lang="en-US" altLang="ja-JP" sz="1100" dirty="0">
                <a:latin typeface="+mn-ea"/>
              </a:rPr>
              <a:t>)</a:t>
            </a:r>
            <a:endParaRPr lang="ja-JP" altLang="en-US" sz="1100" dirty="0">
              <a:latin typeface="+mn-ea"/>
            </a:endParaRPr>
          </a:p>
        </p:txBody>
      </p:sp>
    </p:spTree>
    <p:extLst>
      <p:ext uri="{BB962C8B-B14F-4D97-AF65-F5344CB8AC3E}">
        <p14:creationId xmlns:p14="http://schemas.microsoft.com/office/powerpoint/2010/main" val="3483571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4108784"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smtClean="0">
                <a:latin typeface="游ゴシック" panose="020B0400000000000000" pitchFamily="50" charset="-128"/>
                <a:ea typeface="游ゴシック" panose="020B0400000000000000" pitchFamily="50" charset="-128"/>
              </a:rPr>
              <a:t>１　</a:t>
            </a:r>
            <a:r>
              <a:rPr lang="zh-TW" altLang="en-US" sz="1100" b="1" smtClean="0">
                <a:latin typeface="游ゴシック" panose="020B0400000000000000" pitchFamily="50" charset="-128"/>
                <a:ea typeface="游ゴシック" panose="020B0400000000000000" pitchFamily="50" charset="-128"/>
              </a:rPr>
              <a:t>自主</a:t>
            </a:r>
            <a:r>
              <a:rPr lang="zh-TW" altLang="en-US" sz="1100" b="1" dirty="0" smtClean="0">
                <a:latin typeface="游ゴシック" panose="020B0400000000000000" pitchFamily="50" charset="-128"/>
                <a:ea typeface="游ゴシック" panose="020B0400000000000000" pitchFamily="50" charset="-128"/>
              </a:rPr>
              <a:t>点検記録表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403756" y="0"/>
            <a:ext cx="1454244" cy="261610"/>
          </a:xfrm>
          <a:prstGeom prst="rect">
            <a:avLst/>
          </a:prstGeom>
          <a:noFill/>
        </p:spPr>
        <p:txBody>
          <a:bodyPr wrap="none" rtlCol="0">
            <a:spAutoFit/>
          </a:bodyPr>
          <a:lstStyle/>
          <a:p>
            <a:r>
              <a:rPr kumimoji="1" lang="ja-JP" altLang="en-US" sz="1100" dirty="0" smtClean="0"/>
              <a:t>令和　　年　　月分</a:t>
            </a:r>
            <a:endParaRPr kumimoji="1" lang="ja-JP" altLang="en-US" sz="1100" dirty="0"/>
          </a:p>
        </p:txBody>
      </p:sp>
      <p:graphicFrame>
        <p:nvGraphicFramePr>
          <p:cNvPr id="7" name="表 6"/>
          <p:cNvGraphicFramePr>
            <a:graphicFrameLocks noGrp="1"/>
          </p:cNvGraphicFramePr>
          <p:nvPr>
            <p:extLst>
              <p:ext uri="{D42A27DB-BD31-4B8C-83A1-F6EECF244321}">
                <p14:modId xmlns:p14="http://schemas.microsoft.com/office/powerpoint/2010/main" val="3120245323"/>
              </p:ext>
            </p:extLst>
          </p:nvPr>
        </p:nvGraphicFramePr>
        <p:xfrm>
          <a:off x="68430" y="252085"/>
          <a:ext cx="6721141" cy="9335061"/>
        </p:xfrm>
        <a:graphic>
          <a:graphicData uri="http://schemas.openxmlformats.org/drawingml/2006/table">
            <a:tbl>
              <a:tblPr/>
              <a:tblGrid>
                <a:gridCol w="360000">
                  <a:extLst>
                    <a:ext uri="{9D8B030D-6E8A-4147-A177-3AD203B41FA5}">
                      <a16:colId xmlns:a16="http://schemas.microsoft.com/office/drawing/2014/main" val="4186261261"/>
                    </a:ext>
                  </a:extLst>
                </a:gridCol>
                <a:gridCol w="360000">
                  <a:extLst>
                    <a:ext uri="{9D8B030D-6E8A-4147-A177-3AD203B41FA5}">
                      <a16:colId xmlns:a16="http://schemas.microsoft.com/office/drawing/2014/main" val="301545506"/>
                    </a:ext>
                  </a:extLst>
                </a:gridCol>
                <a:gridCol w="360000">
                  <a:extLst>
                    <a:ext uri="{9D8B030D-6E8A-4147-A177-3AD203B41FA5}">
                      <a16:colId xmlns:a16="http://schemas.microsoft.com/office/drawing/2014/main" val="3001241894"/>
                    </a:ext>
                  </a:extLst>
                </a:gridCol>
                <a:gridCol w="360000">
                  <a:extLst>
                    <a:ext uri="{9D8B030D-6E8A-4147-A177-3AD203B41FA5}">
                      <a16:colId xmlns:a16="http://schemas.microsoft.com/office/drawing/2014/main" val="897884660"/>
                    </a:ext>
                  </a:extLst>
                </a:gridCol>
                <a:gridCol w="360000">
                  <a:extLst>
                    <a:ext uri="{9D8B030D-6E8A-4147-A177-3AD203B41FA5}">
                      <a16:colId xmlns:a16="http://schemas.microsoft.com/office/drawing/2014/main" val="3502938037"/>
                    </a:ext>
                  </a:extLst>
                </a:gridCol>
                <a:gridCol w="360000">
                  <a:extLst>
                    <a:ext uri="{9D8B030D-6E8A-4147-A177-3AD203B41FA5}">
                      <a16:colId xmlns:a16="http://schemas.microsoft.com/office/drawing/2014/main" val="1137737087"/>
                    </a:ext>
                  </a:extLst>
                </a:gridCol>
                <a:gridCol w="360000">
                  <a:extLst>
                    <a:ext uri="{9D8B030D-6E8A-4147-A177-3AD203B41FA5}">
                      <a16:colId xmlns:a16="http://schemas.microsoft.com/office/drawing/2014/main" val="3918542689"/>
                    </a:ext>
                  </a:extLst>
                </a:gridCol>
                <a:gridCol w="360000">
                  <a:extLst>
                    <a:ext uri="{9D8B030D-6E8A-4147-A177-3AD203B41FA5}">
                      <a16:colId xmlns:a16="http://schemas.microsoft.com/office/drawing/2014/main" val="3945140894"/>
                    </a:ext>
                  </a:extLst>
                </a:gridCol>
                <a:gridCol w="360000">
                  <a:extLst>
                    <a:ext uri="{9D8B030D-6E8A-4147-A177-3AD203B41FA5}">
                      <a16:colId xmlns:a16="http://schemas.microsoft.com/office/drawing/2014/main" val="954892537"/>
                    </a:ext>
                  </a:extLst>
                </a:gridCol>
                <a:gridCol w="360000">
                  <a:extLst>
                    <a:ext uri="{9D8B030D-6E8A-4147-A177-3AD203B41FA5}">
                      <a16:colId xmlns:a16="http://schemas.microsoft.com/office/drawing/2014/main" val="1290482480"/>
                    </a:ext>
                  </a:extLst>
                </a:gridCol>
                <a:gridCol w="360000">
                  <a:extLst>
                    <a:ext uri="{9D8B030D-6E8A-4147-A177-3AD203B41FA5}">
                      <a16:colId xmlns:a16="http://schemas.microsoft.com/office/drawing/2014/main" val="3164388657"/>
                    </a:ext>
                  </a:extLst>
                </a:gridCol>
                <a:gridCol w="360000">
                  <a:extLst>
                    <a:ext uri="{9D8B030D-6E8A-4147-A177-3AD203B41FA5}">
                      <a16:colId xmlns:a16="http://schemas.microsoft.com/office/drawing/2014/main" val="3215375769"/>
                    </a:ext>
                  </a:extLst>
                </a:gridCol>
                <a:gridCol w="360000">
                  <a:extLst>
                    <a:ext uri="{9D8B030D-6E8A-4147-A177-3AD203B41FA5}">
                      <a16:colId xmlns:a16="http://schemas.microsoft.com/office/drawing/2014/main" val="3894541792"/>
                    </a:ext>
                  </a:extLst>
                </a:gridCol>
                <a:gridCol w="360000">
                  <a:extLst>
                    <a:ext uri="{9D8B030D-6E8A-4147-A177-3AD203B41FA5}">
                      <a16:colId xmlns:a16="http://schemas.microsoft.com/office/drawing/2014/main" val="1999398005"/>
                    </a:ext>
                  </a:extLst>
                </a:gridCol>
                <a:gridCol w="360000">
                  <a:extLst>
                    <a:ext uri="{9D8B030D-6E8A-4147-A177-3AD203B41FA5}">
                      <a16:colId xmlns:a16="http://schemas.microsoft.com/office/drawing/2014/main" val="4266025797"/>
                    </a:ext>
                  </a:extLst>
                </a:gridCol>
                <a:gridCol w="360000">
                  <a:extLst>
                    <a:ext uri="{9D8B030D-6E8A-4147-A177-3AD203B41FA5}">
                      <a16:colId xmlns:a16="http://schemas.microsoft.com/office/drawing/2014/main" val="940984131"/>
                    </a:ext>
                  </a:extLst>
                </a:gridCol>
                <a:gridCol w="961141">
                  <a:extLst>
                    <a:ext uri="{9D8B030D-6E8A-4147-A177-3AD203B41FA5}">
                      <a16:colId xmlns:a16="http://schemas.microsoft.com/office/drawing/2014/main" val="2004419910"/>
                    </a:ext>
                  </a:extLst>
                </a:gridCol>
              </a:tblGrid>
              <a:tr h="144000">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zh-TW" altLang="en-US" sz="1100" b="0" i="0" u="none" strike="noStrike" dirty="0" smtClean="0">
                          <a:effectLst/>
                          <a:latin typeface="游ゴシック" panose="020B0400000000000000" pitchFamily="50" charset="-128"/>
                          <a:ea typeface="游ゴシック" panose="020B0400000000000000" pitchFamily="50" charset="-128"/>
                        </a:rPr>
                        <a:t>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4">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t"/>
                      <a:r>
                        <a:rPr lang="zh-TW" altLang="en-US" sz="1100" b="0" i="0" u="none" strike="noStrike" dirty="0">
                          <a:effectLst/>
                          <a:latin typeface="游ゴシック" panose="020B0400000000000000" pitchFamily="50" charset="-128"/>
                          <a:ea typeface="游ゴシック" panose="020B0400000000000000" pitchFamily="50" charset="-128"/>
                        </a:rPr>
                        <a:t>備　　　　　考</a:t>
                      </a: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216000">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消防用</a:t>
                      </a:r>
                      <a:r>
                        <a:rPr lang="ja-JP" altLang="en-US" sz="1100" b="0" i="0" u="none" strike="noStrike" dirty="0" smtClean="0">
                          <a:effectLst/>
                          <a:latin typeface="游ゴシック" panose="020B0400000000000000" pitchFamily="50" charset="-128"/>
                          <a:ea typeface="游ゴシック" panose="020B0400000000000000" pitchFamily="50" charset="-128"/>
                        </a:rPr>
                        <a:t>設備等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その他</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84322">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20000">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誘導灯の視認障害等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（発信機・受信機等）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ちゅう房の清掃</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終業時の火気・</a:t>
                      </a:r>
                      <a:br>
                        <a:rPr lang="ja-JP" altLang="en-US" sz="1100" b="0" i="0" u="none" strike="noStrike" dirty="0">
                          <a:effectLst/>
                          <a:latin typeface="游ゴシック" panose="020B0400000000000000" pitchFamily="50" charset="-128"/>
                          <a:ea typeface="游ゴシック" panose="020B0400000000000000" pitchFamily="50" charset="-128"/>
                        </a:rPr>
                      </a:br>
                      <a:r>
                        <a:rPr lang="ja-JP" altLang="en-US" sz="1100" b="0" i="0" u="none" strike="noStrike" dirty="0">
                          <a:effectLst/>
                          <a:latin typeface="游ゴシック" panose="020B0400000000000000" pitchFamily="50" charset="-128"/>
                          <a:ea typeface="游ゴシック" panose="020B0400000000000000" pitchFamily="50" charset="-128"/>
                        </a:rPr>
                        <a:t>電気使用の確認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危険物の数量の確認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危険物の周囲の維持管理</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その他（　　　　　）</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99563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5016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12900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81550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207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3301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0131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90186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58501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009701"/>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110862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72151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10478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208082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3757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78954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133855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45934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108446"/>
                  </a:ext>
                </a:extLst>
              </a:tr>
            </a:tbl>
          </a:graphicData>
        </a:graphic>
      </p:graphicFrame>
      <p:sp>
        <p:nvSpPr>
          <p:cNvPr id="9" name="テキスト ボックス 8"/>
          <p:cNvSpPr txBox="1"/>
          <p:nvPr/>
        </p:nvSpPr>
        <p:spPr>
          <a:xfrm>
            <a:off x="4365010" y="9644390"/>
            <a:ext cx="2492990"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0" y="9640729"/>
            <a:ext cx="6429376" cy="253916"/>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p:txBody>
      </p:sp>
      <p:sp>
        <p:nvSpPr>
          <p:cNvPr id="11" name="楕円 10"/>
          <p:cNvSpPr/>
          <p:nvPr/>
        </p:nvSpPr>
        <p:spPr>
          <a:xfrm>
            <a:off x="3552825" y="9694924"/>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4011934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1"/>
          <p:cNvSpPr>
            <a:spLocks noChangeArrowheads="1"/>
          </p:cNvSpPr>
          <p:nvPr/>
        </p:nvSpPr>
        <p:spPr bwMode="auto">
          <a:xfrm>
            <a:off x="0" y="43545"/>
            <a:ext cx="272382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別表２　</a:t>
            </a:r>
            <a:r>
              <a:rPr kumimoji="0" lang="ja-JP" altLang="en-US" sz="1100" b="1" i="0" u="none" strike="noStrike" cap="none" normalizeH="0" baseline="0" dirty="0" smtClean="0">
                <a:ln>
                  <a:noFill/>
                </a:ln>
                <a:solidFill>
                  <a:schemeClr val="tx1"/>
                </a:solidFill>
                <a:effectLst/>
                <a:latin typeface="+mn-ea"/>
                <a:cs typeface="ＭＳ 明朝" panose="02020609040205080304" pitchFamily="17" charset="-128"/>
              </a:rPr>
              <a:t>防火責任者及び火元責任者一覧</a:t>
            </a:r>
            <a:endParaRPr kumimoji="0" lang="ja-JP" altLang="ja-JP" sz="1100" b="0" i="0" u="none" strike="noStrike" cap="none" normalizeH="0" baseline="0" dirty="0" smtClean="0">
              <a:ln>
                <a:noFill/>
              </a:ln>
              <a:solidFill>
                <a:schemeClr val="tx1"/>
              </a:solidFill>
              <a:effectLst/>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879958812"/>
              </p:ext>
            </p:extLst>
          </p:nvPr>
        </p:nvGraphicFramePr>
        <p:xfrm>
          <a:off x="102002" y="367197"/>
          <a:ext cx="6668809" cy="9404599"/>
        </p:xfrm>
        <a:graphic>
          <a:graphicData uri="http://schemas.openxmlformats.org/drawingml/2006/table">
            <a:tbl>
              <a:tblPr firstRow="1" firstCol="1" lastRow="1" lastCol="1" bandRow="1" bandCol="1"/>
              <a:tblGrid>
                <a:gridCol w="185381">
                  <a:extLst>
                    <a:ext uri="{9D8B030D-6E8A-4147-A177-3AD203B41FA5}">
                      <a16:colId xmlns:a16="http://schemas.microsoft.com/office/drawing/2014/main" val="2260179961"/>
                    </a:ext>
                  </a:extLst>
                </a:gridCol>
                <a:gridCol w="435428">
                  <a:extLst>
                    <a:ext uri="{9D8B030D-6E8A-4147-A177-3AD203B41FA5}">
                      <a16:colId xmlns:a16="http://schemas.microsoft.com/office/drawing/2014/main" val="2057599495"/>
                    </a:ext>
                  </a:extLst>
                </a:gridCol>
                <a:gridCol w="1872000">
                  <a:extLst>
                    <a:ext uri="{9D8B030D-6E8A-4147-A177-3AD203B41FA5}">
                      <a16:colId xmlns:a16="http://schemas.microsoft.com/office/drawing/2014/main" val="1460393703"/>
                    </a:ext>
                  </a:extLst>
                </a:gridCol>
                <a:gridCol w="1872000">
                  <a:extLst>
                    <a:ext uri="{9D8B030D-6E8A-4147-A177-3AD203B41FA5}">
                      <a16:colId xmlns:a16="http://schemas.microsoft.com/office/drawing/2014/main" val="3929894911"/>
                    </a:ext>
                  </a:extLst>
                </a:gridCol>
                <a:gridCol w="1152000">
                  <a:extLst>
                    <a:ext uri="{9D8B030D-6E8A-4147-A177-3AD203B41FA5}">
                      <a16:colId xmlns:a16="http://schemas.microsoft.com/office/drawing/2014/main" val="758747277"/>
                    </a:ext>
                  </a:extLst>
                </a:gridCol>
                <a:gridCol w="1152000">
                  <a:extLst>
                    <a:ext uri="{9D8B030D-6E8A-4147-A177-3AD203B41FA5}">
                      <a16:colId xmlns:a16="http://schemas.microsoft.com/office/drawing/2014/main" val="1739080779"/>
                    </a:ext>
                  </a:extLst>
                </a:gridCol>
              </a:tblGrid>
              <a:tr h="536320">
                <a:tc gridSpan="2">
                  <a:txBody>
                    <a:bodyPr/>
                    <a:lstStyle/>
                    <a:p>
                      <a:pPr algn="ctr">
                        <a:spcAft>
                          <a:spcPts val="0"/>
                        </a:spcAft>
                      </a:pPr>
                      <a:r>
                        <a:rPr lang="ja-JP" altLang="en-US" sz="1050" kern="0" spc="600" dirty="0" smtClean="0">
                          <a:effectLst/>
                          <a:latin typeface="+mn-ea"/>
                          <a:ea typeface="+mn-ea"/>
                          <a:cs typeface="Times New Roman" panose="02020603050405020304" pitchFamily="18" charset="0"/>
                        </a:rPr>
                        <a:t>専有部分</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事業所名</a:t>
                      </a:r>
                    </a:p>
                    <a:p>
                      <a:pPr algn="ctr">
                        <a:spcAft>
                          <a:spcPts val="0"/>
                        </a:spcAft>
                      </a:pPr>
                      <a:r>
                        <a:rPr lang="ja-JP" altLang="en-US" sz="1050" kern="100" dirty="0" smtClean="0">
                          <a:effectLst/>
                          <a:latin typeface="+mn-ea"/>
                          <a:ea typeface="+mn-ea"/>
                          <a:cs typeface="Times New Roman" panose="02020603050405020304" pitchFamily="18" charset="0"/>
                        </a:rPr>
                        <a:t>（法人の場合は法人名称を併記）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代表者氏名</a:t>
                      </a:r>
                      <a:endParaRPr lang="en-US" altLang="ja-JP" sz="1050" kern="100" dirty="0" smtClean="0">
                        <a:effectLst/>
                        <a:latin typeface="+mn-ea"/>
                        <a:ea typeface="+mn-ea"/>
                        <a:cs typeface="Times New Roman" panose="02020603050405020304" pitchFamily="18" charset="0"/>
                      </a:endParaRPr>
                    </a:p>
                    <a:p>
                      <a:pPr algn="ctr">
                        <a:spcAft>
                          <a:spcPts val="0"/>
                        </a:spcAft>
                      </a:pPr>
                      <a:r>
                        <a:rPr lang="ja-JP" altLang="en-US" sz="1050" kern="100" dirty="0" smtClean="0">
                          <a:effectLst/>
                          <a:latin typeface="+mn-ea"/>
                          <a:ea typeface="+mn-ea"/>
                          <a:cs typeface="Times New Roman" panose="02020603050405020304" pitchFamily="18" charset="0"/>
                        </a:rPr>
                        <a:t>（法人の場合は</a:t>
                      </a:r>
                      <a:endParaRPr lang="en-US" altLang="ja-JP" sz="1050" kern="100" dirty="0" smtClean="0">
                        <a:effectLst/>
                        <a:latin typeface="+mn-ea"/>
                        <a:ea typeface="+mn-ea"/>
                        <a:cs typeface="Times New Roman" panose="02020603050405020304" pitchFamily="18" charset="0"/>
                      </a:endParaRPr>
                    </a:p>
                    <a:p>
                      <a:pPr algn="ctr">
                        <a:spcAft>
                          <a:spcPts val="0"/>
                        </a:spcAft>
                      </a:pPr>
                      <a:r>
                        <a:rPr lang="ja-JP" altLang="en-US" sz="1050" kern="100" dirty="0" smtClean="0">
                          <a:effectLst/>
                          <a:latin typeface="+mn-ea"/>
                          <a:ea typeface="+mn-ea"/>
                          <a:cs typeface="Times New Roman" panose="02020603050405020304" pitchFamily="18" charset="0"/>
                        </a:rPr>
                        <a:t>役職・氏名を併記）</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防火責任者</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火元責任者</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5723395"/>
                  </a:ext>
                </a:extLst>
              </a:tr>
              <a:tr h="422299">
                <a:tc>
                  <a:txBody>
                    <a:bodyPr/>
                    <a:lstStyle/>
                    <a:p>
                      <a:pPr algn="ctr">
                        <a:spcAft>
                          <a:spcPts val="0"/>
                        </a:spcAft>
                      </a:pPr>
                      <a:r>
                        <a:rPr lang="ja-JP" altLang="en-US" sz="1050" kern="100" dirty="0" smtClean="0">
                          <a:effectLst/>
                          <a:latin typeface="+mn-ea"/>
                          <a:ea typeface="+mn-ea"/>
                          <a:cs typeface="Times New Roman" panose="02020603050405020304" pitchFamily="18" charset="0"/>
                        </a:rPr>
                        <a:t>例</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50" kern="100" dirty="0" smtClean="0">
                          <a:effectLst/>
                          <a:latin typeface="+mn-ea"/>
                          <a:ea typeface="+mn-ea"/>
                          <a:cs typeface="Times New Roman" panose="02020603050405020304" pitchFamily="18" charset="0"/>
                        </a:rPr>
                        <a:t>301</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株式会社●●事業所</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代表取締役　●●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横浜　太郎</a:t>
                      </a: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横浜　花子</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0366385"/>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909846"/>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716319"/>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664650"/>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9113674"/>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3488049"/>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8945140"/>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5763042"/>
                  </a:ext>
                </a:extLst>
              </a:tr>
              <a:tr h="422299">
                <a:tc gridSpan="2">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0846879"/>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061946"/>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87798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0110529"/>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108996"/>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1029959"/>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8430052"/>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468927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43545"/>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7429628"/>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875955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59871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5759367"/>
                  </a:ext>
                </a:extLst>
              </a:tr>
            </a:tbl>
          </a:graphicData>
        </a:graphic>
      </p:graphicFrame>
    </p:spTree>
    <p:extLst>
      <p:ext uri="{BB962C8B-B14F-4D97-AF65-F5344CB8AC3E}">
        <p14:creationId xmlns:p14="http://schemas.microsoft.com/office/powerpoint/2010/main" val="996741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p:cNvGraphicFramePr>
            <a:graphicFrameLocks noGrp="1"/>
          </p:cNvGraphicFramePr>
          <p:nvPr>
            <p:extLst>
              <p:ext uri="{D42A27DB-BD31-4B8C-83A1-F6EECF244321}">
                <p14:modId xmlns:p14="http://schemas.microsoft.com/office/powerpoint/2010/main" val="148043356"/>
              </p:ext>
            </p:extLst>
          </p:nvPr>
        </p:nvGraphicFramePr>
        <p:xfrm>
          <a:off x="95574" y="4596292"/>
          <a:ext cx="6712483" cy="4898400"/>
        </p:xfrm>
        <a:graphic>
          <a:graphicData uri="http://schemas.openxmlformats.org/drawingml/2006/table">
            <a:tbl>
              <a:tblPr/>
              <a:tblGrid>
                <a:gridCol w="451695">
                  <a:extLst>
                    <a:ext uri="{9D8B030D-6E8A-4147-A177-3AD203B41FA5}">
                      <a16:colId xmlns:a16="http://schemas.microsoft.com/office/drawing/2014/main" val="2177028083"/>
                    </a:ext>
                  </a:extLst>
                </a:gridCol>
                <a:gridCol w="478465">
                  <a:extLst>
                    <a:ext uri="{9D8B030D-6E8A-4147-A177-3AD203B41FA5}">
                      <a16:colId xmlns:a16="http://schemas.microsoft.com/office/drawing/2014/main" val="2712693437"/>
                    </a:ext>
                  </a:extLst>
                </a:gridCol>
                <a:gridCol w="297711">
                  <a:extLst>
                    <a:ext uri="{9D8B030D-6E8A-4147-A177-3AD203B41FA5}">
                      <a16:colId xmlns:a16="http://schemas.microsoft.com/office/drawing/2014/main" val="658115054"/>
                    </a:ext>
                  </a:extLst>
                </a:gridCol>
                <a:gridCol w="3338624">
                  <a:extLst>
                    <a:ext uri="{9D8B030D-6E8A-4147-A177-3AD203B41FA5}">
                      <a16:colId xmlns:a16="http://schemas.microsoft.com/office/drawing/2014/main" val="3173735710"/>
                    </a:ext>
                  </a:extLst>
                </a:gridCol>
                <a:gridCol w="520995">
                  <a:extLst>
                    <a:ext uri="{9D8B030D-6E8A-4147-A177-3AD203B41FA5}">
                      <a16:colId xmlns:a16="http://schemas.microsoft.com/office/drawing/2014/main" val="3914108823"/>
                    </a:ext>
                  </a:extLst>
                </a:gridCol>
                <a:gridCol w="698852">
                  <a:extLst>
                    <a:ext uri="{9D8B030D-6E8A-4147-A177-3AD203B41FA5}">
                      <a16:colId xmlns:a16="http://schemas.microsoft.com/office/drawing/2014/main" val="4097802289"/>
                    </a:ext>
                  </a:extLst>
                </a:gridCol>
                <a:gridCol w="926141">
                  <a:extLst>
                    <a:ext uri="{9D8B030D-6E8A-4147-A177-3AD203B41FA5}">
                      <a16:colId xmlns:a16="http://schemas.microsoft.com/office/drawing/2014/main" val="1069128313"/>
                    </a:ext>
                  </a:extLst>
                </a:gridCol>
              </a:tblGrid>
              <a:tr h="140462">
                <a:tc rowSpan="4" gridSpan="3">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受託者の</a:t>
                      </a:r>
                      <a:r>
                        <a:rPr lang="ja-JP" sz="1100" kern="0" dirty="0" smtClean="0">
                          <a:effectLst/>
                          <a:latin typeface="+mn-ea"/>
                          <a:ea typeface="+mn-ea"/>
                          <a:cs typeface="ＭＳ 明朝" panose="02020609040205080304" pitchFamily="17" charset="-128"/>
                        </a:rPr>
                        <a:t>氏名</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及び住所</a:t>
                      </a:r>
                      <a:r>
                        <a:rPr lang="ja-JP" sz="1100" kern="0" dirty="0">
                          <a:effectLst/>
                          <a:latin typeface="+mn-ea"/>
                          <a:ea typeface="+mn-ea"/>
                          <a:cs typeface="ＭＳ 明朝" panose="02020609040205080304" pitchFamily="17" charset="-128"/>
                        </a:rPr>
                        <a:t>等</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法人</a:t>
                      </a:r>
                      <a:r>
                        <a:rPr lang="ja-JP" sz="1100" kern="0" dirty="0">
                          <a:effectLst/>
                          <a:latin typeface="+mn-ea"/>
                          <a:ea typeface="+mn-ea"/>
                          <a:cs typeface="ＭＳ 明朝" panose="02020609040205080304" pitchFamily="17" charset="-128"/>
                        </a:rPr>
                        <a:t>にあって</a:t>
                      </a:r>
                      <a:r>
                        <a:rPr lang="ja-JP" sz="1100" kern="0" dirty="0" smtClean="0">
                          <a:effectLst/>
                          <a:latin typeface="+mn-ea"/>
                          <a:ea typeface="+mn-ea"/>
                          <a:cs typeface="ＭＳ 明朝" panose="02020609040205080304" pitchFamily="17" charset="-128"/>
                        </a:rPr>
                        <a:t>は</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名称及び主たる</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事務所</a:t>
                      </a:r>
                      <a:r>
                        <a:rPr lang="ja-JP" sz="1100" kern="0" dirty="0">
                          <a:effectLst/>
                          <a:latin typeface="+mn-ea"/>
                          <a:ea typeface="+mn-ea"/>
                          <a:cs typeface="ＭＳ 明朝" panose="02020609040205080304" pitchFamily="17" charset="-128"/>
                        </a:rPr>
                        <a:t>の所在地</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hMerge="1">
                  <a:txBody>
                    <a:bodyPr/>
                    <a:lstStyle/>
                    <a:p>
                      <a:endParaRPr kumimoji="1" lang="ja-JP" altLang="en-US"/>
                    </a:p>
                  </a:txBody>
                  <a:tcPr/>
                </a:tc>
                <a:tc rowSpan="4" h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氏名（名称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41246466"/>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住所（所在地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3613636"/>
                  </a:ext>
                </a:extLst>
              </a:tr>
              <a:tr h="23532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担当事務所</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所在地</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ＴＥＬ</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55833203"/>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※登録番号</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81328758"/>
                  </a:ext>
                </a:extLst>
              </a:tr>
              <a:tr h="614749">
                <a:tc rowSpan="9">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者</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行</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火</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管</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業</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務</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範</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及</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び</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方</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法</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常</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駐</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避難</a:t>
                      </a:r>
                      <a:r>
                        <a:rPr lang="ja-JP" altLang="en-US" sz="1100" kern="0" dirty="0" smtClean="0">
                          <a:effectLst/>
                          <a:latin typeface="+mn-ea"/>
                          <a:ea typeface="+mn-ea"/>
                          <a:cs typeface="ＭＳ 明朝" panose="02020609040205080304" pitchFamily="17" charset="-128"/>
                        </a:rPr>
                        <a:t>また</a:t>
                      </a:r>
                      <a:r>
                        <a:rPr lang="ja-JP" sz="1100" kern="0" dirty="0" smtClean="0">
                          <a:effectLst/>
                          <a:latin typeface="+mn-ea"/>
                          <a:ea typeface="+mn-ea"/>
                          <a:cs typeface="ＭＳ 明朝" panose="02020609040205080304" pitchFamily="17" charset="-128"/>
                        </a:rPr>
                        <a:t>は</a:t>
                      </a:r>
                      <a:r>
                        <a:rPr lang="ja-JP" sz="1100" kern="0" dirty="0">
                          <a:effectLst/>
                          <a:latin typeface="+mn-ea"/>
                          <a:ea typeface="+mn-ea"/>
                          <a:cs typeface="ＭＳ 明朝" panose="02020609040205080304" pitchFamily="17" charset="-128"/>
                        </a:rPr>
                        <a:t>防火上必要な構造及び設備の維持管理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sz="1100" kern="0" dirty="0">
                          <a:effectLst/>
                          <a:latin typeface="+mn-ea"/>
                          <a:ea typeface="+mn-ea"/>
                          <a:cs typeface="ＭＳ 明朝" panose="02020609040205080304" pitchFamily="17" charset="-128"/>
                        </a:rPr>
                        <a:t>通報</a:t>
                      </a:r>
                      <a:r>
                        <a:rPr lang="ja-JP" sz="1100" kern="0" dirty="0" smtClean="0">
                          <a:effectLst/>
                          <a:latin typeface="+mn-ea"/>
                          <a:ea typeface="+mn-ea"/>
                          <a:cs typeface="ＭＳ 明朝" panose="02020609040205080304" pitchFamily="17" charset="-128"/>
                        </a:rPr>
                        <a:t>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□避難誘導</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周囲の可燃物の整理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4410708"/>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常駐場所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just"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常駐人員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693029"/>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278013"/>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巡</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回</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巡回による火気使用箇所の点検等監視業務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その他</a:t>
                      </a:r>
                      <a:r>
                        <a:rPr lang="ja-JP" sz="1100" kern="0" dirty="0">
                          <a:effectLst/>
                          <a:latin typeface="+mn-ea"/>
                          <a:ea typeface="+mn-ea"/>
                          <a:cs typeface="ＭＳ 明朝" panose="02020609040205080304" pitchFamily="17" charset="-128"/>
                        </a:rPr>
                        <a:t>（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0510417"/>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巡回回数</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巡回人員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6513205"/>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委託する時間帯</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42448185"/>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遠</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隔</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移</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報</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火災異常の遠隔監視及び現場確認業務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0328091"/>
                  </a:ext>
                </a:extLst>
              </a:tr>
              <a:tr h="235320">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現場確認要員の</a:t>
                      </a:r>
                      <a:endParaRPr lang="ja-JP" sz="1100" kern="100" dirty="0">
                        <a:effectLst/>
                        <a:latin typeface="+mn-ea"/>
                        <a:ea typeface="+mn-ea"/>
                        <a:cs typeface="Times New Roman" panose="02020603050405020304" pitchFamily="18" charset="0"/>
                      </a:endParaRPr>
                    </a:p>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待機場所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到着</a:t>
                      </a:r>
                      <a:endParaRPr lang="en-US" altLang="ja-JP" sz="1100" kern="100" dirty="0" smtClean="0">
                        <a:effectLst/>
                        <a:latin typeface="+mn-ea"/>
                        <a:ea typeface="+mn-ea"/>
                        <a:cs typeface="Times New Roman" panose="02020603050405020304" pitchFamily="18" charset="0"/>
                      </a:endParaRPr>
                    </a:p>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所要時間</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ja-JP" sz="1100" kern="0" dirty="0">
                          <a:effectLst/>
                          <a:latin typeface="+mn-ea"/>
                          <a:ea typeface="+mn-ea"/>
                          <a:cs typeface="Times New Roman" panose="02020603050405020304" pitchFamily="18" charset="0"/>
                        </a:rPr>
                        <a:t>分</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3188038"/>
                  </a:ext>
                </a:extLst>
              </a:tr>
              <a:tr h="1625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3629287"/>
                  </a:ext>
                </a:extLst>
              </a:tr>
            </a:tbl>
          </a:graphicData>
        </a:graphic>
      </p:graphicFrame>
      <p:sp>
        <p:nvSpPr>
          <p:cNvPr id="20" name="AutoShape 13"/>
          <p:cNvSpPr>
            <a:spLocks noChangeArrowheads="1"/>
          </p:cNvSpPr>
          <p:nvPr/>
        </p:nvSpPr>
        <p:spPr bwMode="auto">
          <a:xfrm>
            <a:off x="190113" y="5072523"/>
            <a:ext cx="1049945" cy="53295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a:p>
        </p:txBody>
      </p:sp>
      <p:sp>
        <p:nvSpPr>
          <p:cNvPr id="22" name="正方形/長方形 21"/>
          <p:cNvSpPr/>
          <p:nvPr/>
        </p:nvSpPr>
        <p:spPr>
          <a:xfrm>
            <a:off x="4685610" y="4331963"/>
            <a:ext cx="2172390" cy="261610"/>
          </a:xfrm>
          <a:prstGeom prst="rect">
            <a:avLst/>
          </a:prstGeom>
        </p:spPr>
        <p:txBody>
          <a:bodyPr wrap="none">
            <a:spAutoFit/>
          </a:bodyPr>
          <a:lstStyle/>
          <a:p>
            <a:pPr lvl="0" indent="152400" defTabSz="914400" eaLnBrk="0" fontAlgn="base" hangingPunct="0">
              <a:spcBef>
                <a:spcPct val="0"/>
              </a:spcBef>
              <a:spcAft>
                <a:spcPct val="0"/>
              </a:spcAft>
            </a:pPr>
            <a:r>
              <a:rPr lang="ja-JP" altLang="en-US" sz="1100" dirty="0" smtClean="0">
                <a:latin typeface="+mn-ea"/>
                <a:cs typeface="ＭＳ 明朝" panose="02020609040205080304" pitchFamily="17" charset="-128"/>
              </a:rPr>
              <a:t>令和　　</a:t>
            </a:r>
            <a:r>
              <a:rPr lang="ja-JP" altLang="ja-JP" sz="1100" dirty="0" smtClean="0">
                <a:latin typeface="+mn-ea"/>
                <a:cs typeface="ＭＳ 明朝" panose="02020609040205080304" pitchFamily="17" charset="-128"/>
              </a:rPr>
              <a:t>年</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月</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日</a:t>
            </a:r>
            <a:r>
              <a:rPr lang="ja-JP" altLang="ja-JP" sz="1100" dirty="0">
                <a:latin typeface="+mn-ea"/>
                <a:cs typeface="ＭＳ 明朝" panose="02020609040205080304" pitchFamily="17" charset="-128"/>
              </a:rPr>
              <a:t>現在</a:t>
            </a:r>
            <a:endParaRPr lang="ja-JP" altLang="ja-JP" sz="1100" dirty="0">
              <a:latin typeface="+mn-ea"/>
            </a:endParaRPr>
          </a:p>
        </p:txBody>
      </p:sp>
      <p:sp>
        <p:nvSpPr>
          <p:cNvPr id="24" name="正方形/長方形 23"/>
          <p:cNvSpPr/>
          <p:nvPr/>
        </p:nvSpPr>
        <p:spPr>
          <a:xfrm>
            <a:off x="0" y="4331543"/>
            <a:ext cx="3429000" cy="261610"/>
          </a:xfrm>
          <a:prstGeom prst="rect">
            <a:avLst/>
          </a:prstGeom>
        </p:spPr>
        <p:txBody>
          <a:bodyPr>
            <a:spAutoFit/>
          </a:bodyPr>
          <a:lstStyle/>
          <a:p>
            <a:r>
              <a:rPr lang="ja-JP" altLang="en-US" sz="1100" b="1" dirty="0" smtClean="0">
                <a:latin typeface="+mn-ea"/>
              </a:rPr>
              <a:t>別表４</a:t>
            </a:r>
            <a:r>
              <a:rPr lang="ja-JP" altLang="en-US" sz="1100" b="1" dirty="0">
                <a:latin typeface="+mn-ea"/>
              </a:rPr>
              <a:t>　防火管理業務の委託状況表</a:t>
            </a:r>
          </a:p>
        </p:txBody>
      </p:sp>
      <p:sp>
        <p:nvSpPr>
          <p:cNvPr id="25" name="正方形/長方形 24"/>
          <p:cNvSpPr/>
          <p:nvPr/>
        </p:nvSpPr>
        <p:spPr>
          <a:xfrm>
            <a:off x="0" y="9505890"/>
            <a:ext cx="6808057" cy="400110"/>
          </a:xfrm>
          <a:prstGeom prst="rect">
            <a:avLst/>
          </a:prstGeom>
        </p:spPr>
        <p:txBody>
          <a:bodyPr wrap="square">
            <a:spAutoFit/>
          </a:bodyPr>
          <a:lstStyle/>
          <a:p>
            <a:r>
              <a:rPr lang="en-US" altLang="ja-JP" sz="1000" dirty="0">
                <a:latin typeface="+mn-ea"/>
              </a:rPr>
              <a:t>※</a:t>
            </a:r>
            <a:r>
              <a:rPr lang="ja-JP" altLang="en-US" sz="1000" dirty="0">
                <a:latin typeface="+mn-ea"/>
              </a:rPr>
              <a:t>　登録番号とは、即時通報を行う警備会社として、横浜市消防局に登録されている番号を言い</a:t>
            </a:r>
            <a:r>
              <a:rPr lang="ja-JP" altLang="en-US" sz="1000" dirty="0" smtClean="0">
                <a:latin typeface="+mn-ea"/>
              </a:rPr>
              <a:t>、</a:t>
            </a:r>
            <a:endParaRPr lang="en-US" altLang="ja-JP" sz="1000" dirty="0" smtClean="0">
              <a:latin typeface="+mn-ea"/>
            </a:endParaRPr>
          </a:p>
          <a:p>
            <a:r>
              <a:rPr lang="ja-JP" altLang="en-US" sz="1000" dirty="0">
                <a:latin typeface="+mn-ea"/>
              </a:rPr>
              <a:t>　</a:t>
            </a:r>
            <a:r>
              <a:rPr lang="ja-JP" altLang="en-US" sz="1000" dirty="0" smtClean="0">
                <a:latin typeface="+mn-ea"/>
              </a:rPr>
              <a:t>登録</a:t>
            </a:r>
            <a:r>
              <a:rPr lang="ja-JP" altLang="en-US" sz="1000" dirty="0">
                <a:latin typeface="+mn-ea"/>
              </a:rPr>
              <a:t>されている場合は、該当する番号を記入します。未登録の場合は記入不要です。</a:t>
            </a:r>
          </a:p>
        </p:txBody>
      </p:sp>
      <p:graphicFrame>
        <p:nvGraphicFramePr>
          <p:cNvPr id="7" name="表 6"/>
          <p:cNvGraphicFramePr>
            <a:graphicFrameLocks noGrp="1"/>
          </p:cNvGraphicFramePr>
          <p:nvPr>
            <p:extLst>
              <p:ext uri="{D42A27DB-BD31-4B8C-83A1-F6EECF244321}">
                <p14:modId xmlns:p14="http://schemas.microsoft.com/office/powerpoint/2010/main" val="2805819705"/>
              </p:ext>
            </p:extLst>
          </p:nvPr>
        </p:nvGraphicFramePr>
        <p:xfrm>
          <a:off x="46511" y="1066550"/>
          <a:ext cx="6761546" cy="1564081"/>
        </p:xfrm>
        <a:graphic>
          <a:graphicData uri="http://schemas.openxmlformats.org/drawingml/2006/table">
            <a:tbl>
              <a:tblPr firstRow="1" firstCol="1" lastRow="1" lastCol="1" bandRow="1" bandCol="1"/>
              <a:tblGrid>
                <a:gridCol w="213522">
                  <a:extLst>
                    <a:ext uri="{9D8B030D-6E8A-4147-A177-3AD203B41FA5}">
                      <a16:colId xmlns:a16="http://schemas.microsoft.com/office/drawing/2014/main" val="2268773387"/>
                    </a:ext>
                  </a:extLst>
                </a:gridCol>
                <a:gridCol w="1637006">
                  <a:extLst>
                    <a:ext uri="{9D8B030D-6E8A-4147-A177-3AD203B41FA5}">
                      <a16:colId xmlns:a16="http://schemas.microsoft.com/office/drawing/2014/main" val="2980078661"/>
                    </a:ext>
                  </a:extLst>
                </a:gridCol>
                <a:gridCol w="1637006">
                  <a:extLst>
                    <a:ext uri="{9D8B030D-6E8A-4147-A177-3AD203B41FA5}">
                      <a16:colId xmlns:a16="http://schemas.microsoft.com/office/drawing/2014/main" val="386640785"/>
                    </a:ext>
                  </a:extLst>
                </a:gridCol>
                <a:gridCol w="1637006">
                  <a:extLst>
                    <a:ext uri="{9D8B030D-6E8A-4147-A177-3AD203B41FA5}">
                      <a16:colId xmlns:a16="http://schemas.microsoft.com/office/drawing/2014/main" val="2328296557"/>
                    </a:ext>
                  </a:extLst>
                </a:gridCol>
                <a:gridCol w="1637006">
                  <a:extLst>
                    <a:ext uri="{9D8B030D-6E8A-4147-A177-3AD203B41FA5}">
                      <a16:colId xmlns:a16="http://schemas.microsoft.com/office/drawing/2014/main" val="1153117014"/>
                    </a:ext>
                  </a:extLst>
                </a:gridCol>
              </a:tblGrid>
              <a:tr h="262041">
                <a:tc>
                  <a:txBody>
                    <a:bodyPr/>
                    <a:lstStyle/>
                    <a:p>
                      <a:pPr algn="ctr">
                        <a:spcAft>
                          <a:spcPts val="0"/>
                        </a:spcAft>
                        <a:tabLst>
                          <a:tab pos="-462915" algn="l"/>
                        </a:tabLst>
                      </a:pPr>
                      <a:r>
                        <a:rPr lang="en-US" sz="1000" kern="100">
                          <a:effectLst/>
                          <a:latin typeface="+mn-ea"/>
                          <a:ea typeface="+mn-ea"/>
                          <a:cs typeface="Times New Roman" panose="02020603050405020304" pitchFamily="18" charset="0"/>
                        </a:rPr>
                        <a:t> </a:t>
                      </a:r>
                      <a:endParaRPr lang="ja-JP" sz="1000" kern="100">
                        <a:effectLst/>
                        <a:latin typeface="+mn-ea"/>
                        <a:ea typeface="+mn-ea"/>
                        <a:cs typeface="Times New Roman" panose="02020603050405020304" pitchFamily="18" charset="0"/>
                      </a:endParaRPr>
                    </a:p>
                  </a:txBody>
                  <a:tcPr marL="63375" marR="6337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smtClean="0">
                          <a:effectLst/>
                          <a:latin typeface="+mn-ea"/>
                          <a:ea typeface="+mn-ea"/>
                          <a:cs typeface="Times New Roman" panose="02020603050405020304" pitchFamily="18" charset="0"/>
                        </a:rPr>
                        <a:t>通</a:t>
                      </a:r>
                      <a:r>
                        <a:rPr lang="ja-JP" sz="1000" kern="100" dirty="0">
                          <a:effectLst/>
                          <a:latin typeface="+mn-ea"/>
                          <a:ea typeface="+mn-ea"/>
                          <a:cs typeface="Times New Roman" panose="02020603050405020304" pitchFamily="18" charset="0"/>
                        </a:rPr>
                        <a:t>　報　</a:t>
                      </a:r>
                      <a:r>
                        <a:rPr lang="ja-JP" altLang="en-US" sz="1000" kern="100" dirty="0" smtClean="0">
                          <a:effectLst/>
                          <a:latin typeface="+mn-ea"/>
                          <a:ea typeface="+mn-ea"/>
                          <a:cs typeface="Times New Roman" panose="02020603050405020304" pitchFamily="18" charset="0"/>
                        </a:rPr>
                        <a:t>連</a:t>
                      </a:r>
                      <a:r>
                        <a:rPr lang="ja-JP" sz="1000" kern="100" dirty="0">
                          <a:effectLst/>
                          <a:latin typeface="+mn-ea"/>
                          <a:ea typeface="+mn-ea"/>
                          <a:cs typeface="Times New Roman" panose="02020603050405020304" pitchFamily="18" charset="0"/>
                        </a:rPr>
                        <a:t>　絡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初　期　消　火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a:effectLst/>
                          <a:latin typeface="+mn-ea"/>
                          <a:ea typeface="+mn-ea"/>
                          <a:cs typeface="Times New Roman" panose="02020603050405020304" pitchFamily="18" charset="0"/>
                        </a:rPr>
                        <a:t>避　難　誘　導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応　急　救　護　係</a:t>
                      </a: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263687"/>
                  </a:ext>
                </a:extLst>
              </a:tr>
              <a:tr h="486233">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氏名</a:t>
                      </a:r>
                      <a:endParaRPr lang="ja-JP" sz="1000" kern="100" dirty="0">
                        <a:effectLst/>
                        <a:latin typeface="+mn-ea"/>
                        <a:ea typeface="+mn-ea"/>
                        <a:cs typeface="Times New Roman" panose="02020603050405020304" pitchFamily="18" charset="0"/>
                      </a:endParaRPr>
                    </a:p>
                  </a:txBody>
                  <a:tcPr marL="36000" marR="36000"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出火元　防火責任者</a:t>
                      </a: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出火元　火元責任者</a:t>
                      </a:r>
                      <a:endParaRPr lang="en-US" altLang="ja-JP" sz="1000" kern="100" dirty="0" smtClean="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その他の防火責任者</a:t>
                      </a: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その他の火元責任者</a:t>
                      </a: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571574"/>
                  </a:ext>
                </a:extLst>
              </a:tr>
              <a:tr h="815807">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任務</a:t>
                      </a:r>
                      <a:endParaRPr lang="ja-JP" sz="1000" kern="100" dirty="0">
                        <a:effectLst/>
                        <a:latin typeface="+mn-ea"/>
                        <a:ea typeface="+mn-ea"/>
                        <a:cs typeface="Times New Roman" panose="02020603050405020304" pitchFamily="18" charset="0"/>
                      </a:endParaRPr>
                    </a:p>
                  </a:txBody>
                  <a:tcPr marL="63375" marR="63375"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・非常</a:t>
                      </a:r>
                      <a:r>
                        <a:rPr lang="ja-JP" sz="1000" kern="100" dirty="0" smtClean="0">
                          <a:effectLst/>
                          <a:latin typeface="+mn-ea"/>
                          <a:ea typeface="+mn-ea"/>
                          <a:cs typeface="Times New Roman" panose="02020603050405020304" pitchFamily="18" charset="0"/>
                        </a:rPr>
                        <a:t>ベル</a:t>
                      </a:r>
                      <a:r>
                        <a:rPr lang="ja-JP" altLang="en-US" sz="1000" kern="100" dirty="0" smtClean="0">
                          <a:effectLst/>
                          <a:latin typeface="+mn-ea"/>
                          <a:ea typeface="+mn-ea"/>
                          <a:cs typeface="Times New Roman" panose="02020603050405020304" pitchFamily="18" charset="0"/>
                        </a:rPr>
                        <a:t>等</a:t>
                      </a:r>
                      <a:r>
                        <a:rPr lang="ja-JP" sz="1000" kern="100" dirty="0" smtClean="0">
                          <a:effectLst/>
                          <a:latin typeface="+mn-ea"/>
                          <a:ea typeface="+mn-ea"/>
                          <a:cs typeface="Times New Roman" panose="02020603050405020304" pitchFamily="18" charset="0"/>
                        </a:rPr>
                        <a:t>を</a:t>
                      </a:r>
                      <a:r>
                        <a:rPr lang="ja-JP" sz="1000" kern="100" dirty="0">
                          <a:effectLst/>
                          <a:latin typeface="+mn-ea"/>
                          <a:ea typeface="+mn-ea"/>
                          <a:cs typeface="Times New Roman" panose="02020603050405020304" pitchFamily="18" charset="0"/>
                        </a:rPr>
                        <a:t>鳴らす。</a:t>
                      </a:r>
                    </a:p>
                    <a:p>
                      <a:pPr algn="l">
                        <a:spcAft>
                          <a:spcPts val="0"/>
                        </a:spcAft>
                      </a:pPr>
                      <a:r>
                        <a:rPr lang="ja-JP" sz="1000" kern="100" dirty="0">
                          <a:effectLst/>
                          <a:latin typeface="+mn-ea"/>
                          <a:ea typeface="+mn-ea"/>
                          <a:cs typeface="Times New Roman" panose="02020603050405020304" pitchFamily="18" charset="0"/>
                        </a:rPr>
                        <a:t>・</a:t>
                      </a:r>
                      <a:r>
                        <a:rPr lang="en-US" sz="1000" kern="100" dirty="0">
                          <a:effectLst/>
                          <a:latin typeface="+mn-ea"/>
                          <a:ea typeface="+mn-ea"/>
                          <a:cs typeface="Times New Roman" panose="02020603050405020304" pitchFamily="18" charset="0"/>
                        </a:rPr>
                        <a:t>119</a:t>
                      </a:r>
                      <a:r>
                        <a:rPr lang="ja-JP" sz="1000" kern="100" dirty="0">
                          <a:effectLst/>
                          <a:latin typeface="+mn-ea"/>
                          <a:ea typeface="+mn-ea"/>
                          <a:cs typeface="Times New Roman" panose="02020603050405020304" pitchFamily="18" charset="0"/>
                        </a:rPr>
                        <a:t>番通報を実施</a:t>
                      </a:r>
                    </a:p>
                    <a:p>
                      <a:pPr algn="l">
                        <a:spcAft>
                          <a:spcPts val="0"/>
                        </a:spcAft>
                      </a:pPr>
                      <a:r>
                        <a:rPr lang="ja-JP" sz="1000" kern="100" dirty="0" smtClean="0">
                          <a:effectLst/>
                          <a:latin typeface="+mn-ea"/>
                          <a:ea typeface="+mn-ea"/>
                          <a:cs typeface="Times New Roman" panose="02020603050405020304" pitchFamily="18" charset="0"/>
                        </a:rPr>
                        <a:t>・</a:t>
                      </a:r>
                      <a:r>
                        <a:rPr lang="ja-JP" altLang="en-US" sz="1000" kern="100" dirty="0" smtClean="0">
                          <a:effectLst/>
                          <a:latin typeface="+mn-ea"/>
                          <a:ea typeface="+mn-ea"/>
                          <a:cs typeface="Times New Roman" panose="02020603050405020304" pitchFamily="18" charset="0"/>
                        </a:rPr>
                        <a:t>関係者</a:t>
                      </a:r>
                      <a:r>
                        <a:rPr lang="ja-JP" sz="1000" kern="100" dirty="0" smtClean="0">
                          <a:effectLst/>
                          <a:latin typeface="+mn-ea"/>
                          <a:ea typeface="+mn-ea"/>
                          <a:cs typeface="Times New Roman" panose="02020603050405020304" pitchFamily="18" charset="0"/>
                        </a:rPr>
                        <a:t>へ</a:t>
                      </a:r>
                      <a:r>
                        <a:rPr lang="ja-JP" sz="1000" kern="100" dirty="0">
                          <a:effectLst/>
                          <a:latin typeface="+mn-ea"/>
                          <a:ea typeface="+mn-ea"/>
                          <a:cs typeface="Times New Roman" panose="02020603050405020304" pitchFamily="18" charset="0"/>
                        </a:rPr>
                        <a:t>連絡</a:t>
                      </a:r>
                    </a:p>
                    <a:p>
                      <a:pPr algn="l">
                        <a:spcAft>
                          <a:spcPts val="0"/>
                        </a:spcAft>
                      </a:pPr>
                      <a:r>
                        <a:rPr lang="ja-JP" sz="1000" kern="100" dirty="0">
                          <a:effectLst/>
                          <a:latin typeface="+mn-ea"/>
                          <a:ea typeface="+mn-ea"/>
                          <a:cs typeface="Times New Roman" panose="02020603050405020304" pitchFamily="18" charset="0"/>
                        </a:rPr>
                        <a:t>・消防隊に情報</a:t>
                      </a:r>
                      <a:r>
                        <a:rPr lang="ja-JP" sz="1000" kern="100" dirty="0" smtClean="0">
                          <a:effectLst/>
                          <a:latin typeface="+mn-ea"/>
                          <a:ea typeface="+mn-ea"/>
                          <a:cs typeface="Times New Roman" panose="02020603050405020304" pitchFamily="18" charset="0"/>
                        </a:rPr>
                        <a:t>提供</a:t>
                      </a:r>
                      <a:endParaRPr lang="en-US" altLang="ja-JP" sz="1000" kern="100" dirty="0" smtClean="0">
                        <a:effectLst/>
                        <a:latin typeface="+mn-ea"/>
                        <a:ea typeface="+mn-ea"/>
                        <a:cs typeface="Times New Roman" panose="02020603050405020304" pitchFamily="18" charset="0"/>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・消火器等</a:t>
                      </a:r>
                      <a:r>
                        <a:rPr lang="ja-JP" sz="1000" kern="100" dirty="0" smtClean="0">
                          <a:effectLst/>
                          <a:latin typeface="+mn-ea"/>
                          <a:ea typeface="+mn-ea"/>
                          <a:cs typeface="Times New Roman" panose="02020603050405020304" pitchFamily="18" charset="0"/>
                        </a:rPr>
                        <a:t>で</a:t>
                      </a:r>
                      <a:r>
                        <a:rPr lang="ja-JP" altLang="en-US" sz="1000" kern="100" dirty="0" smtClean="0">
                          <a:effectLst/>
                          <a:latin typeface="+mn-ea"/>
                          <a:ea typeface="+mn-ea"/>
                          <a:cs typeface="Times New Roman" panose="02020603050405020304" pitchFamily="18" charset="0"/>
                        </a:rPr>
                        <a:t>の</a:t>
                      </a:r>
                      <a:r>
                        <a:rPr lang="ja-JP" sz="1000" kern="100" dirty="0" smtClean="0">
                          <a:effectLst/>
                          <a:latin typeface="+mn-ea"/>
                          <a:ea typeface="+mn-ea"/>
                          <a:cs typeface="Times New Roman" panose="02020603050405020304" pitchFamily="18" charset="0"/>
                        </a:rPr>
                        <a:t>初期消火</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・天井まで燃え移ったら初期消火を中止して避難する。</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・避難口を開放し、避難経路図に従い避難</a:t>
                      </a:r>
                      <a:r>
                        <a:rPr lang="ja-JP" sz="1000" kern="100" dirty="0" smtClean="0">
                          <a:effectLst/>
                          <a:latin typeface="+mn-ea"/>
                          <a:ea typeface="+mn-ea"/>
                          <a:cs typeface="Times New Roman" panose="02020603050405020304" pitchFamily="18" charset="0"/>
                        </a:rPr>
                        <a:t>誘導</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・大きな声でパニック防止に努める。</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・負傷者に対する応急処置</a:t>
                      </a:r>
                    </a:p>
                    <a:p>
                      <a:pPr algn="l">
                        <a:spcAft>
                          <a:spcPts val="0"/>
                        </a:spcAft>
                      </a:pPr>
                      <a:r>
                        <a:rPr lang="ja-JP" sz="1000" kern="100" dirty="0">
                          <a:effectLst/>
                          <a:latin typeface="+mn-ea"/>
                          <a:ea typeface="+mn-ea"/>
                          <a:cs typeface="Times New Roman" panose="02020603050405020304" pitchFamily="18" charset="0"/>
                        </a:rPr>
                        <a:t>・救急隊との連携、情報提供</a:t>
                      </a:r>
                    </a:p>
                    <a:p>
                      <a:pPr algn="l">
                        <a:spcAft>
                          <a:spcPts val="0"/>
                        </a:spcAft>
                      </a:pPr>
                      <a:r>
                        <a:rPr lang="ja-JP" sz="1000" kern="100" dirty="0">
                          <a:effectLst/>
                          <a:latin typeface="+mn-ea"/>
                          <a:ea typeface="+mn-ea"/>
                          <a:cs typeface="Times New Roman" panose="02020603050405020304" pitchFamily="18" charset="0"/>
                        </a:rPr>
                        <a:t>・負傷者の氏名記録</a:t>
                      </a:r>
                    </a:p>
                  </a:txBody>
                  <a:tcPr marL="36000" marR="36000"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9530690"/>
                  </a:ext>
                </a:extLst>
              </a:tr>
            </a:tbl>
          </a:graphicData>
        </a:graphic>
      </p:graphicFrame>
      <p:sp>
        <p:nvSpPr>
          <p:cNvPr id="8" name="Text Box 3"/>
          <p:cNvSpPr txBox="1">
            <a:spLocks noChangeArrowheads="1"/>
          </p:cNvSpPr>
          <p:nvPr/>
        </p:nvSpPr>
        <p:spPr bwMode="auto">
          <a:xfrm>
            <a:off x="2443966" y="291408"/>
            <a:ext cx="1800225" cy="447675"/>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lang="ja-JP" altLang="en-US" sz="1100" dirty="0">
                <a:latin typeface="+mn-ea"/>
                <a:cs typeface="Times New Roman" panose="02020603050405020304" pitchFamily="18" charset="0"/>
              </a:rPr>
              <a:t>防火管理者</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p:txBody>
      </p:sp>
      <p:grpSp>
        <p:nvGrpSpPr>
          <p:cNvPr id="9" name="Group 4"/>
          <p:cNvGrpSpPr>
            <a:grpSpLocks/>
          </p:cNvGrpSpPr>
          <p:nvPr/>
        </p:nvGrpSpPr>
        <p:grpSpPr bwMode="auto">
          <a:xfrm>
            <a:off x="1130151" y="726197"/>
            <a:ext cx="4427855" cy="330930"/>
            <a:chOff x="2713" y="2755"/>
            <a:chExt cx="6973" cy="720"/>
          </a:xfrm>
        </p:grpSpPr>
        <p:cxnSp>
          <p:nvCxnSpPr>
            <p:cNvPr id="10" name="Line 5"/>
            <p:cNvCxnSpPr>
              <a:cxnSpLocks noChangeShapeType="1"/>
            </p:cNvCxnSpPr>
            <p:nvPr/>
          </p:nvCxnSpPr>
          <p:spPr bwMode="auto">
            <a:xfrm flipH="1">
              <a:off x="6120" y="2755"/>
              <a:ext cx="0" cy="3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11" name="Group 6"/>
            <p:cNvGrpSpPr>
              <a:grpSpLocks/>
            </p:cNvGrpSpPr>
            <p:nvPr/>
          </p:nvGrpSpPr>
          <p:grpSpPr bwMode="auto">
            <a:xfrm>
              <a:off x="2713" y="3134"/>
              <a:ext cx="6973" cy="341"/>
              <a:chOff x="2713" y="3134"/>
              <a:chExt cx="6973" cy="341"/>
            </a:xfrm>
          </p:grpSpPr>
          <p:cxnSp>
            <p:nvCxnSpPr>
              <p:cNvPr id="12" name="Line 7"/>
              <p:cNvCxnSpPr>
                <a:cxnSpLocks noChangeShapeType="1"/>
              </p:cNvCxnSpPr>
              <p:nvPr/>
            </p:nvCxnSpPr>
            <p:spPr bwMode="auto">
              <a:xfrm>
                <a:off x="273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Line 8"/>
              <p:cNvCxnSpPr>
                <a:cxnSpLocks noChangeShapeType="1"/>
              </p:cNvCxnSpPr>
              <p:nvPr/>
            </p:nvCxnSpPr>
            <p:spPr bwMode="auto">
              <a:xfrm>
                <a:off x="511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Line 9"/>
              <p:cNvCxnSpPr>
                <a:cxnSpLocks noChangeShapeType="1"/>
              </p:cNvCxnSpPr>
              <p:nvPr/>
            </p:nvCxnSpPr>
            <p:spPr bwMode="auto">
              <a:xfrm>
                <a:off x="967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5" name="Line 10"/>
              <p:cNvCxnSpPr>
                <a:cxnSpLocks noChangeShapeType="1"/>
              </p:cNvCxnSpPr>
              <p:nvPr/>
            </p:nvCxnSpPr>
            <p:spPr bwMode="auto">
              <a:xfrm>
                <a:off x="748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6" name="Line 11"/>
              <p:cNvCxnSpPr>
                <a:cxnSpLocks noChangeShapeType="1"/>
              </p:cNvCxnSpPr>
              <p:nvPr/>
            </p:nvCxnSpPr>
            <p:spPr bwMode="auto">
              <a:xfrm>
                <a:off x="2713" y="3134"/>
                <a:ext cx="697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sp>
        <p:nvSpPr>
          <p:cNvPr id="17" name="Text Box 12"/>
          <p:cNvSpPr txBox="1">
            <a:spLocks noChangeArrowheads="1"/>
          </p:cNvSpPr>
          <p:nvPr/>
        </p:nvSpPr>
        <p:spPr bwMode="auto">
          <a:xfrm>
            <a:off x="67433" y="2681398"/>
            <a:ext cx="6723134" cy="1596197"/>
          </a:xfrm>
          <a:prstGeom prst="rect">
            <a:avLst/>
          </a:prstGeom>
          <a:solidFill>
            <a:srgbClr val="FFFFFF"/>
          </a:solidFill>
          <a:ln w="19050">
            <a:solidFill>
              <a:srgbClr val="000000"/>
            </a:solidFill>
            <a:prstDash val="sysDot"/>
            <a:miter lim="800000"/>
            <a:headEnd/>
            <a:tailEnd/>
          </a:ln>
        </p:spPr>
        <p:txBody>
          <a:bodyPr vert="horz" wrap="square" lIns="36000" tIns="36000" rIns="36000" bIns="3600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◇作成上の留意事項◇</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・自衛消防隊長は、管理権原者</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また</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は、防火管理者とします。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・自衛消防隊長のもとに、通報連絡係、初期消火係、避難誘導係を定め、従業員数等により、</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応急救護係等を定めます。</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lvl="0" defTabSz="914400" eaLnBrk="0" fontAlgn="base" hangingPunct="0">
              <a:spcBef>
                <a:spcPct val="0"/>
              </a:spcBef>
              <a:spcAft>
                <a:spcPct val="0"/>
              </a:spcAft>
            </a:pPr>
            <a:r>
              <a:rPr lang="ja-JP" altLang="en-US" sz="1100" dirty="0" smtClean="0">
                <a:latin typeface="+mn-ea"/>
                <a:cs typeface="Times New Roman" panose="02020603050405020304" pitchFamily="18" charset="0"/>
              </a:rPr>
              <a:t>　・火災の被害を</a:t>
            </a:r>
            <a:r>
              <a:rPr lang="ja-JP" altLang="en-US" sz="1100" dirty="0">
                <a:latin typeface="+mn-ea"/>
                <a:cs typeface="Times New Roman" panose="02020603050405020304" pitchFamily="18" charset="0"/>
              </a:rPr>
              <a:t>最小限に抑えるため</a:t>
            </a:r>
            <a:r>
              <a:rPr lang="ja-JP" altLang="en-US" sz="1100" dirty="0" smtClean="0">
                <a:latin typeface="+mn-ea"/>
                <a:cs typeface="Times New Roman" panose="02020603050405020304" pitchFamily="18" charset="0"/>
              </a:rPr>
              <a:t>、防火管理者及び各事業所</a:t>
            </a:r>
            <a:r>
              <a:rPr lang="ja-JP" altLang="en-US" sz="1100" dirty="0">
                <a:latin typeface="+mn-ea"/>
                <a:cs typeface="Times New Roman" panose="02020603050405020304" pitchFamily="18" charset="0"/>
              </a:rPr>
              <a:t>等の防火責任者、火元責任者等</a:t>
            </a:r>
            <a:r>
              <a:rPr lang="ja-JP" altLang="en-US" sz="1100" dirty="0" smtClean="0">
                <a:latin typeface="+mn-ea"/>
                <a:cs typeface="Times New Roman" panose="02020603050405020304" pitchFamily="18" charset="0"/>
              </a:rPr>
              <a:t>が</a:t>
            </a:r>
            <a:endParaRPr lang="en-US" altLang="ja-JP" sz="1100" dirty="0" smtClean="0">
              <a:latin typeface="+mn-ea"/>
              <a:cs typeface="Times New Roman" panose="02020603050405020304" pitchFamily="18" charset="0"/>
            </a:endParaRPr>
          </a:p>
          <a:p>
            <a:pPr lvl="0" defTabSz="914400" eaLnBrk="0" fontAlgn="base" hangingPunct="0">
              <a:spcBef>
                <a:spcPct val="0"/>
              </a:spcBef>
              <a:spcAft>
                <a:spcPct val="0"/>
              </a:spcAft>
            </a:pPr>
            <a:r>
              <a:rPr lang="ja-JP" altLang="en-US" sz="1100" dirty="0">
                <a:latin typeface="+mn-ea"/>
                <a:cs typeface="Times New Roman" panose="02020603050405020304" pitchFamily="18" charset="0"/>
              </a:rPr>
              <a:t>　</a:t>
            </a:r>
            <a:r>
              <a:rPr lang="ja-JP" altLang="en-US" sz="1100" dirty="0" smtClean="0">
                <a:latin typeface="+mn-ea"/>
                <a:cs typeface="Times New Roman" panose="02020603050405020304" pitchFamily="18" charset="0"/>
              </a:rPr>
              <a:t>協力</a:t>
            </a:r>
            <a:r>
              <a:rPr lang="ja-JP" altLang="en-US" sz="1100" dirty="0">
                <a:latin typeface="+mn-ea"/>
                <a:cs typeface="Times New Roman" panose="02020603050405020304" pitchFamily="18" charset="0"/>
              </a:rPr>
              <a:t>し</a:t>
            </a:r>
            <a:r>
              <a:rPr lang="ja-JP" altLang="en-US" sz="1100" dirty="0" smtClean="0">
                <a:latin typeface="+mn-ea"/>
                <a:cs typeface="Times New Roman" panose="02020603050405020304" pitchFamily="18" charset="0"/>
              </a:rPr>
              <a:t>、連携すること。</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・各係員の氏名は消防機関への届出については役職名等で構いませんが、</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事業所内に掲示するものは誰もが分かるように係名、担当者名等を記入します。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また、転勤等で変更が生じた場合は速やかな訂正が必要です。</a:t>
            </a:r>
            <a:endParaRPr kumimoji="0" lang="ja-JP" altLang="ja-JP" sz="1100" b="0" i="0" u="none" strike="noStrike" cap="none" normalizeH="0" baseline="0" dirty="0" smtClean="0">
              <a:ln>
                <a:noFill/>
              </a:ln>
              <a:solidFill>
                <a:schemeClr val="tx1"/>
              </a:solidFill>
              <a:effectLst/>
              <a:latin typeface="+mn-ea"/>
            </a:endParaRPr>
          </a:p>
        </p:txBody>
      </p:sp>
      <p:sp>
        <p:nvSpPr>
          <p:cNvPr id="18" name="Rectangle 11"/>
          <p:cNvSpPr>
            <a:spLocks noChangeArrowheads="1"/>
          </p:cNvSpPr>
          <p:nvPr/>
        </p:nvSpPr>
        <p:spPr bwMode="auto">
          <a:xfrm>
            <a:off x="0" y="0"/>
            <a:ext cx="258275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別表</a:t>
            </a:r>
            <a:r>
              <a:rPr kumimoji="0" lang="ja-JP" altLang="en-US" sz="1100" b="1" i="0" u="none" strike="noStrike" cap="none" normalizeH="0" baseline="0" dirty="0" smtClean="0">
                <a:ln>
                  <a:noFill/>
                </a:ln>
                <a:solidFill>
                  <a:schemeClr val="tx1"/>
                </a:solidFill>
                <a:effectLst/>
                <a:latin typeface="+mn-ea"/>
                <a:cs typeface="ＭＳ 明朝" panose="02020609040205080304" pitchFamily="17" charset="-128"/>
              </a:rPr>
              <a:t>３</a:t>
            </a: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　自衛消防の組織及び任務分担</a:t>
            </a:r>
            <a:endParaRPr kumimoji="0" lang="ja-JP" altLang="ja-JP" sz="1100" b="0" i="0" u="none" strike="noStrike" cap="none" normalizeH="0" baseline="0" dirty="0" smtClean="0">
              <a:ln>
                <a:noFill/>
              </a:ln>
              <a:solidFill>
                <a:schemeClr val="tx1"/>
              </a:solidFill>
              <a:effectLst/>
              <a:latin typeface="+mn-ea"/>
            </a:endParaRPr>
          </a:p>
        </p:txBody>
      </p:sp>
      <p:sp>
        <p:nvSpPr>
          <p:cNvPr id="21" name="Rectangle 13"/>
          <p:cNvSpPr>
            <a:spLocks noChangeArrowheads="1"/>
          </p:cNvSpPr>
          <p:nvPr/>
        </p:nvSpPr>
        <p:spPr bwMode="auto">
          <a:xfrm>
            <a:off x="3251713" y="747691"/>
            <a:ext cx="18473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1100">
              <a:latin typeface="+mn-ea"/>
            </a:endParaRPr>
          </a:p>
        </p:txBody>
      </p:sp>
    </p:spTree>
    <p:extLst>
      <p:ext uri="{BB962C8B-B14F-4D97-AF65-F5344CB8AC3E}">
        <p14:creationId xmlns:p14="http://schemas.microsoft.com/office/powerpoint/2010/main" val="2299663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938175" y="417638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6"/>
          <p:cNvSpPr>
            <a:spLocks noChangeArrowheads="1"/>
          </p:cNvSpPr>
          <p:nvPr/>
        </p:nvSpPr>
        <p:spPr bwMode="auto">
          <a:xfrm>
            <a:off x="938175" y="463358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正方形/長方形 13"/>
          <p:cNvSpPr/>
          <p:nvPr/>
        </p:nvSpPr>
        <p:spPr>
          <a:xfrm>
            <a:off x="0" y="0"/>
            <a:ext cx="5629322" cy="261610"/>
          </a:xfrm>
          <a:prstGeom prst="rect">
            <a:avLst/>
          </a:prstGeom>
        </p:spPr>
        <p:txBody>
          <a:bodyPr wrap="square">
            <a:spAutoFit/>
          </a:bodyPr>
          <a:lstStyle/>
          <a:p>
            <a:r>
              <a:rPr lang="ja-JP" altLang="en-US" sz="1100" b="1" dirty="0">
                <a:latin typeface="+mn-ea"/>
              </a:rPr>
              <a:t>別図　各階平面図　</a:t>
            </a:r>
            <a:r>
              <a:rPr lang="en-US" altLang="ja-JP" sz="1100" b="1" dirty="0">
                <a:latin typeface="+mn-ea"/>
              </a:rPr>
              <a:t>(</a:t>
            </a:r>
            <a:r>
              <a:rPr lang="ja-JP" altLang="en-US" sz="1100" b="1" dirty="0">
                <a:latin typeface="+mn-ea"/>
              </a:rPr>
              <a:t>防火管理の範囲・</a:t>
            </a:r>
            <a:r>
              <a:rPr lang="ja-JP" altLang="en-US" sz="1100" b="1" dirty="0" smtClean="0">
                <a:latin typeface="+mn-ea"/>
              </a:rPr>
              <a:t>消防用設備</a:t>
            </a:r>
            <a:r>
              <a:rPr lang="ja-JP" altLang="en-US" sz="1100" b="1" dirty="0">
                <a:latin typeface="+mn-ea"/>
              </a:rPr>
              <a:t>等の設置場所・避難経路を記す</a:t>
            </a:r>
            <a:r>
              <a:rPr lang="en-US" altLang="ja-JP" sz="1100" b="1" dirty="0">
                <a:latin typeface="+mn-ea"/>
              </a:rPr>
              <a:t>)</a:t>
            </a:r>
            <a:endParaRPr lang="ja-JP" altLang="en-US" sz="1100" b="1" dirty="0">
              <a:latin typeface="+mn-ea"/>
            </a:endParaRPr>
          </a:p>
        </p:txBody>
      </p:sp>
      <p:sp>
        <p:nvSpPr>
          <p:cNvPr id="16" name="右矢印 15"/>
          <p:cNvSpPr/>
          <p:nvPr/>
        </p:nvSpPr>
        <p:spPr>
          <a:xfrm>
            <a:off x="2433638" y="15716250"/>
            <a:ext cx="354012" cy="88900"/>
          </a:xfrm>
          <a:prstGeom prst="rightArrow">
            <a:avLst/>
          </a:prstGeom>
          <a:solidFill>
            <a:schemeClr val="dk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正方形/長方形 16"/>
          <p:cNvSpPr/>
          <p:nvPr/>
        </p:nvSpPr>
        <p:spPr>
          <a:xfrm>
            <a:off x="4006850" y="15682913"/>
            <a:ext cx="298450" cy="155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9" name="表 18"/>
          <p:cNvGraphicFramePr>
            <a:graphicFrameLocks noGrp="1"/>
          </p:cNvGraphicFramePr>
          <p:nvPr>
            <p:extLst>
              <p:ext uri="{D42A27DB-BD31-4B8C-83A1-F6EECF244321}">
                <p14:modId xmlns:p14="http://schemas.microsoft.com/office/powerpoint/2010/main" val="609030986"/>
              </p:ext>
            </p:extLst>
          </p:nvPr>
        </p:nvGraphicFramePr>
        <p:xfrm>
          <a:off x="189000" y="409575"/>
          <a:ext cx="6480000" cy="936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736496062"/>
                    </a:ext>
                  </a:extLst>
                </a:gridCol>
                <a:gridCol w="360000">
                  <a:extLst>
                    <a:ext uri="{9D8B030D-6E8A-4147-A177-3AD203B41FA5}">
                      <a16:colId xmlns:a16="http://schemas.microsoft.com/office/drawing/2014/main" val="3976235787"/>
                    </a:ext>
                  </a:extLst>
                </a:gridCol>
                <a:gridCol w="360000">
                  <a:extLst>
                    <a:ext uri="{9D8B030D-6E8A-4147-A177-3AD203B41FA5}">
                      <a16:colId xmlns:a16="http://schemas.microsoft.com/office/drawing/2014/main" val="769434752"/>
                    </a:ext>
                  </a:extLst>
                </a:gridCol>
                <a:gridCol w="360000">
                  <a:extLst>
                    <a:ext uri="{9D8B030D-6E8A-4147-A177-3AD203B41FA5}">
                      <a16:colId xmlns:a16="http://schemas.microsoft.com/office/drawing/2014/main" val="616344084"/>
                    </a:ext>
                  </a:extLst>
                </a:gridCol>
                <a:gridCol w="360000">
                  <a:extLst>
                    <a:ext uri="{9D8B030D-6E8A-4147-A177-3AD203B41FA5}">
                      <a16:colId xmlns:a16="http://schemas.microsoft.com/office/drawing/2014/main" val="1847894744"/>
                    </a:ext>
                  </a:extLst>
                </a:gridCol>
                <a:gridCol w="360000">
                  <a:extLst>
                    <a:ext uri="{9D8B030D-6E8A-4147-A177-3AD203B41FA5}">
                      <a16:colId xmlns:a16="http://schemas.microsoft.com/office/drawing/2014/main" val="2582210455"/>
                    </a:ext>
                  </a:extLst>
                </a:gridCol>
                <a:gridCol w="360000">
                  <a:extLst>
                    <a:ext uri="{9D8B030D-6E8A-4147-A177-3AD203B41FA5}">
                      <a16:colId xmlns:a16="http://schemas.microsoft.com/office/drawing/2014/main" val="4248606356"/>
                    </a:ext>
                  </a:extLst>
                </a:gridCol>
                <a:gridCol w="360000">
                  <a:extLst>
                    <a:ext uri="{9D8B030D-6E8A-4147-A177-3AD203B41FA5}">
                      <a16:colId xmlns:a16="http://schemas.microsoft.com/office/drawing/2014/main" val="1159564944"/>
                    </a:ext>
                  </a:extLst>
                </a:gridCol>
                <a:gridCol w="360000">
                  <a:extLst>
                    <a:ext uri="{9D8B030D-6E8A-4147-A177-3AD203B41FA5}">
                      <a16:colId xmlns:a16="http://schemas.microsoft.com/office/drawing/2014/main" val="2461382966"/>
                    </a:ext>
                  </a:extLst>
                </a:gridCol>
                <a:gridCol w="360000">
                  <a:extLst>
                    <a:ext uri="{9D8B030D-6E8A-4147-A177-3AD203B41FA5}">
                      <a16:colId xmlns:a16="http://schemas.microsoft.com/office/drawing/2014/main" val="996983163"/>
                    </a:ext>
                  </a:extLst>
                </a:gridCol>
                <a:gridCol w="360000">
                  <a:extLst>
                    <a:ext uri="{9D8B030D-6E8A-4147-A177-3AD203B41FA5}">
                      <a16:colId xmlns:a16="http://schemas.microsoft.com/office/drawing/2014/main" val="1274767785"/>
                    </a:ext>
                  </a:extLst>
                </a:gridCol>
                <a:gridCol w="360000">
                  <a:extLst>
                    <a:ext uri="{9D8B030D-6E8A-4147-A177-3AD203B41FA5}">
                      <a16:colId xmlns:a16="http://schemas.microsoft.com/office/drawing/2014/main" val="1920458264"/>
                    </a:ext>
                  </a:extLst>
                </a:gridCol>
                <a:gridCol w="360000">
                  <a:extLst>
                    <a:ext uri="{9D8B030D-6E8A-4147-A177-3AD203B41FA5}">
                      <a16:colId xmlns:a16="http://schemas.microsoft.com/office/drawing/2014/main" val="1303011459"/>
                    </a:ext>
                  </a:extLst>
                </a:gridCol>
                <a:gridCol w="360000">
                  <a:extLst>
                    <a:ext uri="{9D8B030D-6E8A-4147-A177-3AD203B41FA5}">
                      <a16:colId xmlns:a16="http://schemas.microsoft.com/office/drawing/2014/main" val="1179860602"/>
                    </a:ext>
                  </a:extLst>
                </a:gridCol>
                <a:gridCol w="360000">
                  <a:extLst>
                    <a:ext uri="{9D8B030D-6E8A-4147-A177-3AD203B41FA5}">
                      <a16:colId xmlns:a16="http://schemas.microsoft.com/office/drawing/2014/main" val="1606046861"/>
                    </a:ext>
                  </a:extLst>
                </a:gridCol>
                <a:gridCol w="360000">
                  <a:extLst>
                    <a:ext uri="{9D8B030D-6E8A-4147-A177-3AD203B41FA5}">
                      <a16:colId xmlns:a16="http://schemas.microsoft.com/office/drawing/2014/main" val="3934231993"/>
                    </a:ext>
                  </a:extLst>
                </a:gridCol>
                <a:gridCol w="360000">
                  <a:extLst>
                    <a:ext uri="{9D8B030D-6E8A-4147-A177-3AD203B41FA5}">
                      <a16:colId xmlns:a16="http://schemas.microsoft.com/office/drawing/2014/main" val="2471789367"/>
                    </a:ext>
                  </a:extLst>
                </a:gridCol>
                <a:gridCol w="360000">
                  <a:extLst>
                    <a:ext uri="{9D8B030D-6E8A-4147-A177-3AD203B41FA5}">
                      <a16:colId xmlns:a16="http://schemas.microsoft.com/office/drawing/2014/main" val="3304940188"/>
                    </a:ext>
                  </a:extLst>
                </a:gridCol>
              </a:tblGrid>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149594"/>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8657872"/>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46527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64270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39493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14665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3139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5335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5274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7011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9687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3667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75255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7289145"/>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42117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8583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900106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50420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789458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053008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733290"/>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743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623087"/>
                  </a:ext>
                </a:extLst>
              </a:tr>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0825104"/>
                  </a:ext>
                </a:extLst>
              </a:tr>
              <a:tr h="720000">
                <a:tc>
                  <a:txBody>
                    <a:bodyPr/>
                    <a:lstStyle/>
                    <a:p>
                      <a:pPr algn="ctr"/>
                      <a:r>
                        <a:rPr kumimoji="1" lang="ja-JP" altLang="en-US" dirty="0" smtClean="0"/>
                        <a:t>凡例</a:t>
                      </a:r>
                      <a:endParaRPr kumimoji="1" lang="ja-JP" altLang="en-US" dirty="0"/>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7">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90592997"/>
                  </a:ext>
                </a:extLst>
              </a:tr>
            </a:tbl>
          </a:graphicData>
        </a:graphic>
      </p:graphicFrame>
      <p:sp>
        <p:nvSpPr>
          <p:cNvPr id="20" name="楕円 19"/>
          <p:cNvSpPr/>
          <p:nvPr/>
        </p:nvSpPr>
        <p:spPr>
          <a:xfrm>
            <a:off x="680824" y="9338212"/>
            <a:ext cx="252000" cy="252000"/>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kumimoji="1" lang="ja-JP" altLang="en-US" sz="1400" dirty="0" smtClean="0">
                <a:solidFill>
                  <a:schemeClr val="tx1">
                    <a:lumMod val="85000"/>
                    <a:lumOff val="15000"/>
                  </a:schemeClr>
                </a:solidFill>
              </a:rPr>
              <a:t>消</a:t>
            </a:r>
            <a:endParaRPr kumimoji="1" lang="ja-JP" altLang="en-US" sz="1400" dirty="0">
              <a:solidFill>
                <a:schemeClr val="tx1">
                  <a:lumMod val="85000"/>
                  <a:lumOff val="15000"/>
                </a:schemeClr>
              </a:solidFill>
            </a:endParaRPr>
          </a:p>
        </p:txBody>
      </p:sp>
      <p:sp>
        <p:nvSpPr>
          <p:cNvPr id="21" name="テキスト ボックス 20"/>
          <p:cNvSpPr txBox="1"/>
          <p:nvPr/>
        </p:nvSpPr>
        <p:spPr>
          <a:xfrm>
            <a:off x="1107894" y="9310324"/>
            <a:ext cx="723275" cy="307777"/>
          </a:xfrm>
          <a:prstGeom prst="rect">
            <a:avLst/>
          </a:prstGeom>
          <a:noFill/>
        </p:spPr>
        <p:txBody>
          <a:bodyPr wrap="none" rtlCol="0">
            <a:spAutoFit/>
          </a:bodyPr>
          <a:lstStyle/>
          <a:p>
            <a:r>
              <a:rPr kumimoji="1" lang="ja-JP" altLang="en-US" sz="1400" dirty="0" smtClean="0"/>
              <a:t>消火器</a:t>
            </a:r>
            <a:endParaRPr kumimoji="1" lang="ja-JP" altLang="en-US" sz="1400" dirty="0"/>
          </a:p>
        </p:txBody>
      </p:sp>
      <p:sp>
        <p:nvSpPr>
          <p:cNvPr id="22" name="テキスト ボックス 21"/>
          <p:cNvSpPr txBox="1"/>
          <p:nvPr/>
        </p:nvSpPr>
        <p:spPr>
          <a:xfrm>
            <a:off x="3223017" y="9310324"/>
            <a:ext cx="902811" cy="307777"/>
          </a:xfrm>
          <a:prstGeom prst="rect">
            <a:avLst/>
          </a:prstGeom>
          <a:noFill/>
        </p:spPr>
        <p:txBody>
          <a:bodyPr wrap="none" rtlCol="0">
            <a:spAutoFit/>
          </a:bodyPr>
          <a:lstStyle/>
          <a:p>
            <a:r>
              <a:rPr kumimoji="1" lang="ja-JP" altLang="en-US" sz="1400" dirty="0" smtClean="0"/>
              <a:t>避難経路</a:t>
            </a:r>
            <a:endParaRPr kumimoji="1" lang="ja-JP" altLang="en-US" sz="1400" dirty="0"/>
          </a:p>
        </p:txBody>
      </p:sp>
      <p:sp>
        <p:nvSpPr>
          <p:cNvPr id="23" name="右矢印 22"/>
          <p:cNvSpPr/>
          <p:nvPr/>
        </p:nvSpPr>
        <p:spPr>
          <a:xfrm>
            <a:off x="2521020" y="9320212"/>
            <a:ext cx="603855" cy="288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4651885" y="9338212"/>
            <a:ext cx="252000" cy="252000"/>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kumimoji="1" lang="ja-JP" altLang="en-US" dirty="0">
              <a:solidFill>
                <a:schemeClr val="tx1">
                  <a:lumMod val="85000"/>
                  <a:lumOff val="15000"/>
                </a:schemeClr>
              </a:solidFill>
            </a:endParaRPr>
          </a:p>
        </p:txBody>
      </p:sp>
      <p:sp>
        <p:nvSpPr>
          <p:cNvPr id="25" name="テキスト ボックス 24"/>
          <p:cNvSpPr txBox="1"/>
          <p:nvPr/>
        </p:nvSpPr>
        <p:spPr>
          <a:xfrm>
            <a:off x="5110026" y="9310324"/>
            <a:ext cx="723275" cy="307777"/>
          </a:xfrm>
          <a:prstGeom prst="rect">
            <a:avLst/>
          </a:prstGeom>
          <a:noFill/>
        </p:spPr>
        <p:txBody>
          <a:bodyPr wrap="none" rtlCol="0">
            <a:spAutoFit/>
          </a:bodyPr>
          <a:lstStyle/>
          <a:p>
            <a:r>
              <a:rPr kumimoji="1" lang="ja-JP" altLang="en-US" sz="1400" dirty="0"/>
              <a:t>誘導灯</a:t>
            </a:r>
          </a:p>
        </p:txBody>
      </p:sp>
    </p:spTree>
    <p:extLst>
      <p:ext uri="{BB962C8B-B14F-4D97-AF65-F5344CB8AC3E}">
        <p14:creationId xmlns:p14="http://schemas.microsoft.com/office/powerpoint/2010/main" val="239781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3518</Words>
  <Application>Microsoft Office PowerPoint</Application>
  <PresentationFormat>A4 210 x 297 mm</PresentationFormat>
  <Paragraphs>831</Paragraphs>
  <Slides>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2022-10-26T09:07:00Z</dcterms:created>
  <dcterms:modified xsi:type="dcterms:W3CDTF">2024-03-22T06:45:28Z</dcterms:modified>
</cp:coreProperties>
</file>