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6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36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776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00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78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72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04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51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151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71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36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83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66D6C-F221-40AD-A58C-FF2D11C7F2C6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34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709239"/>
              </p:ext>
            </p:extLst>
          </p:nvPr>
        </p:nvGraphicFramePr>
        <p:xfrm>
          <a:off x="72759" y="314418"/>
          <a:ext cx="6712483" cy="9034118"/>
        </p:xfrm>
        <a:graphic>
          <a:graphicData uri="http://schemas.openxmlformats.org/drawingml/2006/table">
            <a:tbl>
              <a:tblPr/>
              <a:tblGrid>
                <a:gridCol w="451695">
                  <a:extLst>
                    <a:ext uri="{9D8B030D-6E8A-4147-A177-3AD203B41FA5}">
                      <a16:colId xmlns:a16="http://schemas.microsoft.com/office/drawing/2014/main" val="2177028083"/>
                    </a:ext>
                  </a:extLst>
                </a:gridCol>
                <a:gridCol w="478465">
                  <a:extLst>
                    <a:ext uri="{9D8B030D-6E8A-4147-A177-3AD203B41FA5}">
                      <a16:colId xmlns:a16="http://schemas.microsoft.com/office/drawing/2014/main" val="2712693437"/>
                    </a:ext>
                  </a:extLst>
                </a:gridCol>
                <a:gridCol w="297711">
                  <a:extLst>
                    <a:ext uri="{9D8B030D-6E8A-4147-A177-3AD203B41FA5}">
                      <a16:colId xmlns:a16="http://schemas.microsoft.com/office/drawing/2014/main" val="658115054"/>
                    </a:ext>
                  </a:extLst>
                </a:gridCol>
                <a:gridCol w="3338624">
                  <a:extLst>
                    <a:ext uri="{9D8B030D-6E8A-4147-A177-3AD203B41FA5}">
                      <a16:colId xmlns:a16="http://schemas.microsoft.com/office/drawing/2014/main" val="3173735710"/>
                    </a:ext>
                  </a:extLst>
                </a:gridCol>
                <a:gridCol w="520995">
                  <a:extLst>
                    <a:ext uri="{9D8B030D-6E8A-4147-A177-3AD203B41FA5}">
                      <a16:colId xmlns:a16="http://schemas.microsoft.com/office/drawing/2014/main" val="3914108823"/>
                    </a:ext>
                  </a:extLst>
                </a:gridCol>
                <a:gridCol w="698852">
                  <a:extLst>
                    <a:ext uri="{9D8B030D-6E8A-4147-A177-3AD203B41FA5}">
                      <a16:colId xmlns:a16="http://schemas.microsoft.com/office/drawing/2014/main" val="4097802289"/>
                    </a:ext>
                  </a:extLst>
                </a:gridCol>
                <a:gridCol w="926141">
                  <a:extLst>
                    <a:ext uri="{9D8B030D-6E8A-4147-A177-3AD203B41FA5}">
                      <a16:colId xmlns:a16="http://schemas.microsoft.com/office/drawing/2014/main" val="1069128313"/>
                    </a:ext>
                  </a:extLst>
                </a:gridCol>
              </a:tblGrid>
              <a:tr h="414805">
                <a:tc rowSpan="4" gridSpan="3"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受託者の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氏名</a:t>
                      </a:r>
                      <a:endParaRPr lang="en-US" altLang="ja-JP" sz="1200" kern="0" dirty="0" smtClean="0">
                        <a:effectLst/>
                        <a:latin typeface="+mn-ea"/>
                        <a:ea typeface="+mn-ea"/>
                        <a:cs typeface="ＭＳ 明朝" panose="02020609040205080304" pitchFamily="17" charset="-128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及び住所</a:t>
                      </a: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等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法人</a:t>
                      </a: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にあって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は</a:t>
                      </a:r>
                      <a:endParaRPr lang="en-US" altLang="ja-JP" sz="1200" kern="0" dirty="0" smtClean="0">
                        <a:effectLst/>
                        <a:latin typeface="+mn-ea"/>
                        <a:ea typeface="+mn-ea"/>
                        <a:cs typeface="ＭＳ 明朝" panose="02020609040205080304" pitchFamily="17" charset="-128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名称及び主たる</a:t>
                      </a:r>
                      <a:endParaRPr lang="en-US" altLang="ja-JP" sz="1200" kern="0" dirty="0" smtClean="0">
                        <a:effectLst/>
                        <a:latin typeface="+mn-ea"/>
                        <a:ea typeface="+mn-ea"/>
                        <a:cs typeface="ＭＳ 明朝" panose="02020609040205080304" pitchFamily="17" charset="-128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事務所</a:t>
                      </a: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の所在地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氏名（名称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）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246466"/>
                  </a:ext>
                </a:extLst>
              </a:tr>
              <a:tr h="414805"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住所（所在地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）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613636"/>
                  </a:ext>
                </a:extLst>
              </a:tr>
              <a:tr h="694932"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担当事務所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所在地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ＴＥＬ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833203"/>
                  </a:ext>
                </a:extLst>
              </a:tr>
              <a:tr h="414805"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※登録番号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328758"/>
                  </a:ext>
                </a:extLst>
              </a:tr>
              <a:tr h="1815442">
                <a:tc rowSpan="9"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受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託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者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の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行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う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防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火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管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理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業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務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の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範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囲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及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び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方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法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常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駐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方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式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範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囲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火気使用箇所の点検等監視業務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避難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また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は</a:t>
                      </a: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防火上必要な構造及び設備の維持管理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火災が発生した場合の初動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措置</a:t>
                      </a:r>
                      <a:endParaRPr lang="en-US" altLang="ja-JP" sz="12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初期消火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</a:t>
                      </a: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通報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連絡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en-US" sz="1200" kern="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□避難誘導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en-US" sz="1200" kern="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□その他（　　　　　　　　）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周囲の可燃物の整理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その他（　 　　　　　　　　　　　　　　　　　　　　　　　）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410708"/>
                  </a:ext>
                </a:extLst>
              </a:tr>
              <a:tr h="4148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方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法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常駐場所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常駐人員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人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693029"/>
                  </a:ext>
                </a:extLst>
              </a:tr>
              <a:tr h="4148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委託する時間帯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5278013"/>
                  </a:ext>
                </a:extLst>
              </a:tr>
              <a:tr h="12551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巡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回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方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式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範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囲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巡回による火気使用箇所の点検等監視業務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火災が発生した場合の初動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措置</a:t>
                      </a:r>
                      <a:endParaRPr lang="en-US" altLang="ja-JP" sz="12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初期消火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通報連絡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en-US" sz="1200" kern="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その他</a:t>
                      </a: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（　</a:t>
                      </a:r>
                      <a:r>
                        <a:rPr lang="en-US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            </a:t>
                      </a: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　　　　　　）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その他（　 　　　　　　　　　　　　　　　　　　　　　　　）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510417"/>
                  </a:ext>
                </a:extLst>
              </a:tr>
              <a:tr h="4148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方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法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巡回回数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巡回人員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人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513205"/>
                  </a:ext>
                </a:extLst>
              </a:tr>
              <a:tr h="4148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委託する時間帯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448185"/>
                  </a:ext>
                </a:extLst>
              </a:tr>
              <a:tr h="12551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遠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隔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移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報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方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式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範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囲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火災異常の遠隔監視及び現場確認業務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火災が発生した場合の初動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措置</a:t>
                      </a:r>
                      <a:endParaRPr lang="en-US" altLang="ja-JP" sz="12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初期消火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通報連絡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en-US" sz="1200" kern="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□その他（　</a:t>
                      </a:r>
                      <a:r>
                        <a:rPr lang="en-US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            </a:t>
                      </a: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　　　　　　）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その他（　 　　　　　　　　　　　　　　　　　　　　　　　）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328091"/>
                  </a:ext>
                </a:extLst>
              </a:tr>
              <a:tr h="6949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方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法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現場確認要員の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待機場所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di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到着</a:t>
                      </a:r>
                      <a:endParaRPr lang="en-US" altLang="ja-JP" sz="12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di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所要時間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分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3188038"/>
                  </a:ext>
                </a:extLst>
              </a:tr>
              <a:tr h="4148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委託する時間帯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629287"/>
                  </a:ext>
                </a:extLst>
              </a:tr>
            </a:tbl>
          </a:graphicData>
        </a:graphic>
      </p:graphicFrame>
      <p:sp>
        <p:nvSpPr>
          <p:cNvPr id="20" name="AutoShape 13"/>
          <p:cNvSpPr>
            <a:spLocks noChangeArrowheads="1"/>
          </p:cNvSpPr>
          <p:nvPr/>
        </p:nvSpPr>
        <p:spPr bwMode="auto">
          <a:xfrm>
            <a:off x="113551" y="1195853"/>
            <a:ext cx="1154940" cy="532950"/>
          </a:xfrm>
          <a:prstGeom prst="bracketPair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4685610" y="89842"/>
            <a:ext cx="217239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15240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+mn-ea"/>
                <a:cs typeface="ＭＳ 明朝" panose="02020609040205080304" pitchFamily="17" charset="-128"/>
              </a:rPr>
              <a:t>令和　　</a:t>
            </a:r>
            <a:r>
              <a:rPr lang="ja-JP" altLang="ja-JP" sz="1100" dirty="0" smtClean="0">
                <a:latin typeface="+mn-ea"/>
                <a:cs typeface="ＭＳ 明朝" panose="02020609040205080304" pitchFamily="17" charset="-128"/>
              </a:rPr>
              <a:t>年</a:t>
            </a:r>
            <a:r>
              <a:rPr lang="ja-JP" altLang="en-US" sz="1100" dirty="0" smtClean="0">
                <a:latin typeface="+mn-ea"/>
                <a:cs typeface="ＭＳ 明朝" panose="02020609040205080304" pitchFamily="17" charset="-128"/>
              </a:rPr>
              <a:t>　　</a:t>
            </a:r>
            <a:r>
              <a:rPr lang="ja-JP" altLang="ja-JP" sz="1100" dirty="0" smtClean="0">
                <a:latin typeface="+mn-ea"/>
                <a:cs typeface="ＭＳ 明朝" panose="02020609040205080304" pitchFamily="17" charset="-128"/>
              </a:rPr>
              <a:t>月</a:t>
            </a:r>
            <a:r>
              <a:rPr lang="ja-JP" altLang="en-US" sz="1100" dirty="0" smtClean="0">
                <a:latin typeface="+mn-ea"/>
                <a:cs typeface="ＭＳ 明朝" panose="02020609040205080304" pitchFamily="17" charset="-128"/>
              </a:rPr>
              <a:t>　　</a:t>
            </a:r>
            <a:r>
              <a:rPr lang="ja-JP" altLang="ja-JP" sz="1100" dirty="0" smtClean="0">
                <a:latin typeface="+mn-ea"/>
                <a:cs typeface="ＭＳ 明朝" panose="02020609040205080304" pitchFamily="17" charset="-128"/>
              </a:rPr>
              <a:t>日</a:t>
            </a:r>
            <a:r>
              <a:rPr lang="ja-JP" altLang="ja-JP" sz="1100" dirty="0">
                <a:latin typeface="+mn-ea"/>
                <a:cs typeface="ＭＳ 明朝" panose="02020609040205080304" pitchFamily="17" charset="-128"/>
              </a:rPr>
              <a:t>現在</a:t>
            </a:r>
            <a:endParaRPr lang="ja-JP" altLang="ja-JP" sz="1100" dirty="0">
              <a:latin typeface="+mn-ea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0" y="89842"/>
            <a:ext cx="3429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100" b="1" dirty="0">
                <a:latin typeface="+mn-ea"/>
              </a:rPr>
              <a:t>別表３　防火管理業務の委託状況表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0" y="9444335"/>
            <a:ext cx="70064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　登録番号とは、即時通報を行う警備会社として、横浜市消防局に登録されている番号を言い</a:t>
            </a:r>
            <a:r>
              <a:rPr lang="ja-JP" altLang="en-US" sz="1200" dirty="0" smtClean="0">
                <a:latin typeface="+mn-ea"/>
              </a:rPr>
              <a:t>、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　</a:t>
            </a:r>
            <a:r>
              <a:rPr lang="ja-JP" altLang="en-US" sz="1200" dirty="0" smtClean="0">
                <a:latin typeface="+mn-ea"/>
              </a:rPr>
              <a:t>登録</a:t>
            </a:r>
            <a:r>
              <a:rPr lang="ja-JP" altLang="en-US" sz="1200" dirty="0">
                <a:latin typeface="+mn-ea"/>
              </a:rPr>
              <a:t>されている場合は、該当する番号を記入します。未登録の場合は記入不要です。</a:t>
            </a:r>
          </a:p>
        </p:txBody>
      </p:sp>
    </p:spTree>
    <p:extLst>
      <p:ext uri="{BB962C8B-B14F-4D97-AF65-F5344CB8AC3E}">
        <p14:creationId xmlns:p14="http://schemas.microsoft.com/office/powerpoint/2010/main" val="200007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522</TotalTime>
  <Words>436</Words>
  <PresentationFormat>A4 210 x 297 mm</PresentationFormat>
  <Paragraphs>93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明朝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2022-01-12T04:32:26Z</cp:lastPrinted>
  <dcterms:created xsi:type="dcterms:W3CDTF">2022-01-11T05:28:41Z</dcterms:created>
  <dcterms:modified xsi:type="dcterms:W3CDTF">2023-08-24T01:47:35Z</dcterms:modified>
</cp:coreProperties>
</file>