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61" r:id="rId4"/>
    <p:sldId id="262" r:id="rId5"/>
    <p:sldId id="258" r:id="rId6"/>
    <p:sldId id="259" r:id="rId7"/>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1" d="100"/>
          <a:sy n="61" d="100"/>
        </p:scale>
        <p:origin x="2510"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580064440"/>
              </p:ext>
            </p:extLst>
          </p:nvPr>
        </p:nvGraphicFramePr>
        <p:xfrm>
          <a:off x="75181" y="338557"/>
          <a:ext cx="6707638" cy="9548392"/>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76137">
                  <a:extLst>
                    <a:ext uri="{9D8B030D-6E8A-4147-A177-3AD203B41FA5}">
                      <a16:colId xmlns:a16="http://schemas.microsoft.com/office/drawing/2014/main" val="1166674879"/>
                    </a:ext>
                  </a:extLst>
                </a:gridCol>
                <a:gridCol w="3294492">
                  <a:extLst>
                    <a:ext uri="{9D8B030D-6E8A-4147-A177-3AD203B41FA5}">
                      <a16:colId xmlns:a16="http://schemas.microsoft.com/office/drawing/2014/main" val="1984494452"/>
                    </a:ext>
                  </a:extLst>
                </a:gridCol>
                <a:gridCol w="1167478">
                  <a:extLst>
                    <a:ext uri="{9D8B030D-6E8A-4147-A177-3AD203B41FA5}">
                      <a16:colId xmlns:a16="http://schemas.microsoft.com/office/drawing/2014/main" val="3375918317"/>
                    </a:ext>
                  </a:extLst>
                </a:gridCol>
                <a:gridCol w="749531">
                  <a:extLst>
                    <a:ext uri="{9D8B030D-6E8A-4147-A177-3AD203B41FA5}">
                      <a16:colId xmlns:a16="http://schemas.microsoft.com/office/drawing/2014/main" val="2717122690"/>
                    </a:ext>
                  </a:extLst>
                </a:gridCol>
              </a:tblGrid>
              <a:tr h="606527">
                <a:tc rowSpan="4">
                  <a:txBody>
                    <a:bodyPr/>
                    <a:lstStyle/>
                    <a:p>
                      <a:pPr algn="ctr"/>
                      <a:r>
                        <a:rPr kumimoji="1" lang="ja-JP" altLang="en-US" sz="1100" dirty="0" smtClean="0">
                          <a:latin typeface="+mn-ea"/>
                          <a:ea typeface="+mn-ea"/>
                        </a:rPr>
                        <a:t>総則</a:t>
                      </a:r>
                      <a:endParaRPr kumimoji="1" lang="ja-JP" altLang="en-US" sz="1100" dirty="0">
                        <a:latin typeface="+mn-ea"/>
                        <a:ea typeface="+mn-ea"/>
                      </a:endParaRPr>
                    </a:p>
                  </a:txBody>
                  <a:tcPr marL="36000" marR="36000" marT="36000" marB="36000" vert="eaVert" anchor="ctr"/>
                </a:tc>
                <a:tc rowSpan="2" gridSpan="2">
                  <a:txBody>
                    <a:bodyPr/>
                    <a:lstStyle/>
                    <a:p>
                      <a:pPr algn="ctr"/>
                      <a:r>
                        <a:rPr kumimoji="1" lang="ja-JP" altLang="en-US" sz="1100" dirty="0" smtClean="0">
                          <a:latin typeface="+mn-ea"/>
                          <a:ea typeface="+mn-ea"/>
                        </a:rPr>
                        <a:t>目的及び範囲</a:t>
                      </a:r>
                      <a:endParaRPr kumimoji="1" lang="ja-JP" altLang="en-US" sz="1100" dirty="0">
                        <a:latin typeface="+mn-ea"/>
                        <a:ea typeface="+mn-ea"/>
                      </a:endParaRPr>
                    </a:p>
                  </a:txBody>
                  <a:tcPr marL="36000" marR="36000" marT="36000" marB="36000" anchor="ctr"/>
                </a:tc>
                <a:tc rowSpan="2" hMerge="1">
                  <a:txBody>
                    <a:bodyPr/>
                    <a:lstStyle/>
                    <a:p>
                      <a:endParaRPr kumimoji="1" lang="ja-JP" altLang="en-US"/>
                    </a:p>
                  </a:txBody>
                  <a:tcPr/>
                </a:tc>
                <a:tc gridSpan="3">
                  <a:txBody>
                    <a:bodyPr/>
                    <a:lstStyle/>
                    <a:p>
                      <a:r>
                        <a:rPr kumimoji="1" lang="ja-JP" altLang="en-US" sz="1100" dirty="0" smtClean="0"/>
                        <a:t>この計画は、防火管理業務に必要な事項を定め、火災、地震その他の災害の予防と人命の安全及び被害の軽減を図ることを目的とし、ここに勤務し、出入りする全ての関係者に適用する。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429671">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gridSpan="3">
                  <a:txBody>
                    <a:bodyPr/>
                    <a:lstStyle/>
                    <a:p>
                      <a:r>
                        <a:rPr kumimoji="1" lang="ja-JP" altLang="en-US" sz="1100" dirty="0" smtClean="0"/>
                        <a:t>この計画で示す防火管理業務を行う範囲は、別図に示す当該事業所が専有する部分について、全て責任を持つものとする。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32441757"/>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管理権原者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100" dirty="0" smtClean="0"/>
                        <a:t>管理権原者は、事業所内の防火管理業務について、全ての責任を持つ。</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462431"/>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防火管理者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100" dirty="0" smtClean="0"/>
                        <a:t>防火管理者はこの計画の作成及び実行に関する全ての権限を持ち業務を行う。</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331299">
                <a:tc rowSpan="5">
                  <a:txBody>
                    <a:bodyPr/>
                    <a:lstStyle/>
                    <a:p>
                      <a:pPr algn="ctr"/>
                      <a:r>
                        <a:rPr kumimoji="1" lang="ja-JP" altLang="en-US" sz="1100" dirty="0" smtClean="0">
                          <a:latin typeface="+mn-ea"/>
                          <a:ea typeface="+mn-ea"/>
                        </a:rPr>
                        <a:t>事業所概要</a:t>
                      </a: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建物名称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1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1767665"/>
                  </a:ext>
                </a:extLst>
              </a:tr>
              <a:tr h="331299">
                <a:tc vMerge="1">
                  <a:txBody>
                    <a:bodyPr/>
                    <a:lstStyle/>
                    <a:p>
                      <a:endParaRPr kumimoji="1" lang="ja-JP" altLang="en-US" dirty="0"/>
                    </a:p>
                  </a:txBody>
                  <a:tcPr/>
                </a:tc>
                <a:tc gridSpan="2">
                  <a:txBody>
                    <a:bodyPr/>
                    <a:lstStyle/>
                    <a:p>
                      <a:pPr algn="ctr"/>
                      <a:r>
                        <a:rPr kumimoji="1" lang="ja-JP" altLang="en-US" sz="1100" dirty="0" smtClean="0">
                          <a:latin typeface="+mn-ea"/>
                          <a:ea typeface="+mn-ea"/>
                        </a:rPr>
                        <a:t>事業所等名称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1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69722735"/>
                  </a:ext>
                </a:extLst>
              </a:tr>
              <a:tr h="423924">
                <a:tc vMerge="1">
                  <a:txBody>
                    <a:bodyPr/>
                    <a:lstStyle/>
                    <a:p>
                      <a:endParaRPr kumimoji="1" lang="ja-JP" altLang="en-US" dirty="0"/>
                    </a:p>
                  </a:txBody>
                  <a:tcPr/>
                </a:tc>
                <a:tc gridSpan="2">
                  <a:txBody>
                    <a:bodyPr/>
                    <a:lstStyle/>
                    <a:p>
                      <a:pPr algn="ctr"/>
                      <a:r>
                        <a:rPr kumimoji="1" lang="ja-JP" altLang="en-US" sz="1100" dirty="0" smtClean="0">
                          <a:latin typeface="+mn-ea"/>
                          <a:ea typeface="+mn-ea"/>
                        </a:rPr>
                        <a:t>事業所用途</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just"/>
                      <a:r>
                        <a:rPr kumimoji="1" lang="ja-JP" altLang="en-US" sz="1100" dirty="0" smtClean="0">
                          <a:latin typeface="+mn-ea"/>
                          <a:ea typeface="+mn-ea"/>
                        </a:rPr>
                        <a:t>□事務所　□飲食店　□物品販売店　□学校　□倉庫　□作業場　□病院等</a:t>
                      </a:r>
                      <a:endParaRPr kumimoji="1" lang="en-US" altLang="ja-JP" sz="1100" dirty="0" smtClean="0">
                        <a:latin typeface="+mn-ea"/>
                        <a:ea typeface="+mn-ea"/>
                      </a:endParaRPr>
                    </a:p>
                    <a:p>
                      <a:pPr algn="just"/>
                      <a:r>
                        <a:rPr kumimoji="1" lang="ja-JP" altLang="en-US" sz="1100" dirty="0" smtClean="0">
                          <a:latin typeface="+mn-ea"/>
                          <a:ea typeface="+mn-ea"/>
                        </a:rPr>
                        <a:t>□福祉施設等　□駐車場　□その他（　　　　　　　　　　　　）　</a:t>
                      </a:r>
                      <a:endParaRPr kumimoji="1" lang="ja-JP" altLang="en-US" sz="1100" dirty="0">
                        <a:latin typeface="+mn-ea"/>
                        <a:ea typeface="+mn-ea"/>
                      </a:endParaRPr>
                    </a:p>
                  </a:txBody>
                  <a:tcPr marL="36000" marR="36000" marT="36000" marB="36000" anchor="ctr"/>
                </a:tc>
                <a:tc hMerge="1">
                  <a:txBody>
                    <a:bodyPr/>
                    <a:lstStyle/>
                    <a:p>
                      <a:endParaRPr kumimoji="1" lang="ja-JP" altLang="en-US" sz="1200" dirty="0"/>
                    </a:p>
                  </a:txBody>
                  <a:tcPr anchor="ctr"/>
                </a:tc>
                <a:tc hMerge="1">
                  <a:txBody>
                    <a:bodyPr/>
                    <a:lstStyle/>
                    <a:p>
                      <a:pPr algn="r"/>
                      <a:endParaRPr kumimoji="1" lang="ja-JP" altLang="en-US" sz="1200" dirty="0"/>
                    </a:p>
                  </a:txBody>
                  <a:tcPr anchor="ctr"/>
                </a:tc>
                <a:extLst>
                  <a:ext uri="{0D108BD9-81ED-4DB2-BD59-A6C34878D82A}">
                    <a16:rowId xmlns:a16="http://schemas.microsoft.com/office/drawing/2014/main" val="3136186073"/>
                  </a:ext>
                </a:extLst>
              </a:tr>
              <a:tr h="331299">
                <a:tc vMerge="1">
                  <a:txBody>
                    <a:bodyPr/>
                    <a:lstStyle/>
                    <a:p>
                      <a:endParaRPr kumimoji="1" lang="ja-JP" altLang="en-US" sz="1200" dirty="0"/>
                    </a:p>
                  </a:txBody>
                  <a:tcPr/>
                </a:tc>
                <a:tc gridSpan="2">
                  <a:txBody>
                    <a:bodyPr/>
                    <a:lstStyle/>
                    <a:p>
                      <a:pPr algn="ctr"/>
                      <a:r>
                        <a:rPr kumimoji="1" lang="ja-JP" altLang="en-US" sz="1100" dirty="0" smtClean="0">
                          <a:latin typeface="+mn-ea"/>
                          <a:ea typeface="+mn-ea"/>
                        </a:rPr>
                        <a:t>占有部分</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algn="r"/>
                      <a:r>
                        <a:rPr kumimoji="1" lang="ja-JP" altLang="en-US" sz="1100" dirty="0" smtClean="0">
                          <a:latin typeface="+mn-ea"/>
                          <a:ea typeface="+mn-ea"/>
                        </a:rPr>
                        <a:t>階部分（　　　　　号室）</a:t>
                      </a:r>
                      <a:endParaRPr kumimoji="1" lang="ja-JP" altLang="en-US" sz="1100" dirty="0">
                        <a:latin typeface="+mn-ea"/>
                        <a:ea typeface="+mn-ea"/>
                      </a:endParaRPr>
                    </a:p>
                  </a:txBody>
                  <a:tcPr marL="36000" marR="36000" marT="36000" marB="36000" anchor="ctr"/>
                </a:tc>
                <a:tc>
                  <a:txBody>
                    <a:bodyPr/>
                    <a:lstStyle/>
                    <a:p>
                      <a:pPr algn="ctr"/>
                      <a:r>
                        <a:rPr kumimoji="1" lang="ja-JP" altLang="en-US" sz="1100" dirty="0" smtClean="0">
                          <a:latin typeface="+mn-ea"/>
                          <a:ea typeface="+mn-ea"/>
                        </a:rPr>
                        <a:t>占有面積</a:t>
                      </a:r>
                      <a:endParaRPr kumimoji="1" lang="ja-JP" altLang="en-US" sz="1100" dirty="0">
                        <a:latin typeface="+mn-ea"/>
                        <a:ea typeface="+mn-ea"/>
                      </a:endParaRPr>
                    </a:p>
                  </a:txBody>
                  <a:tcPr marL="36000" marR="36000" marT="36000" marB="36000" anchor="ctr"/>
                </a:tc>
                <a:tc>
                  <a:txBody>
                    <a:bodyPr/>
                    <a:lstStyle/>
                    <a:p>
                      <a:pPr algn="r"/>
                      <a:r>
                        <a:rPr lang="ja-JP" altLang="en-US" sz="1100" dirty="0" smtClean="0">
                          <a:latin typeface="+mn-ea"/>
                          <a:ea typeface="+mn-ea"/>
                        </a:rPr>
                        <a:t>㎡</a:t>
                      </a:r>
                      <a:endParaRPr lang="ja-JP" altLang="en-US" sz="1100" dirty="0">
                        <a:latin typeface="+mn-ea"/>
                        <a:ea typeface="+mn-ea"/>
                      </a:endParaRPr>
                    </a:p>
                  </a:txBody>
                  <a:tcPr marL="36000" marR="36000" marT="36000" marB="36000" anchor="ctr"/>
                </a:tc>
                <a:extLst>
                  <a:ext uri="{0D108BD9-81ED-4DB2-BD59-A6C34878D82A}">
                    <a16:rowId xmlns:a16="http://schemas.microsoft.com/office/drawing/2014/main" val="1419221836"/>
                  </a:ext>
                </a:extLst>
              </a:tr>
              <a:tr h="331299">
                <a:tc vMerge="1">
                  <a:txBody>
                    <a:bodyPr/>
                    <a:lstStyle/>
                    <a:p>
                      <a:endParaRPr kumimoji="1" lang="ja-JP" altLang="en-US" sz="1200" dirty="0"/>
                    </a:p>
                  </a:txBody>
                  <a:tcPr/>
                </a:tc>
                <a:tc gridSpan="2">
                  <a:txBody>
                    <a:bodyPr/>
                    <a:lstStyle/>
                    <a:p>
                      <a:pPr algn="ctr"/>
                      <a:r>
                        <a:rPr kumimoji="1" lang="ja-JP" altLang="en-US" sz="1100" dirty="0" smtClean="0">
                          <a:latin typeface="+mn-ea"/>
                          <a:ea typeface="+mn-ea"/>
                        </a:rPr>
                        <a:t>収容人員</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l"/>
                      <a:r>
                        <a:rPr kumimoji="1" lang="ja-JP" altLang="en-US" sz="1100" smtClean="0">
                          <a:latin typeface="+mn-ea"/>
                          <a:ea typeface="+mn-ea"/>
                        </a:rPr>
                        <a:t>　客</a:t>
                      </a:r>
                      <a:r>
                        <a:rPr kumimoji="1" lang="ja-JP" altLang="en-US" sz="1100" dirty="0" smtClean="0">
                          <a:latin typeface="+mn-ea"/>
                          <a:ea typeface="+mn-ea"/>
                        </a:rPr>
                        <a:t>　　　人　　従業員　　　人　　その他　　　人　　計　　　人</a:t>
                      </a:r>
                      <a:endParaRPr kumimoji="1" lang="ja-JP" altLang="en-US" sz="1100" dirty="0">
                        <a:latin typeface="+mn-ea"/>
                        <a:ea typeface="+mn-ea"/>
                      </a:endParaRPr>
                    </a:p>
                  </a:txBody>
                  <a:tcPr marL="36000" marR="36000" marT="36000" marB="36000" anchor="ctr"/>
                </a:tc>
                <a:tc hMerge="1">
                  <a:txBody>
                    <a:bodyPr/>
                    <a:lstStyle/>
                    <a:p>
                      <a:endParaRPr kumimoji="1" lang="ja-JP" altLang="en-US" sz="1200" dirty="0"/>
                    </a:p>
                  </a:txBody>
                  <a:tcPr anchor="ctr"/>
                </a:tc>
                <a:tc hMerge="1">
                  <a:txBody>
                    <a:bodyPr/>
                    <a:lstStyle/>
                    <a:p>
                      <a:pPr algn="r"/>
                      <a:endParaRPr kumimoji="1" lang="ja-JP" altLang="en-US" sz="1200" dirty="0"/>
                    </a:p>
                  </a:txBody>
                  <a:tcPr anchor="ctr"/>
                </a:tc>
                <a:extLst>
                  <a:ext uri="{0D108BD9-81ED-4DB2-BD59-A6C34878D82A}">
                    <a16:rowId xmlns:a16="http://schemas.microsoft.com/office/drawing/2014/main" val="885586121"/>
                  </a:ext>
                </a:extLst>
              </a:tr>
              <a:tr h="1621119">
                <a:tc rowSpan="5">
                  <a:txBody>
                    <a:bodyPr/>
                    <a:lstStyle/>
                    <a:p>
                      <a:pPr algn="ctr"/>
                      <a:r>
                        <a:rPr kumimoji="1" lang="ja-JP" altLang="en-US" sz="1100" dirty="0" smtClean="0">
                          <a:latin typeface="+mn-ea"/>
                          <a:ea typeface="+mn-ea"/>
                        </a:rPr>
                        <a:t>防火管理業務</a:t>
                      </a:r>
                      <a:endParaRPr kumimoji="1" lang="ja-JP" altLang="en-US" sz="1100" dirty="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消防機関への届出等</a:t>
                      </a:r>
                      <a:endParaRPr kumimoji="1" lang="ja-JP" altLang="en-US" sz="1100" dirty="0">
                        <a:latin typeface="+mn-ea"/>
                        <a:ea typeface="+mn-ea"/>
                      </a:endParaRPr>
                    </a:p>
                  </a:txBody>
                  <a:tcPr marL="36000" marR="36000" marT="36000" marB="36000" vert="eaVert" anchor="ctr"/>
                </a:tc>
                <a:tc gridSpan="4">
                  <a:txBody>
                    <a:bodyPr/>
                    <a:lstStyle/>
                    <a:p>
                      <a:r>
                        <a:rPr kumimoji="1" lang="ja-JP" altLang="en-US" sz="1100" dirty="0" smtClean="0">
                          <a:latin typeface="+mn-ea"/>
                          <a:ea typeface="+mn-ea"/>
                        </a:rPr>
                        <a:t>　管理権原者または防火管理者等は次の各号に掲げる業務について届出、報告及び連絡を行う。</a:t>
                      </a:r>
                    </a:p>
                    <a:p>
                      <a:r>
                        <a:rPr kumimoji="1" lang="ja-JP" altLang="en-US" sz="1100" dirty="0" smtClean="0">
                          <a:latin typeface="+mn-ea"/>
                          <a:ea typeface="+mn-ea"/>
                        </a:rPr>
                        <a:t>１　防火管理者選任（解任）届出</a:t>
                      </a:r>
                    </a:p>
                    <a:p>
                      <a:r>
                        <a:rPr kumimoji="1" lang="ja-JP" altLang="en-US" sz="1100" dirty="0" smtClean="0">
                          <a:latin typeface="+mn-ea"/>
                          <a:ea typeface="+mn-ea"/>
                        </a:rPr>
                        <a:t>２　消防計画作成（変更）届出</a:t>
                      </a:r>
                    </a:p>
                    <a:p>
                      <a:r>
                        <a:rPr kumimoji="1" lang="ja-JP" altLang="en-US" sz="1100" dirty="0" smtClean="0">
                          <a:latin typeface="+mn-ea"/>
                          <a:ea typeface="+mn-ea"/>
                        </a:rPr>
                        <a:t>３　消防用設備等（特殊消防用設備等）点検結果報告書</a:t>
                      </a:r>
                    </a:p>
                    <a:p>
                      <a:r>
                        <a:rPr kumimoji="1" lang="ja-JP" altLang="en-US" sz="1100" dirty="0" smtClean="0">
                          <a:latin typeface="+mn-ea"/>
                          <a:ea typeface="+mn-ea"/>
                        </a:rPr>
                        <a:t>４　自衛消防訓練実施の事前連絡</a:t>
                      </a:r>
                    </a:p>
                    <a:p>
                      <a:r>
                        <a:rPr kumimoji="1" lang="ja-JP" altLang="en-US" sz="1100" dirty="0" smtClean="0">
                          <a:latin typeface="+mn-ea"/>
                          <a:ea typeface="+mn-ea"/>
                        </a:rPr>
                        <a:t>５　工事中の消防計画</a:t>
                      </a:r>
                    </a:p>
                    <a:p>
                      <a:r>
                        <a:rPr kumimoji="1" lang="ja-JP" altLang="en-US" sz="1100" dirty="0" smtClean="0">
                          <a:latin typeface="+mn-ea"/>
                          <a:ea typeface="+mn-ea"/>
                        </a:rPr>
                        <a:t>６　その他</a:t>
                      </a:r>
                    </a:p>
                    <a:p>
                      <a:r>
                        <a:rPr kumimoji="1" lang="en-US" altLang="ja-JP" sz="1100" dirty="0" smtClean="0">
                          <a:latin typeface="+mn-ea"/>
                          <a:ea typeface="+mn-ea"/>
                        </a:rPr>
                        <a:t>※</a:t>
                      </a:r>
                      <a:r>
                        <a:rPr kumimoji="1" lang="ja-JP" altLang="en-US" sz="1100" dirty="0" smtClean="0">
                          <a:latin typeface="+mn-ea"/>
                          <a:ea typeface="+mn-ea"/>
                        </a:rPr>
                        <a:t>防火管理者は、報告または届け出た書類等の写しその他防火管理業務に必要な書類等を防火管理維持台帳に一括して</a:t>
                      </a:r>
                      <a:r>
                        <a:rPr kumimoji="1" lang="ja-JP" altLang="en-US" sz="1100" b="0" dirty="0" smtClean="0">
                          <a:solidFill>
                            <a:schemeClr val="tx1"/>
                          </a:solidFill>
                          <a:latin typeface="+mn-ea"/>
                          <a:ea typeface="+mn-ea"/>
                        </a:rPr>
                        <a:t>編冊</a:t>
                      </a:r>
                      <a:r>
                        <a:rPr kumimoji="1" lang="ja-JP" altLang="en-US" sz="1100" dirty="0" smtClean="0">
                          <a:latin typeface="+mn-ea"/>
                          <a:ea typeface="+mn-ea"/>
                        </a:rPr>
                        <a:t>し、保管する。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p>
                  </a:txBody>
                  <a:tcPr/>
                </a:tc>
                <a:tc hMerge="1">
                  <a:txBody>
                    <a:bodyPr/>
                    <a:lstStyle/>
                    <a:p>
                      <a:pPr algn="ctr"/>
                      <a:endParaRPr kumimoji="1" lang="ja-JP" altLang="en-US" sz="1200"/>
                    </a:p>
                  </a:txBody>
                  <a:tcPr/>
                </a:tc>
                <a:extLst>
                  <a:ext uri="{0D108BD9-81ED-4DB2-BD59-A6C34878D82A}">
                    <a16:rowId xmlns:a16="http://schemas.microsoft.com/office/drawing/2014/main" val="3483688696"/>
                  </a:ext>
                </a:extLst>
              </a:tr>
              <a:tr h="1273537">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100" dirty="0" smtClean="0">
                          <a:latin typeface="+mn-ea"/>
                          <a:ea typeface="+mn-ea"/>
                        </a:rPr>
                        <a:t>利用者等の責務</a:t>
                      </a:r>
                      <a:endParaRPr kumimoji="1" lang="ja-JP" altLang="en-US" sz="1100" dirty="0">
                        <a:latin typeface="+mn-ea"/>
                        <a:ea typeface="+mn-ea"/>
                      </a:endParaRPr>
                    </a:p>
                  </a:txBody>
                  <a:tcPr marL="36000" marR="36000" marT="36000" marB="36000" vert="eaVert" anchor="ctr"/>
                </a:tc>
                <a:tc gridSpan="4">
                  <a:txBody>
                    <a:bodyPr/>
                    <a:lstStyle/>
                    <a:p>
                      <a:r>
                        <a:rPr kumimoji="1" lang="ja-JP" altLang="en-US" sz="1100" dirty="0" smtClean="0">
                          <a:latin typeface="+mn-ea"/>
                          <a:ea typeface="+mn-ea"/>
                        </a:rPr>
                        <a:t>　防火管理者は利用者等に次の事項を順守させる。</a:t>
                      </a:r>
                      <a:endParaRPr kumimoji="1" lang="en-US" altLang="ja-JP" sz="1100" dirty="0" smtClean="0">
                        <a:latin typeface="+mn-ea"/>
                        <a:ea typeface="+mn-ea"/>
                      </a:endParaRPr>
                    </a:p>
                    <a:p>
                      <a:r>
                        <a:rPr kumimoji="1" lang="ja-JP" altLang="en-US" sz="1100" dirty="0" smtClean="0">
                          <a:latin typeface="+mn-ea"/>
                          <a:ea typeface="+mn-ea"/>
                        </a:rPr>
                        <a:t>１　避難経路図は別図のとおりとし、避難口、階段、避難通路等には避難障害となる</a:t>
                      </a:r>
                      <a:endParaRPr kumimoji="1" lang="en-US" altLang="ja-JP" sz="1100" dirty="0" smtClean="0">
                        <a:latin typeface="+mn-ea"/>
                        <a:ea typeface="+mn-ea"/>
                      </a:endParaRPr>
                    </a:p>
                    <a:p>
                      <a:r>
                        <a:rPr kumimoji="1" lang="ja-JP" altLang="en-US" sz="1100" dirty="0" smtClean="0">
                          <a:latin typeface="+mn-ea"/>
                          <a:ea typeface="+mn-ea"/>
                        </a:rPr>
                        <a:t>　設備を設けたり物品を置かない。</a:t>
                      </a:r>
                    </a:p>
                    <a:p>
                      <a:r>
                        <a:rPr kumimoji="1" lang="ja-JP" altLang="en-US" sz="1100" dirty="0" smtClean="0">
                          <a:latin typeface="+mn-ea"/>
                          <a:ea typeface="+mn-ea"/>
                        </a:rPr>
                        <a:t>２　防火戸の付近には、常に閉鎖の障害となる物品を置かない。</a:t>
                      </a:r>
                    </a:p>
                    <a:p>
                      <a:r>
                        <a:rPr kumimoji="1" lang="ja-JP" altLang="en-US" sz="1100" dirty="0" smtClean="0">
                          <a:latin typeface="+mn-ea"/>
                          <a:ea typeface="+mn-ea"/>
                        </a:rPr>
                        <a:t>３　喫煙は、指定された場所で行う。</a:t>
                      </a:r>
                    </a:p>
                    <a:p>
                      <a:r>
                        <a:rPr kumimoji="1" lang="ja-JP" altLang="en-US" sz="1100" dirty="0" smtClean="0">
                          <a:latin typeface="+mn-ea"/>
                          <a:ea typeface="+mn-ea"/>
                        </a:rPr>
                        <a:t>４　火気使用設備・器具を使用する場合は、周囲を整理、整頓し、可燃物に接近して</a:t>
                      </a:r>
                      <a:endParaRPr kumimoji="1" lang="en-US" altLang="ja-JP" sz="1100" dirty="0" smtClean="0">
                        <a:latin typeface="+mn-ea"/>
                        <a:ea typeface="+mn-ea"/>
                      </a:endParaRPr>
                    </a:p>
                    <a:p>
                      <a:r>
                        <a:rPr kumimoji="1" lang="ja-JP" altLang="en-US" sz="1100" dirty="0" smtClean="0">
                          <a:latin typeface="+mn-ea"/>
                          <a:ea typeface="+mn-ea"/>
                        </a:rPr>
                        <a:t>　使用しない。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440429">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100" dirty="0" smtClean="0">
                          <a:latin typeface="+mn-ea"/>
                          <a:ea typeface="+mn-ea"/>
                        </a:rPr>
                        <a:t>工事中の防火管理</a:t>
                      </a:r>
                      <a:endParaRPr kumimoji="1" lang="ja-JP" altLang="en-US" sz="1100" dirty="0">
                        <a:latin typeface="+mn-ea"/>
                        <a:ea typeface="+mn-ea"/>
                      </a:endParaRPr>
                    </a:p>
                  </a:txBody>
                  <a:tcPr marL="36000" marR="36000" marT="36000" marB="36000" vert="eaVert" anchor="ct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防火管理者は、増築、改築、模様替え等の工事を行うときは、工事中の安全対策を策定し、必要な指示を与える。</a:t>
                      </a:r>
                    </a:p>
                  </a:txBody>
                  <a:tcPr marL="36000" marR="36000" marT="36000" marB="36000" anchor="ctr"/>
                </a:tc>
                <a:tc hMerge="1">
                  <a:txBody>
                    <a:bodyPr/>
                    <a:lstStyle/>
                    <a:p>
                      <a:endParaRPr kumimoji="1" lang="ja-JP" altLang="en-US"/>
                    </a:p>
                  </a:txBody>
                  <a:tcPr/>
                </a:tc>
                <a:tc hMerge="1">
                  <a:txBody>
                    <a:bodyPr/>
                    <a:lstStyle/>
                    <a:p>
                      <a:pPr algn="ctr"/>
                      <a:endParaRPr kumimoji="1" lang="ja-JP" altLang="en-US" sz="1100" dirty="0">
                        <a:latin typeface="+mn-ea"/>
                        <a:ea typeface="+mn-ea"/>
                      </a:endParaRPr>
                    </a:p>
                  </a:txBody>
                  <a:tcPr vert="eaVert" anchor="ctr"/>
                </a:tc>
                <a:tc hMerge="1">
                  <a:txBody>
                    <a:bodyPr/>
                    <a:lstStyle/>
                    <a:p>
                      <a:endParaRPr kumimoji="1" lang="ja-JP" altLang="en-US" sz="1100" dirty="0">
                        <a:latin typeface="+mn-ea"/>
                        <a:ea typeface="+mn-ea"/>
                      </a:endParaRPr>
                    </a:p>
                  </a:txBody>
                  <a:tcPr anchor="ctr"/>
                </a:tc>
                <a:extLst>
                  <a:ext uri="{0D108BD9-81ED-4DB2-BD59-A6C34878D82A}">
                    <a16:rowId xmlns:a16="http://schemas.microsoft.com/office/drawing/2014/main" val="234120800"/>
                  </a:ext>
                </a:extLst>
              </a:tr>
              <a:tr h="1667664">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4">
                  <a:txBody>
                    <a:bodyPr/>
                    <a:lstStyle/>
                    <a:p>
                      <a:pPr algn="l"/>
                      <a:r>
                        <a:rPr kumimoji="1" lang="ja-JP" altLang="en-US" sz="1100" dirty="0" smtClean="0">
                          <a:latin typeface="+mn-ea"/>
                          <a:ea typeface="+mn-ea"/>
                        </a:rPr>
                        <a:t>　防火管理者は工事人に対して次の事項を遵守させる。</a:t>
                      </a:r>
                    </a:p>
                    <a:p>
                      <a:pPr algn="l"/>
                      <a:r>
                        <a:rPr kumimoji="1" lang="ja-JP" altLang="en-US" sz="1100" dirty="0" smtClean="0">
                          <a:latin typeface="+mn-ea"/>
                          <a:ea typeface="+mn-ea"/>
                        </a:rPr>
                        <a:t>１　溶接や溶断を行う場合は、事前に消火器、工事用シート</a:t>
                      </a:r>
                      <a:r>
                        <a:rPr kumimoji="1" lang="en-US" altLang="ja-JP" sz="1100" dirty="0" smtClean="0">
                          <a:latin typeface="+mn-ea"/>
                          <a:ea typeface="+mn-ea"/>
                        </a:rPr>
                        <a:t>(</a:t>
                      </a:r>
                      <a:r>
                        <a:rPr kumimoji="1" lang="ja-JP" altLang="en-US" sz="1100" dirty="0" smtClean="0">
                          <a:latin typeface="+mn-ea"/>
                          <a:ea typeface="+mn-ea"/>
                        </a:rPr>
                        <a:t>防炎物品</a:t>
                      </a:r>
                      <a:r>
                        <a:rPr kumimoji="1" lang="en-US" altLang="ja-JP" sz="1100" dirty="0" smtClean="0">
                          <a:latin typeface="+mn-ea"/>
                          <a:ea typeface="+mn-ea"/>
                        </a:rPr>
                        <a:t>)</a:t>
                      </a:r>
                      <a:r>
                        <a:rPr kumimoji="1" lang="ja-JP" altLang="en-US" sz="1100" dirty="0" smtClean="0">
                          <a:latin typeface="+mn-ea"/>
                          <a:ea typeface="+mn-ea"/>
                        </a:rPr>
                        <a:t>等を準備する。 </a:t>
                      </a:r>
                    </a:p>
                    <a:p>
                      <a:pPr algn="l"/>
                      <a:r>
                        <a:rPr kumimoji="1" lang="ja-JP" altLang="en-US" sz="1100" dirty="0" smtClean="0">
                          <a:latin typeface="+mn-ea"/>
                          <a:ea typeface="+mn-ea"/>
                        </a:rPr>
                        <a:t>２　防火管理者が指定した場所以外では、喫煙及び火気の使用を行わない。</a:t>
                      </a:r>
                    </a:p>
                    <a:p>
                      <a:pPr algn="l"/>
                      <a:r>
                        <a:rPr kumimoji="1" lang="ja-JP" altLang="en-US" sz="1100" dirty="0" smtClean="0">
                          <a:latin typeface="+mn-ea"/>
                          <a:ea typeface="+mn-ea"/>
                        </a:rPr>
                        <a:t>３　工事場所ごとに火気及び危険物の使用責任者を定める。</a:t>
                      </a:r>
                    </a:p>
                    <a:p>
                      <a:pPr algn="l"/>
                      <a:r>
                        <a:rPr kumimoji="1" lang="ja-JP" altLang="en-US" sz="1100" dirty="0" smtClean="0">
                          <a:latin typeface="+mn-ea"/>
                          <a:ea typeface="+mn-ea"/>
                        </a:rPr>
                        <a:t>４　危険物を持ち込む場合は、その都度、防火管理者の承認を受ける。</a:t>
                      </a:r>
                    </a:p>
                    <a:p>
                      <a:pPr algn="l"/>
                      <a:r>
                        <a:rPr kumimoji="1" lang="ja-JP" altLang="en-US" sz="1100" dirty="0" smtClean="0">
                          <a:latin typeface="+mn-ea"/>
                          <a:ea typeface="+mn-ea"/>
                        </a:rPr>
                        <a:t>５　放火を防止するため、資機材等を整理、整頓をする。</a:t>
                      </a:r>
                    </a:p>
                    <a:p>
                      <a:pPr algn="l"/>
                      <a:r>
                        <a:rPr kumimoji="1" lang="ja-JP" altLang="en-US" sz="1100" dirty="0" smtClean="0">
                          <a:latin typeface="+mn-ea"/>
                          <a:ea typeface="+mn-ea"/>
                        </a:rPr>
                        <a:t>６　その他防火管理者が指示すること。</a:t>
                      </a:r>
                      <a:endParaRPr kumimoji="1" lang="en-US" altLang="ja-JP" sz="1100" dirty="0" smtClean="0">
                        <a:latin typeface="+mn-ea"/>
                        <a:ea typeface="+mn-ea"/>
                      </a:endParaRPr>
                    </a:p>
                    <a:p>
                      <a:r>
                        <a:rPr kumimoji="1" lang="ja-JP" altLang="en-US" sz="1100" dirty="0" smtClean="0">
                          <a:latin typeface="+mn-ea"/>
                          <a:ea typeface="+mn-ea"/>
                        </a:rPr>
                        <a:t>７　軽微な増築、改築等の工事を行う場合で、この消防計画により適切に防火管理業務</a:t>
                      </a:r>
                      <a:endParaRPr kumimoji="1" lang="en-US" altLang="ja-JP" sz="1100" dirty="0" smtClean="0">
                        <a:latin typeface="+mn-ea"/>
                        <a:ea typeface="+mn-ea"/>
                      </a:endParaRPr>
                    </a:p>
                    <a:p>
                      <a:r>
                        <a:rPr kumimoji="1" lang="ja-JP" altLang="en-US" sz="1100" dirty="0" smtClean="0">
                          <a:latin typeface="+mn-ea"/>
                          <a:ea typeface="+mn-ea"/>
                        </a:rPr>
                        <a:t>　を実施できる場合を除き、別に工事中の消防計画を作成し、消防署に届け出る。</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latin typeface="+mn-ea"/>
                        <a:ea typeface="+mn-ea"/>
                      </a:endParaRPr>
                    </a:p>
                  </a:txBody>
                  <a:tcPr vert="eaVert" anchor="ctr"/>
                </a:tc>
                <a:tc hMerge="1">
                  <a:txBody>
                    <a:bodyPr/>
                    <a:lstStyle/>
                    <a:p>
                      <a:endParaRPr kumimoji="1" lang="en-US" altLang="ja-JP" sz="1100" dirty="0" smtClean="0">
                        <a:latin typeface="+mn-ea"/>
                        <a:ea typeface="+mn-ea"/>
                      </a:endParaRPr>
                    </a:p>
                  </a:txBody>
                  <a:tcPr anchor="ctr"/>
                </a:tc>
                <a:extLst>
                  <a:ext uri="{0D108BD9-81ED-4DB2-BD59-A6C34878D82A}">
                    <a16:rowId xmlns:a16="http://schemas.microsoft.com/office/drawing/2014/main" val="1376639039"/>
                  </a:ext>
                </a:extLst>
              </a:tr>
              <a:tr h="1097727">
                <a:tc vMerge="1">
                  <a:txBody>
                    <a:bodyPr/>
                    <a:lstStyle/>
                    <a:p>
                      <a:endParaRPr kumimoji="1" lang="ja-JP" altLang="en-US" sz="1200" dirty="0"/>
                    </a:p>
                  </a:txBody>
                  <a:tcPr/>
                </a:tc>
                <a:tc>
                  <a:txBody>
                    <a:bodyPr/>
                    <a:lstStyle/>
                    <a:p>
                      <a:pPr algn="ctr"/>
                      <a:r>
                        <a:rPr kumimoji="1" lang="ja-JP" altLang="en-US" sz="1100" dirty="0" smtClean="0"/>
                        <a:t>放火防止対策</a:t>
                      </a:r>
                      <a:endParaRPr kumimoji="1" lang="ja-JP" altLang="en-US" sz="1100" dirty="0"/>
                    </a:p>
                  </a:txBody>
                  <a:tcPr marL="36000" marR="36000" marT="36000" marB="36000" vert="eaVert" anchor="ctr"/>
                </a:tc>
                <a:tc gridSpan="4">
                  <a:txBody>
                    <a:bodyPr/>
                    <a:lstStyle/>
                    <a:p>
                      <a:pPr algn="l"/>
                      <a:r>
                        <a:rPr kumimoji="1" lang="ja-JP" altLang="en-US" sz="1100" dirty="0" smtClean="0">
                          <a:latin typeface="+mn-ea"/>
                          <a:ea typeface="+mn-ea"/>
                        </a:rPr>
                        <a:t>　次の事項に留意し、放火防止対策を講じる。</a:t>
                      </a:r>
                      <a:endParaRPr kumimoji="1" lang="en-US" altLang="ja-JP" sz="1100" dirty="0" smtClean="0">
                        <a:latin typeface="+mn-ea"/>
                        <a:ea typeface="+mn-ea"/>
                      </a:endParaRPr>
                    </a:p>
                    <a:p>
                      <a:pPr algn="l"/>
                      <a:r>
                        <a:rPr kumimoji="1" lang="ja-JP" altLang="en-US" sz="1100" dirty="0" smtClean="0">
                          <a:latin typeface="+mn-ea"/>
                          <a:ea typeface="+mn-ea"/>
                        </a:rPr>
                        <a:t>１　建物の外周部及び敷地内にはダンボール等の可燃物を放置しない。</a:t>
                      </a:r>
                    </a:p>
                    <a:p>
                      <a:pPr algn="l"/>
                      <a:r>
                        <a:rPr kumimoji="1" lang="ja-JP" altLang="en-US" sz="1100" dirty="0" smtClean="0">
                          <a:latin typeface="+mn-ea"/>
                          <a:ea typeface="+mn-ea"/>
                        </a:rPr>
                        <a:t>２　物置及び倉庫等の施錠を励行する。</a:t>
                      </a:r>
                    </a:p>
                    <a:p>
                      <a:pPr algn="l"/>
                      <a:r>
                        <a:rPr kumimoji="1" lang="ja-JP" altLang="en-US" sz="1100" dirty="0" smtClean="0">
                          <a:latin typeface="+mn-ea"/>
                          <a:ea typeface="+mn-ea"/>
                        </a:rPr>
                        <a:t>３　終業時には、火気及び施錠の確認を行う。</a:t>
                      </a:r>
                    </a:p>
                    <a:p>
                      <a:pPr algn="l"/>
                      <a:r>
                        <a:rPr kumimoji="1" lang="ja-JP" altLang="en-US" sz="1100" dirty="0" smtClean="0">
                          <a:latin typeface="+mn-ea"/>
                          <a:ea typeface="+mn-ea"/>
                        </a:rPr>
                        <a:t>４　挙動不審者を見かけたら、防火管理者に報告する。</a:t>
                      </a:r>
                    </a:p>
                    <a:p>
                      <a:pPr algn="l"/>
                      <a:r>
                        <a:rPr kumimoji="1" lang="ja-JP" altLang="en-US" sz="1100" dirty="0" smtClean="0">
                          <a:latin typeface="+mn-ea"/>
                          <a:ea typeface="+mn-ea"/>
                        </a:rPr>
                        <a:t>５　ゴミ類は、ゴミ収集日の朝まではゴミ集積場に出さない。</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sz="1200" dirty="0"/>
                    </a:p>
                  </a:txBody>
                  <a:tcPr/>
                </a:tc>
                <a:extLst>
                  <a:ext uri="{0D108BD9-81ED-4DB2-BD59-A6C34878D82A}">
                    <a16:rowId xmlns:a16="http://schemas.microsoft.com/office/drawing/2014/main" val="418840287"/>
                  </a:ext>
                </a:extLst>
              </a:tr>
            </a:tbl>
          </a:graphicData>
        </a:graphic>
      </p:graphicFrame>
      <p:sp>
        <p:nvSpPr>
          <p:cNvPr id="3" name="テキスト ボックス 2"/>
          <p:cNvSpPr txBox="1"/>
          <p:nvPr/>
        </p:nvSpPr>
        <p:spPr>
          <a:xfrm>
            <a:off x="1552815" y="0"/>
            <a:ext cx="3752370" cy="338554"/>
          </a:xfrm>
          <a:prstGeom prst="rect">
            <a:avLst/>
          </a:prstGeom>
          <a:noFill/>
        </p:spPr>
        <p:txBody>
          <a:bodyPr wrap="square" rtlCol="0">
            <a:spAutoFit/>
          </a:bodyPr>
          <a:lstStyle/>
          <a:p>
            <a:pPr algn="dist"/>
            <a:r>
              <a:rPr kumimoji="1" lang="ja-JP" altLang="en-US" sz="1600" smtClean="0"/>
              <a:t>消防計画</a:t>
            </a:r>
            <a:endParaRPr kumimoji="1" lang="ja-JP" altLang="en-US" sz="1600" dirty="0"/>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922985512"/>
              </p:ext>
            </p:extLst>
          </p:nvPr>
        </p:nvGraphicFramePr>
        <p:xfrm>
          <a:off x="69702" y="95299"/>
          <a:ext cx="6724506" cy="8580598"/>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360000">
                  <a:extLst>
                    <a:ext uri="{9D8B030D-6E8A-4147-A177-3AD203B41FA5}">
                      <a16:colId xmlns:a16="http://schemas.microsoft.com/office/drawing/2014/main" val="1166674879"/>
                    </a:ext>
                  </a:extLst>
                </a:gridCol>
                <a:gridCol w="806358">
                  <a:extLst>
                    <a:ext uri="{9D8B030D-6E8A-4147-A177-3AD203B41FA5}">
                      <a16:colId xmlns:a16="http://schemas.microsoft.com/office/drawing/2014/main" val="2121565811"/>
                    </a:ext>
                  </a:extLst>
                </a:gridCol>
                <a:gridCol w="806358">
                  <a:extLst>
                    <a:ext uri="{9D8B030D-6E8A-4147-A177-3AD203B41FA5}">
                      <a16:colId xmlns:a16="http://schemas.microsoft.com/office/drawing/2014/main" val="1442764992"/>
                    </a:ext>
                  </a:extLst>
                </a:gridCol>
                <a:gridCol w="225331">
                  <a:extLst>
                    <a:ext uri="{9D8B030D-6E8A-4147-A177-3AD203B41FA5}">
                      <a16:colId xmlns:a16="http://schemas.microsoft.com/office/drawing/2014/main" val="1416249555"/>
                    </a:ext>
                  </a:extLst>
                </a:gridCol>
                <a:gridCol w="1387385">
                  <a:extLst>
                    <a:ext uri="{9D8B030D-6E8A-4147-A177-3AD203B41FA5}">
                      <a16:colId xmlns:a16="http://schemas.microsoft.com/office/drawing/2014/main" val="727433448"/>
                    </a:ext>
                  </a:extLst>
                </a:gridCol>
                <a:gridCol w="806358">
                  <a:extLst>
                    <a:ext uri="{9D8B030D-6E8A-4147-A177-3AD203B41FA5}">
                      <a16:colId xmlns:a16="http://schemas.microsoft.com/office/drawing/2014/main" val="1657220864"/>
                    </a:ext>
                  </a:extLst>
                </a:gridCol>
                <a:gridCol w="806358">
                  <a:extLst>
                    <a:ext uri="{9D8B030D-6E8A-4147-A177-3AD203B41FA5}">
                      <a16:colId xmlns:a16="http://schemas.microsoft.com/office/drawing/2014/main" val="2333123260"/>
                    </a:ext>
                  </a:extLst>
                </a:gridCol>
                <a:gridCol w="806358">
                  <a:extLst>
                    <a:ext uri="{9D8B030D-6E8A-4147-A177-3AD203B41FA5}">
                      <a16:colId xmlns:a16="http://schemas.microsoft.com/office/drawing/2014/main" val="3082892497"/>
                    </a:ext>
                  </a:extLst>
                </a:gridCol>
              </a:tblGrid>
              <a:tr h="569527">
                <a:tc rowSpan="9">
                  <a:txBody>
                    <a:bodyPr/>
                    <a:lstStyle/>
                    <a:p>
                      <a:pPr algn="ctr"/>
                      <a:r>
                        <a:rPr kumimoji="1" lang="ja-JP" altLang="en-US" sz="1100" dirty="0" smtClean="0">
                          <a:latin typeface="+mn-ea"/>
                          <a:ea typeface="+mn-ea"/>
                        </a:rPr>
                        <a:t>火災予防上の点検等</a:t>
                      </a:r>
                      <a:endParaRPr kumimoji="1" lang="en-US" altLang="ja-JP" sz="1100" dirty="0" smtClean="0">
                        <a:latin typeface="+mn-ea"/>
                        <a:ea typeface="+mn-ea"/>
                      </a:endParaRPr>
                    </a:p>
                  </a:txBody>
                  <a:tcPr marL="36000" marR="36000" marT="36000" marB="36000" vert="eaVert" anchor="ctr"/>
                </a:tc>
                <a:tc rowSpan="4">
                  <a:txBody>
                    <a:bodyPr/>
                    <a:lstStyle/>
                    <a:p>
                      <a:pPr algn="ctr"/>
                      <a:r>
                        <a:rPr kumimoji="1" lang="ja-JP" altLang="en-US" sz="1100" dirty="0" smtClean="0">
                          <a:latin typeface="+mn-ea"/>
                          <a:ea typeface="+mn-ea"/>
                        </a:rPr>
                        <a:t>火災予防上の自主点検</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防火管理者（防火管理者が指名する者）は、日常、下表の点検対象について自主点検を実施する。また、自主点検記録表（別表１）にその結果を記録する。</a:t>
                      </a:r>
                      <a:endParaRPr kumimoji="1" lang="en-US" altLang="ja-JP" sz="1100" dirty="0" smtClean="0">
                        <a:latin typeface="+mn-ea"/>
                        <a:ea typeface="+mn-ea"/>
                      </a:endParaRPr>
                    </a:p>
                    <a:p>
                      <a:r>
                        <a:rPr kumimoji="1" lang="ja-JP" altLang="en-US" sz="1100" smtClean="0">
                          <a:latin typeface="+mn-ea"/>
                          <a:ea typeface="+mn-ea"/>
                        </a:rPr>
                        <a:t>　防火</a:t>
                      </a:r>
                      <a:r>
                        <a:rPr kumimoji="1" lang="ja-JP" altLang="en-US" sz="1100" dirty="0" smtClean="0">
                          <a:latin typeface="+mn-ea"/>
                          <a:ea typeface="+mn-ea"/>
                        </a:rPr>
                        <a:t>管理者は、不備欠陥等については改修計画を樹立し、早期に改修する。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360000">
                <a:tc vMerge="1">
                  <a:txBody>
                    <a:bodyPr/>
                    <a:lstStyle/>
                    <a:p>
                      <a:endParaRPr kumimoji="1" lang="ja-JP" altLang="en-US" sz="1200" dirty="0"/>
                    </a:p>
                  </a:txBody>
                  <a:tcPr/>
                </a:tc>
                <a:tc vMerge="1">
                  <a:txBody>
                    <a:bodyPr/>
                    <a:lstStyle/>
                    <a:p>
                      <a:endParaRPr kumimoji="1" lang="ja-JP" altLang="en-US" sz="1200" dirty="0"/>
                    </a:p>
                  </a:txBody>
                  <a:tcPr/>
                </a:tc>
                <a:tc rowSpan="3" gridSpan="2">
                  <a:txBody>
                    <a:bodyPr/>
                    <a:lstStyle/>
                    <a:p>
                      <a:pPr algn="ctr"/>
                      <a:r>
                        <a:rPr kumimoji="1" lang="ja-JP" altLang="en-US" sz="1100" dirty="0" smtClean="0">
                          <a:latin typeface="+mn-ea"/>
                          <a:ea typeface="+mn-ea"/>
                        </a:rPr>
                        <a:t>点検対象</a:t>
                      </a:r>
                      <a:endParaRPr kumimoji="1" lang="ja-JP" altLang="en-US" sz="1100" dirty="0">
                        <a:latin typeface="+mn-ea"/>
                        <a:ea typeface="+mn-ea"/>
                      </a:endParaRPr>
                    </a:p>
                  </a:txBody>
                  <a:tcPr marL="36000" marR="36000" marT="36000" marB="36000" vert="eaVert" anchor="ctr"/>
                </a:tc>
                <a:tc rowSpan="3" hMerge="1">
                  <a:txBody>
                    <a:bodyPr/>
                    <a:lstStyle/>
                    <a:p>
                      <a:endParaRPr kumimoji="1" lang="ja-JP" altLang="en-US"/>
                    </a:p>
                  </a:txBody>
                  <a:tcPr/>
                </a:tc>
                <a:tc gridSpan="3">
                  <a:txBody>
                    <a:bodyPr/>
                    <a:lstStyle/>
                    <a:p>
                      <a:pPr algn="ctr"/>
                      <a:r>
                        <a:rPr kumimoji="1" lang="ja-JP" altLang="en-US" sz="1100" dirty="0" smtClean="0">
                          <a:latin typeface="+mn-ea"/>
                          <a:ea typeface="+mn-ea"/>
                        </a:rPr>
                        <a:t>避難通路</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火を使用する設備・器具</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360000">
                <a:tc vMerge="1">
                  <a:txBody>
                    <a:bodyPr/>
                    <a:lstStyle/>
                    <a:p>
                      <a:endParaRPr kumimoji="1" lang="ja-JP" altLang="en-US" sz="1200" dirty="0"/>
                    </a:p>
                  </a:txBody>
                  <a:tcPr/>
                </a:tc>
                <a:tc vMerge="1">
                  <a:txBody>
                    <a:bodyPr/>
                    <a:lstStyle/>
                    <a:p>
                      <a:endParaRPr kumimoji="1" lang="ja-JP" altLang="en-US" sz="1200" dirty="0"/>
                    </a:p>
                  </a:txBody>
                  <a:tcPr/>
                </a:tc>
                <a:tc gridSpan="2"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gridSpan="3">
                  <a:txBody>
                    <a:bodyPr/>
                    <a:lstStyle/>
                    <a:p>
                      <a:pPr algn="ctr"/>
                      <a:r>
                        <a:rPr kumimoji="1" lang="ja-JP" altLang="en-US" sz="1100" dirty="0" smtClean="0">
                          <a:latin typeface="+mn-ea"/>
                          <a:ea typeface="+mn-ea"/>
                        </a:rPr>
                        <a:t>防火区画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smtClean="0">
                          <a:latin typeface="+mn-ea"/>
                          <a:ea typeface="+mn-ea"/>
                        </a:rPr>
                        <a:t>電気を使用する設備・器具</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r h="360000">
                <a:tc vMerge="1">
                  <a:txBody>
                    <a:bodyPr/>
                    <a:lstStyle/>
                    <a:p>
                      <a:endParaRPr kumimoji="1" lang="ja-JP" altLang="en-US" sz="1200" dirty="0"/>
                    </a:p>
                  </a:txBody>
                  <a:tcPr/>
                </a:tc>
                <a:tc vMerge="1">
                  <a:txBody>
                    <a:bodyPr/>
                    <a:lstStyle/>
                    <a:p>
                      <a:endParaRPr kumimoji="1" lang="ja-JP" altLang="en-US" sz="1200" dirty="0"/>
                    </a:p>
                  </a:txBody>
                  <a:tcPr/>
                </a:tc>
                <a:tc gridSpan="2"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消防用設備等</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2594490"/>
                  </a:ext>
                </a:extLst>
              </a:tr>
              <a:tr h="608138">
                <a:tc vMerge="1">
                  <a:txBody>
                    <a:bodyPr/>
                    <a:lstStyle/>
                    <a:p>
                      <a:pPr algn="ctr"/>
                      <a:endParaRPr kumimoji="1" lang="en-US" altLang="ja-JP" sz="1200" dirty="0" smtClean="0">
                        <a:latin typeface="+mn-ea"/>
                        <a:ea typeface="+mn-ea"/>
                      </a:endParaRPr>
                    </a:p>
                  </a:txBody>
                  <a:tcPr vert="eaVert" anchor="ctr"/>
                </a:tc>
                <a:tc rowSpan="5">
                  <a:txBody>
                    <a:bodyPr/>
                    <a:lstStyle/>
                    <a:p>
                      <a:pPr algn="ctr"/>
                      <a:r>
                        <a:rPr kumimoji="1" lang="ja-JP" altLang="en-US" sz="1100" dirty="0" smtClean="0">
                          <a:latin typeface="+mn-ea"/>
                          <a:ea typeface="+mn-ea"/>
                        </a:rPr>
                        <a:t>消防用設備等の点検</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建物所有者が点検業者に委託し実施する。</a:t>
                      </a:r>
                      <a:endParaRPr kumimoji="1" lang="en-US" altLang="ja-JP" sz="1100" dirty="0" smtClean="0">
                        <a:latin typeface="+mn-ea"/>
                        <a:ea typeface="+mn-ea"/>
                      </a:endParaRPr>
                    </a:p>
                    <a:p>
                      <a:r>
                        <a:rPr kumimoji="1" lang="ja-JP" altLang="en-US" sz="1100" dirty="0" smtClean="0">
                          <a:latin typeface="+mn-ea"/>
                          <a:ea typeface="+mn-ea"/>
                        </a:rPr>
                        <a:t>□　消防用設備等の法定点検は、下表に示す点検業者に委託して、点検実施計画に</a:t>
                      </a:r>
                      <a:endParaRPr kumimoji="1" lang="en-US" altLang="ja-JP" sz="1100" dirty="0" smtClean="0">
                        <a:latin typeface="+mn-ea"/>
                        <a:ea typeface="+mn-ea"/>
                      </a:endParaRPr>
                    </a:p>
                    <a:p>
                      <a:r>
                        <a:rPr kumimoji="1" lang="ja-JP" altLang="en-US" sz="1100" dirty="0" smtClean="0">
                          <a:latin typeface="+mn-ea"/>
                          <a:ea typeface="+mn-ea"/>
                        </a:rPr>
                        <a:t>　基づき実施する。また、防火管理者は、消防用設備等の点検に立ち会う。</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9196595"/>
                  </a:ext>
                </a:extLst>
              </a:tr>
              <a:tr h="360000">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6">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委託点検業者</a:t>
                      </a:r>
                    </a:p>
                  </a:txBody>
                  <a:tcPr marL="36000" marR="36000" marT="36000" marB="36000" anchor="ct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gridSpan="2">
                  <a:txBody>
                    <a:bodyPr/>
                    <a:lstStyle/>
                    <a:p>
                      <a:pPr algn="ctr"/>
                      <a:r>
                        <a:rPr kumimoji="1" lang="ja-JP" altLang="en-US" sz="1100" dirty="0" smtClean="0">
                          <a:latin typeface="+mn-ea"/>
                          <a:ea typeface="+mn-ea"/>
                        </a:rPr>
                        <a:t>点検実施計画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085027899"/>
                  </a:ext>
                </a:extLst>
              </a:tr>
              <a:tr h="360000">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会社名</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dirty="0"/>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a:txBody>
                    <a:bodyPr/>
                    <a:lstStyle/>
                    <a:p>
                      <a:pPr algn="ctr"/>
                      <a:r>
                        <a:rPr kumimoji="1" lang="ja-JP" altLang="en-US" sz="1100" dirty="0" smtClean="0">
                          <a:latin typeface="+mn-ea"/>
                          <a:ea typeface="+mn-ea"/>
                        </a:rPr>
                        <a:t>機器点検</a:t>
                      </a:r>
                      <a:endParaRPr kumimoji="1" lang="ja-JP" altLang="en-US" sz="1100" dirty="0">
                        <a:latin typeface="+mn-ea"/>
                        <a:ea typeface="+mn-ea"/>
                      </a:endParaRPr>
                    </a:p>
                  </a:txBody>
                  <a:tcPr marL="36000" marR="36000" marT="36000" marB="36000" anchor="ctr"/>
                </a:tc>
                <a:tc>
                  <a:txBody>
                    <a:bodyPr/>
                    <a:lstStyle/>
                    <a:p>
                      <a:pPr algn="ctr"/>
                      <a:r>
                        <a:rPr kumimoji="1" lang="ja-JP" altLang="en-US" sz="1100" dirty="0" smtClean="0">
                          <a:latin typeface="+mn-ea"/>
                          <a:ea typeface="+mn-ea"/>
                        </a:rPr>
                        <a:t>総合点検</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3977495540"/>
                  </a:ext>
                </a:extLst>
              </a:tr>
              <a:tr h="360000">
                <a:tc vMerge="1">
                  <a:txBody>
                    <a:bodyPr/>
                    <a:lstStyle/>
                    <a:p>
                      <a:endParaRPr kumimoji="1" lang="ja-JP" altLang="en-US"/>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連絡先</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17908748"/>
                  </a:ext>
                </a:extLst>
              </a:tr>
              <a:tr h="360000">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連絡先</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vMerge="1">
                  <a:txBody>
                    <a:bodyPr/>
                    <a:lstStyle/>
                    <a:p>
                      <a:pPr algn="ctr"/>
                      <a:endParaRPr kumimoji="1" lang="ja-JP" altLang="en-US" dirty="0"/>
                    </a:p>
                  </a:txBody>
                  <a:tcPr anchor="ctr"/>
                </a:tc>
                <a:tc vMerge="1">
                  <a:txBody>
                    <a:bodyPr/>
                    <a:lstStyle/>
                    <a:p>
                      <a:pPr algn="ctr"/>
                      <a:endParaRPr kumimoji="1" lang="ja-JP" altLang="en-US" dirty="0"/>
                    </a:p>
                  </a:txBody>
                  <a:tcPr anchor="ctr"/>
                </a:tc>
                <a:extLst>
                  <a:ext uri="{0D108BD9-81ED-4DB2-BD59-A6C34878D82A}">
                    <a16:rowId xmlns:a16="http://schemas.microsoft.com/office/drawing/2014/main" val="3430650201"/>
                  </a:ext>
                </a:extLst>
              </a:tr>
              <a:tr h="1067730">
                <a:tc rowSpan="5">
                  <a:txBody>
                    <a:bodyPr/>
                    <a:lstStyle/>
                    <a:p>
                      <a:pPr algn="ctr"/>
                      <a:r>
                        <a:rPr kumimoji="1" lang="ja-JP" altLang="en-US" sz="1100" dirty="0" smtClean="0">
                          <a:latin typeface="+mn-ea"/>
                          <a:ea typeface="+mn-ea"/>
                        </a:rPr>
                        <a:t>教育・訓練</a:t>
                      </a:r>
                      <a:endParaRPr kumimoji="1" lang="en-US" altLang="ja-JP" sz="1100" dirty="0" smtClean="0">
                        <a:latin typeface="+mn-ea"/>
                        <a:ea typeface="+mn-ea"/>
                      </a:endParaRPr>
                    </a:p>
                  </a:txBody>
                  <a:tcPr marL="36000" marR="36000" marT="36000" marB="36000" vert="eaVert" anchor="ctr"/>
                </a:tc>
                <a:tc rowSpan="2">
                  <a:txBody>
                    <a:bodyPr/>
                    <a:lstStyle/>
                    <a:p>
                      <a:pPr algn="ctr"/>
                      <a:r>
                        <a:rPr kumimoji="1" lang="ja-JP" altLang="en-US" sz="1100" dirty="0">
                          <a:latin typeface="+mn-ea"/>
                          <a:ea typeface="+mn-ea"/>
                        </a:rPr>
                        <a:t>防災教育</a:t>
                      </a:r>
                    </a:p>
                  </a:txBody>
                  <a:tcPr marL="36000" marR="36000" marT="36000" marB="36000" vert="eaVert" anchor="ctr"/>
                </a:tc>
                <a:tc gridSpan="8">
                  <a:txBody>
                    <a:bodyPr/>
                    <a:lstStyle/>
                    <a:p>
                      <a:pPr algn="l"/>
                      <a:r>
                        <a:rPr kumimoji="1" lang="ja-JP" altLang="en-US" sz="1100" dirty="0" smtClean="0">
                          <a:latin typeface="+mn-ea"/>
                          <a:ea typeface="+mn-ea"/>
                        </a:rPr>
                        <a:t>　防火管理者は、従業員、新入社員、パート等に対して防災教育を実施する。</a:t>
                      </a:r>
                      <a:endParaRPr kumimoji="1" lang="en-US" altLang="ja-JP" sz="1100" dirty="0" smtClean="0">
                        <a:latin typeface="+mn-ea"/>
                        <a:ea typeface="+mn-ea"/>
                      </a:endParaRPr>
                    </a:p>
                    <a:p>
                      <a:pPr algn="l"/>
                      <a:r>
                        <a:rPr kumimoji="1" lang="ja-JP" altLang="en-US" sz="1100" dirty="0" smtClean="0">
                          <a:latin typeface="+mn-ea"/>
                          <a:ea typeface="+mn-ea"/>
                        </a:rPr>
                        <a:t>　なお、防災教育の内容は概ね次の各号に掲げるものとする。</a:t>
                      </a:r>
                    </a:p>
                    <a:p>
                      <a:pPr algn="l"/>
                      <a:r>
                        <a:rPr kumimoji="1" lang="ja-JP" altLang="en-US" sz="1100" dirty="0" smtClean="0">
                          <a:latin typeface="+mn-ea"/>
                          <a:ea typeface="+mn-ea"/>
                        </a:rPr>
                        <a:t>１　消防計画について</a:t>
                      </a:r>
                    </a:p>
                    <a:p>
                      <a:pPr algn="l"/>
                      <a:r>
                        <a:rPr kumimoji="1" lang="ja-JP" altLang="en-US" sz="1100" dirty="0" smtClean="0">
                          <a:latin typeface="+mn-ea"/>
                          <a:ea typeface="+mn-ea"/>
                        </a:rPr>
                        <a:t>２　従業員等が守るべき事項について</a:t>
                      </a:r>
                    </a:p>
                    <a:p>
                      <a:pPr algn="l"/>
                      <a:r>
                        <a:rPr kumimoji="1" lang="ja-JP" altLang="en-US" sz="1100" dirty="0" smtClean="0">
                          <a:latin typeface="+mn-ea"/>
                          <a:ea typeface="+mn-ea"/>
                        </a:rPr>
                        <a:t>３　火災発生時及び地震発生時の対応について</a:t>
                      </a:r>
                    </a:p>
                    <a:p>
                      <a:pPr algn="l"/>
                      <a:r>
                        <a:rPr kumimoji="1" lang="ja-JP" altLang="en-US" sz="11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638536">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r>
                        <a:rPr kumimoji="1" lang="ja-JP" altLang="en-US" sz="1100" dirty="0" smtClean="0">
                          <a:latin typeface="+mn-ea"/>
                          <a:ea typeface="+mn-ea"/>
                        </a:rPr>
                        <a:t>実施時期</a:t>
                      </a:r>
                    </a:p>
                  </a:txBody>
                  <a:tcPr marL="36000" marR="36000" marT="36000" marB="36000" vert="eaVert" anchor="ctr"/>
                </a:tc>
                <a:tc gridSpan="7">
                  <a:txBody>
                    <a:bodyPr/>
                    <a:lstStyle/>
                    <a:p>
                      <a:r>
                        <a:rPr kumimoji="1" lang="ja-JP" altLang="en-US" sz="1100" dirty="0" smtClean="0">
                          <a:latin typeface="+mn-ea"/>
                          <a:ea typeface="+mn-ea"/>
                        </a:rPr>
                        <a:t>□　入社、採用、配属時</a:t>
                      </a:r>
                      <a:endParaRPr kumimoji="1" lang="en-US" altLang="ja-JP" sz="1100" dirty="0" smtClean="0">
                        <a:latin typeface="+mn-ea"/>
                        <a:ea typeface="+mn-ea"/>
                      </a:endParaRPr>
                    </a:p>
                    <a:p>
                      <a:r>
                        <a:rPr kumimoji="1" lang="ja-JP" altLang="en-US" sz="1100" dirty="0" smtClean="0">
                          <a:latin typeface="+mn-ea"/>
                          <a:ea typeface="+mn-ea"/>
                        </a:rPr>
                        <a:t>□　</a:t>
                      </a:r>
                      <a:r>
                        <a:rPr kumimoji="1" lang="ja-JP" altLang="en-US" sz="1100" u="sng" dirty="0" smtClean="0">
                          <a:latin typeface="+mn-ea"/>
                          <a:ea typeface="+mn-ea"/>
                        </a:rPr>
                        <a:t>　　　　　　</a:t>
                      </a:r>
                      <a:r>
                        <a:rPr kumimoji="1" lang="ja-JP" altLang="en-US" sz="1100" dirty="0" smtClean="0">
                          <a:latin typeface="+mn-ea"/>
                          <a:ea typeface="+mn-ea"/>
                        </a:rPr>
                        <a:t>月</a:t>
                      </a:r>
                      <a:endParaRPr kumimoji="1" lang="en-US" altLang="ja-JP" sz="1100" dirty="0" smtClean="0">
                        <a:latin typeface="+mn-ea"/>
                        <a:ea typeface="+mn-ea"/>
                      </a:endParaRPr>
                    </a:p>
                    <a:p>
                      <a:r>
                        <a:rPr kumimoji="1" lang="ja-JP" altLang="en-US" sz="1100" dirty="0" smtClean="0">
                          <a:latin typeface="+mn-ea"/>
                          <a:ea typeface="+mn-ea"/>
                        </a:rPr>
                        <a:t>□　消防訓練時</a:t>
                      </a:r>
                      <a:endParaRPr kumimoji="1" lang="ja-JP" altLang="en-US" sz="1100" dirty="0">
                        <a:latin typeface="+mn-ea"/>
                        <a:ea typeface="+mn-ea"/>
                      </a:endParaRPr>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569527">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防火管理者は、消火訓練、避難訓練、通報訓練を年２回以上実施する。</a:t>
                      </a:r>
                      <a:endParaRPr kumimoji="1" lang="en-US" altLang="ja-JP" sz="1100" dirty="0" smtClean="0">
                        <a:latin typeface="+mn-ea"/>
                        <a:ea typeface="+mn-ea"/>
                      </a:endParaRPr>
                    </a:p>
                    <a:p>
                      <a:pPr algn="l"/>
                      <a:r>
                        <a:rPr kumimoji="1" lang="ja-JP" altLang="en-US" sz="1100" dirty="0" smtClean="0">
                          <a:latin typeface="+mn-ea"/>
                          <a:ea typeface="+mn-ea"/>
                        </a:rPr>
                        <a:t>□　訓練の実施前にあらかじめ消防署に通報することとする。</a:t>
                      </a:r>
                      <a:endParaRPr kumimoji="1" lang="en-US" altLang="ja-JP" sz="1100" dirty="0" smtClean="0">
                        <a:latin typeface="+mn-ea"/>
                        <a:ea typeface="+mn-ea"/>
                      </a:endParaRPr>
                    </a:p>
                    <a:p>
                      <a:pPr algn="l"/>
                      <a:r>
                        <a:rPr kumimoji="1" lang="ja-JP" altLang="en-US" sz="1100" dirty="0" smtClean="0">
                          <a:latin typeface="+mn-ea"/>
                          <a:ea typeface="+mn-ea"/>
                        </a:rPr>
                        <a:t>□　建物全体で実施する訓練にも参加することとする。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360000">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100" dirty="0" smtClean="0">
                          <a:latin typeface="+mn-ea"/>
                          <a:ea typeface="+mn-ea"/>
                        </a:rPr>
                        <a:t>実施時期</a:t>
                      </a:r>
                      <a:endParaRPr kumimoji="1" lang="ja-JP" altLang="en-US" sz="1100" dirty="0">
                        <a:latin typeface="+mn-ea"/>
                        <a:ea typeface="+mn-ea"/>
                      </a:endParaRPr>
                    </a:p>
                  </a:txBody>
                  <a:tcPr marL="36000" marR="36000" marT="36000" marB="36000" vert="eaVert" anchor="ctr"/>
                </a:tc>
                <a:tc gridSpan="3">
                  <a:txBody>
                    <a:bodyPr/>
                    <a:lstStyle/>
                    <a:p>
                      <a:pPr algn="ctr"/>
                      <a:r>
                        <a:rPr kumimoji="1" lang="ja-JP" altLang="en-US" sz="1100" dirty="0" smtClean="0">
                          <a:latin typeface="+mn-ea"/>
                          <a:ea typeface="+mn-ea"/>
                        </a:rPr>
                        <a:t>１回目</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100" dirty="0" smtClean="0">
                          <a:latin typeface="+mn-ea"/>
                          <a:ea typeface="+mn-ea"/>
                        </a:rPr>
                        <a:t>２回目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tc gridSpan="2">
                  <a:txBody>
                    <a:bodyPr/>
                    <a:lstStyle/>
                    <a:p>
                      <a:pPr algn="ctr"/>
                      <a:r>
                        <a:rPr kumimoji="1" lang="ja-JP" altLang="en-US" sz="1100" dirty="0" smtClean="0">
                          <a:latin typeface="+mn-ea"/>
                          <a:ea typeface="+mn-ea"/>
                        </a:rPr>
                        <a:t>３回目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1372740510"/>
                  </a:ext>
                </a:extLst>
              </a:tr>
              <a:tr h="360000">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gridSpan="3">
                  <a:txBody>
                    <a:bodyPr/>
                    <a:lstStyle/>
                    <a:p>
                      <a:pPr algn="r"/>
                      <a:r>
                        <a:rPr kumimoji="1" lang="ja-JP" altLang="en-US" sz="1100" dirty="0" smtClean="0">
                          <a:latin typeface="+mn-ea"/>
                          <a:ea typeface="+mn-ea"/>
                        </a:rPr>
                        <a:t>月</a:t>
                      </a:r>
                      <a:endParaRPr kumimoji="1" lang="en-US" altLang="ja-JP" sz="1100" dirty="0" smtClean="0">
                        <a:latin typeface="+mn-ea"/>
                        <a:ea typeface="+mn-ea"/>
                      </a:endParaRPr>
                    </a:p>
                  </a:txBody>
                  <a:tcPr marL="36000" marR="36000" marT="36000" marB="36000" anchor="ctr"/>
                </a:tc>
                <a:tc hMerge="1">
                  <a:txBody>
                    <a:bodyPr/>
                    <a:lstStyle/>
                    <a:p>
                      <a:endParaRPr kumimoji="1" lang="ja-JP" altLang="en-US" sz="1100" dirty="0"/>
                    </a:p>
                  </a:txBody>
                  <a:tcPr anchor="ctr"/>
                </a:tc>
                <a:tc hMerge="1">
                  <a:txBody>
                    <a:bodyPr/>
                    <a:lstStyle/>
                    <a:p>
                      <a:endParaRPr kumimoji="1" lang="ja-JP" altLang="en-US"/>
                    </a:p>
                  </a:txBody>
                  <a:tcP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r"/>
                      <a:endParaRPr kumimoji="1" lang="ja-JP" altLang="en-US" dirty="0"/>
                    </a:p>
                  </a:txBody>
                  <a:tcPr anchor="ct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599211236"/>
                  </a:ext>
                </a:extLst>
              </a:tr>
              <a:tr h="368458">
                <a:tc rowSpan="3">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自衛消防</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b="0" i="0" u="none" strike="noStrike" kern="1200" baseline="0" dirty="0" smtClean="0">
                          <a:solidFill>
                            <a:schemeClr val="tx1"/>
                          </a:solidFill>
                          <a:latin typeface="+mn-ea"/>
                          <a:ea typeface="+mn-ea"/>
                          <a:cs typeface="+mn-cs"/>
                        </a:rPr>
                        <a:t>自衛消防の組織を別表２のとおり定める。</a:t>
                      </a:r>
                      <a:endParaRPr kumimoji="1" lang="ja-JP" altLang="en-US" sz="1100" dirty="0" smtClean="0">
                        <a:latin typeface="+mn-ea"/>
                        <a:ea typeface="+mn-ea"/>
                      </a:endParaRPr>
                    </a:p>
                  </a:txBody>
                  <a:tcPr marL="36000" marR="36000" marT="36000" marB="36000" anchor="ctr"/>
                </a:tc>
                <a:tc hMerge="1">
                  <a:txBody>
                    <a:bodyPr/>
                    <a:lstStyle/>
                    <a:p>
                      <a:pPr algn="r"/>
                      <a:endParaRPr kumimoji="1" lang="en-US" altLang="ja-JP" sz="1100" dirty="0" smtClean="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tc hMerge="1">
                  <a:txBody>
                    <a:bodyPr/>
                    <a:lstStyle/>
                    <a:p>
                      <a:endParaRPr kumimoji="1" lang="ja-JP" altLang="en-US"/>
                    </a:p>
                  </a:txBody>
                  <a:tcPr/>
                </a:tc>
                <a:extLst>
                  <a:ext uri="{0D108BD9-81ED-4DB2-BD59-A6C34878D82A}">
                    <a16:rowId xmlns:a16="http://schemas.microsoft.com/office/drawing/2014/main" val="2027825129"/>
                  </a:ext>
                </a:extLst>
              </a:tr>
              <a:tr h="755226">
                <a:tc vMerge="1">
                  <a:txBody>
                    <a:bodyPr/>
                    <a:lstStyle/>
                    <a:p>
                      <a:endParaRPr kumimoji="1" lang="ja-JP" altLang="en-US"/>
                    </a:p>
                  </a:txBody>
                  <a:tcP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8">
                  <a:txBody>
                    <a:bodyPr/>
                    <a:lstStyle/>
                    <a:p>
                      <a:pPr defTabSz="360000"/>
                      <a:r>
                        <a:rPr kumimoji="1" lang="ja-JP" altLang="en-US" sz="1100" dirty="0" smtClean="0">
                          <a:latin typeface="+mn-ea"/>
                          <a:ea typeface="+mn-ea"/>
                        </a:rPr>
                        <a:t>□　防火管理業務の一部を委託する。委託先会社名：</a:t>
                      </a:r>
                      <a:r>
                        <a:rPr kumimoji="1" lang="en-US" altLang="ja-JP" sz="1100" u="sng" dirty="0" smtClean="0">
                          <a:latin typeface="+mn-ea"/>
                          <a:ea typeface="+mn-ea"/>
                        </a:rPr>
                        <a:t>						</a:t>
                      </a:r>
                      <a:endParaRPr kumimoji="1" lang="en-US" altLang="ja-JP" sz="1100" u="sng" baseline="0" dirty="0" smtClean="0">
                        <a:latin typeface="+mn-ea"/>
                        <a:ea typeface="+mn-ea"/>
                      </a:endParaRPr>
                    </a:p>
                    <a:p>
                      <a:r>
                        <a:rPr kumimoji="1" lang="ja-JP" altLang="en-US" sz="1100" dirty="0" smtClean="0">
                          <a:latin typeface="+mn-ea"/>
                          <a:ea typeface="+mn-ea"/>
                        </a:rPr>
                        <a:t>委託方式及び受託者が行う防火管理業務の範囲と方法は、別表３のとおりとする。</a:t>
                      </a:r>
                    </a:p>
                    <a:p>
                      <a:r>
                        <a:rPr kumimoji="1" lang="ja-JP" altLang="en-US" sz="1100" dirty="0" smtClean="0">
                          <a:latin typeface="+mn-ea"/>
                          <a:ea typeface="+mn-ea"/>
                        </a:rPr>
                        <a:t>委託を受けて防火管理業務に従事するものは、管理権原者、防火管理者、自衛消防隊長等の指示、命令を受けて適正に業務を実施するものとする。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2176060"/>
                  </a:ext>
                </a:extLst>
              </a:tr>
              <a:tr h="735595">
                <a:tc vMerge="1">
                  <a:txBody>
                    <a:bodyPr/>
                    <a:lstStyle/>
                    <a:p>
                      <a:endParaRPr kumimoji="1" lang="ja-JP" altLang="en-US"/>
                    </a:p>
                  </a:txBody>
                  <a:tcPr/>
                </a:tc>
                <a:tc>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管理権原者は、統括防火管理者を中心に他の管理権原者と協力し、ビル全体の</a:t>
                      </a:r>
                      <a:endParaRPr kumimoji="1" lang="en-US" altLang="ja-JP" sz="1100" dirty="0" smtClean="0">
                        <a:latin typeface="+mn-ea"/>
                        <a:ea typeface="+mn-ea"/>
                      </a:endParaRPr>
                    </a:p>
                    <a:p>
                      <a:r>
                        <a:rPr kumimoji="1" lang="ja-JP" altLang="en-US" sz="1100" dirty="0" smtClean="0">
                          <a:latin typeface="+mn-ea"/>
                          <a:ea typeface="+mn-ea"/>
                        </a:rPr>
                        <a:t>　防火安全性の向上に努める。</a:t>
                      </a:r>
                      <a:endParaRPr kumimoji="1" lang="en-US" altLang="ja-JP" sz="1100" dirty="0" smtClean="0">
                        <a:latin typeface="+mn-ea"/>
                        <a:ea typeface="+mn-ea"/>
                      </a:endParaRPr>
                    </a:p>
                    <a:p>
                      <a:r>
                        <a:rPr kumimoji="1" lang="ja-JP" altLang="en-US" sz="1100" dirty="0" smtClean="0">
                          <a:latin typeface="+mn-ea"/>
                          <a:ea typeface="+mn-ea"/>
                        </a:rPr>
                        <a:t>□　防火管理者は、共同防火管理協議事項及び全体についての消防計画に</a:t>
                      </a:r>
                      <a:endParaRPr kumimoji="1" lang="en-US" altLang="ja-JP" sz="1100" dirty="0" smtClean="0">
                        <a:latin typeface="+mn-ea"/>
                        <a:ea typeface="+mn-ea"/>
                      </a:endParaRPr>
                    </a:p>
                    <a:p>
                      <a:r>
                        <a:rPr kumimoji="1" lang="ja-JP" altLang="en-US" sz="1100" dirty="0" smtClean="0">
                          <a:latin typeface="+mn-ea"/>
                          <a:ea typeface="+mn-ea"/>
                        </a:rPr>
                        <a:t>　定められている事項について、統括防火管理者に報告する。</a:t>
                      </a:r>
                      <a:endParaRPr kumimoji="1" lang="ja-JP" altLang="en-US" sz="1100" dirty="0">
                        <a:latin typeface="+mn-ea"/>
                        <a:ea typeface="+mn-ea"/>
                      </a:endParaRPr>
                    </a:p>
                  </a:txBody>
                  <a:tcPr marL="36000" marR="36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0418283"/>
                  </a:ext>
                </a:extLst>
              </a:tr>
            </a:tbl>
          </a:graphicData>
        </a:graphic>
      </p:graphicFrame>
      <p:sp>
        <p:nvSpPr>
          <p:cNvPr id="4" name="正方形/長方形 3"/>
          <p:cNvSpPr/>
          <p:nvPr/>
        </p:nvSpPr>
        <p:spPr>
          <a:xfrm>
            <a:off x="34851" y="8719178"/>
            <a:ext cx="6788298" cy="1149921"/>
          </a:xfrm>
          <a:prstGeom prst="rect">
            <a:avLst/>
          </a:prstGeom>
        </p:spPr>
        <p:txBody>
          <a:bodyPr wrap="square" lIns="36000" tIns="36000" rIns="36000" bIns="36000" anchor="ctr" anchorCtr="0">
            <a:spAutoFit/>
          </a:bodyPr>
          <a:lstStyle/>
          <a:p>
            <a:r>
              <a:rPr lang="ja-JP" altLang="en-US" sz="1000" dirty="0" smtClean="0">
                <a:latin typeface="+mn-ea"/>
              </a:rPr>
              <a:t>●附則　</a:t>
            </a:r>
            <a:endParaRPr lang="en-US" altLang="ja-JP" sz="1000" dirty="0" smtClean="0">
              <a:latin typeface="+mn-ea"/>
            </a:endParaRPr>
          </a:p>
          <a:p>
            <a:r>
              <a:rPr lang="ja-JP" altLang="en-US" sz="1000" dirty="0" smtClean="0">
                <a:latin typeface="+mn-ea"/>
              </a:rPr>
              <a:t>　この</a:t>
            </a:r>
            <a:r>
              <a:rPr lang="ja-JP" altLang="en-US" sz="1000" dirty="0">
                <a:latin typeface="+mn-ea"/>
              </a:rPr>
              <a:t>計画は</a:t>
            </a:r>
            <a:r>
              <a:rPr lang="ja-JP" altLang="en-US" sz="1000" dirty="0" smtClean="0">
                <a:latin typeface="+mn-ea"/>
              </a:rPr>
              <a:t>、令和　　年　　月　　日</a:t>
            </a:r>
            <a:r>
              <a:rPr lang="ja-JP" altLang="en-US" sz="1000" dirty="0">
                <a:latin typeface="+mn-ea"/>
              </a:rPr>
              <a:t>から施行する。</a:t>
            </a:r>
          </a:p>
          <a:p>
            <a:r>
              <a:rPr lang="ja-JP" altLang="en-US" sz="1000" dirty="0" smtClean="0">
                <a:latin typeface="+mn-ea"/>
              </a:rPr>
              <a:t>●添付書類</a:t>
            </a:r>
            <a:endParaRPr lang="en-US" altLang="ja-JP" sz="1000" dirty="0" smtClean="0">
              <a:latin typeface="+mn-ea"/>
            </a:endParaRPr>
          </a:p>
          <a:p>
            <a:r>
              <a:rPr lang="ja-JP" altLang="en-US" sz="1000" dirty="0" smtClean="0">
                <a:latin typeface="+mn-ea"/>
              </a:rPr>
              <a:t>　別表１　自主</a:t>
            </a:r>
            <a:r>
              <a:rPr lang="ja-JP" altLang="en-US" sz="1000" dirty="0">
                <a:latin typeface="+mn-ea"/>
              </a:rPr>
              <a:t>点検</a:t>
            </a:r>
            <a:r>
              <a:rPr lang="ja-JP" altLang="en-US" sz="1000" dirty="0" smtClean="0">
                <a:latin typeface="+mn-ea"/>
              </a:rPr>
              <a:t>記録表　</a:t>
            </a:r>
            <a:endParaRPr lang="en-US" altLang="ja-JP" sz="1000" dirty="0" smtClean="0">
              <a:latin typeface="+mn-ea"/>
            </a:endParaRPr>
          </a:p>
          <a:p>
            <a:r>
              <a:rPr lang="ja-JP" altLang="en-US" sz="1000" dirty="0">
                <a:latin typeface="+mn-ea"/>
              </a:rPr>
              <a:t>　</a:t>
            </a:r>
            <a:r>
              <a:rPr lang="ja-JP" altLang="en-US" sz="1000" dirty="0" smtClean="0">
                <a:latin typeface="+mn-ea"/>
              </a:rPr>
              <a:t>別表２　自衛</a:t>
            </a:r>
            <a:r>
              <a:rPr lang="ja-JP" altLang="en-US" sz="1000" dirty="0">
                <a:latin typeface="+mn-ea"/>
              </a:rPr>
              <a:t>消防組織の組織及び任務分担</a:t>
            </a:r>
          </a:p>
          <a:p>
            <a:r>
              <a:rPr lang="ja-JP" altLang="en-US" sz="1000" dirty="0" smtClean="0">
                <a:latin typeface="+mn-ea"/>
              </a:rPr>
              <a:t>　別表３　防火</a:t>
            </a:r>
            <a:r>
              <a:rPr lang="ja-JP" altLang="en-US" sz="1000" dirty="0">
                <a:latin typeface="+mn-ea"/>
              </a:rPr>
              <a:t>管理業務の委託状況等</a:t>
            </a:r>
            <a:r>
              <a:rPr lang="en-US" altLang="ja-JP" sz="1000" dirty="0" smtClean="0">
                <a:latin typeface="+mn-ea"/>
              </a:rPr>
              <a:t>(</a:t>
            </a:r>
            <a:r>
              <a:rPr lang="ja-JP" altLang="en-US" sz="1000" dirty="0" smtClean="0">
                <a:latin typeface="+mn-ea"/>
              </a:rPr>
              <a:t>　有　・　無　</a:t>
            </a:r>
            <a:r>
              <a:rPr lang="en-US" altLang="ja-JP" sz="1000" dirty="0" smtClean="0">
                <a:latin typeface="+mn-ea"/>
              </a:rPr>
              <a:t>)</a:t>
            </a:r>
            <a:endParaRPr lang="en-US" altLang="ja-JP" sz="1000" dirty="0">
              <a:latin typeface="+mn-ea"/>
            </a:endParaRPr>
          </a:p>
          <a:p>
            <a:r>
              <a:rPr lang="ja-JP" altLang="en-US" sz="1000" dirty="0" smtClean="0">
                <a:latin typeface="+mn-ea"/>
              </a:rPr>
              <a:t>　別　図　各階</a:t>
            </a:r>
            <a:r>
              <a:rPr lang="ja-JP" altLang="en-US" sz="1000" dirty="0">
                <a:latin typeface="+mn-ea"/>
              </a:rPr>
              <a:t>平面図</a:t>
            </a:r>
            <a:r>
              <a:rPr lang="en-US" altLang="ja-JP" sz="1000" dirty="0">
                <a:latin typeface="+mn-ea"/>
              </a:rPr>
              <a:t>(※ </a:t>
            </a:r>
            <a:r>
              <a:rPr lang="ja-JP" altLang="en-US" sz="1000" dirty="0">
                <a:latin typeface="+mn-ea"/>
              </a:rPr>
              <a:t>各階平面図に消防用設備等設置場所、避難経路を明記</a:t>
            </a:r>
            <a:r>
              <a:rPr lang="en-US" altLang="ja-JP" sz="1000" dirty="0">
                <a:latin typeface="+mn-ea"/>
              </a:rPr>
              <a:t>)</a:t>
            </a:r>
            <a:endParaRPr lang="ja-JP" altLang="en-US" sz="1000" dirty="0">
              <a:latin typeface="+mn-ea"/>
            </a:endParaRPr>
          </a:p>
        </p:txBody>
      </p:sp>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5403756"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dirty="0" smtClean="0">
                <a:latin typeface="游ゴシック" panose="020B0400000000000000" pitchFamily="50" charset="-128"/>
                <a:ea typeface="游ゴシック" panose="020B0400000000000000" pitchFamily="50" charset="-128"/>
              </a:rPr>
              <a:t>１　</a:t>
            </a:r>
            <a:r>
              <a:rPr lang="zh-TW" altLang="en-US" sz="1100" b="1" dirty="0" smtClean="0">
                <a:latin typeface="游ゴシック" panose="020B0400000000000000" pitchFamily="50" charset="-128"/>
                <a:ea typeface="游ゴシック" panose="020B0400000000000000" pitchFamily="50" charset="-128"/>
              </a:rPr>
              <a:t>自主点検記録表</a:t>
            </a:r>
            <a:r>
              <a:rPr lang="ja-JP" altLang="en-US" sz="1100" b="1" dirty="0" smtClean="0">
                <a:latin typeface="游ゴシック" panose="020B0400000000000000" pitchFamily="50" charset="-128"/>
              </a:rPr>
              <a:t>（毎日点検　例：特定防火対象物（テナントを含む））</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nvPr>
        </p:nvGraphicFramePr>
        <p:xfrm>
          <a:off x="68430" y="252085"/>
          <a:ext cx="6721141" cy="9335061"/>
        </p:xfrm>
        <a:graphic>
          <a:graphicData uri="http://schemas.openxmlformats.org/drawingml/2006/table">
            <a:tbl>
              <a:tblPr/>
              <a:tblGrid>
                <a:gridCol w="360000">
                  <a:extLst>
                    <a:ext uri="{9D8B030D-6E8A-4147-A177-3AD203B41FA5}">
                      <a16:colId xmlns:a16="http://schemas.microsoft.com/office/drawing/2014/main" val="4186261261"/>
                    </a:ext>
                  </a:extLst>
                </a:gridCol>
                <a:gridCol w="360000">
                  <a:extLst>
                    <a:ext uri="{9D8B030D-6E8A-4147-A177-3AD203B41FA5}">
                      <a16:colId xmlns:a16="http://schemas.microsoft.com/office/drawing/2014/main" val="301545506"/>
                    </a:ext>
                  </a:extLst>
                </a:gridCol>
                <a:gridCol w="360000">
                  <a:extLst>
                    <a:ext uri="{9D8B030D-6E8A-4147-A177-3AD203B41FA5}">
                      <a16:colId xmlns:a16="http://schemas.microsoft.com/office/drawing/2014/main" val="3001241894"/>
                    </a:ext>
                  </a:extLst>
                </a:gridCol>
                <a:gridCol w="360000">
                  <a:extLst>
                    <a:ext uri="{9D8B030D-6E8A-4147-A177-3AD203B41FA5}">
                      <a16:colId xmlns:a16="http://schemas.microsoft.com/office/drawing/2014/main" val="897884660"/>
                    </a:ext>
                  </a:extLst>
                </a:gridCol>
                <a:gridCol w="360000">
                  <a:extLst>
                    <a:ext uri="{9D8B030D-6E8A-4147-A177-3AD203B41FA5}">
                      <a16:colId xmlns:a16="http://schemas.microsoft.com/office/drawing/2014/main" val="3502938037"/>
                    </a:ext>
                  </a:extLst>
                </a:gridCol>
                <a:gridCol w="360000">
                  <a:extLst>
                    <a:ext uri="{9D8B030D-6E8A-4147-A177-3AD203B41FA5}">
                      <a16:colId xmlns:a16="http://schemas.microsoft.com/office/drawing/2014/main" val="1137737087"/>
                    </a:ext>
                  </a:extLst>
                </a:gridCol>
                <a:gridCol w="360000">
                  <a:extLst>
                    <a:ext uri="{9D8B030D-6E8A-4147-A177-3AD203B41FA5}">
                      <a16:colId xmlns:a16="http://schemas.microsoft.com/office/drawing/2014/main" val="3918542689"/>
                    </a:ext>
                  </a:extLst>
                </a:gridCol>
                <a:gridCol w="360000">
                  <a:extLst>
                    <a:ext uri="{9D8B030D-6E8A-4147-A177-3AD203B41FA5}">
                      <a16:colId xmlns:a16="http://schemas.microsoft.com/office/drawing/2014/main" val="3945140894"/>
                    </a:ext>
                  </a:extLst>
                </a:gridCol>
                <a:gridCol w="360000">
                  <a:extLst>
                    <a:ext uri="{9D8B030D-6E8A-4147-A177-3AD203B41FA5}">
                      <a16:colId xmlns:a16="http://schemas.microsoft.com/office/drawing/2014/main" val="954892537"/>
                    </a:ext>
                  </a:extLst>
                </a:gridCol>
                <a:gridCol w="360000">
                  <a:extLst>
                    <a:ext uri="{9D8B030D-6E8A-4147-A177-3AD203B41FA5}">
                      <a16:colId xmlns:a16="http://schemas.microsoft.com/office/drawing/2014/main" val="1290482480"/>
                    </a:ext>
                  </a:extLst>
                </a:gridCol>
                <a:gridCol w="360000">
                  <a:extLst>
                    <a:ext uri="{9D8B030D-6E8A-4147-A177-3AD203B41FA5}">
                      <a16:colId xmlns:a16="http://schemas.microsoft.com/office/drawing/2014/main" val="3164388657"/>
                    </a:ext>
                  </a:extLst>
                </a:gridCol>
                <a:gridCol w="360000">
                  <a:extLst>
                    <a:ext uri="{9D8B030D-6E8A-4147-A177-3AD203B41FA5}">
                      <a16:colId xmlns:a16="http://schemas.microsoft.com/office/drawing/2014/main" val="3215375769"/>
                    </a:ext>
                  </a:extLst>
                </a:gridCol>
                <a:gridCol w="360000">
                  <a:extLst>
                    <a:ext uri="{9D8B030D-6E8A-4147-A177-3AD203B41FA5}">
                      <a16:colId xmlns:a16="http://schemas.microsoft.com/office/drawing/2014/main" val="3894541792"/>
                    </a:ext>
                  </a:extLst>
                </a:gridCol>
                <a:gridCol w="360000">
                  <a:extLst>
                    <a:ext uri="{9D8B030D-6E8A-4147-A177-3AD203B41FA5}">
                      <a16:colId xmlns:a16="http://schemas.microsoft.com/office/drawing/2014/main" val="1999398005"/>
                    </a:ext>
                  </a:extLst>
                </a:gridCol>
                <a:gridCol w="360000">
                  <a:extLst>
                    <a:ext uri="{9D8B030D-6E8A-4147-A177-3AD203B41FA5}">
                      <a16:colId xmlns:a16="http://schemas.microsoft.com/office/drawing/2014/main" val="4266025797"/>
                    </a:ext>
                  </a:extLst>
                </a:gridCol>
                <a:gridCol w="360000">
                  <a:extLst>
                    <a:ext uri="{9D8B030D-6E8A-4147-A177-3AD203B41FA5}">
                      <a16:colId xmlns:a16="http://schemas.microsoft.com/office/drawing/2014/main" val="940984131"/>
                    </a:ext>
                  </a:extLst>
                </a:gridCol>
                <a:gridCol w="961141">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消防用設備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消火設備・避難器具の</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（視認障害を含む）</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577492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5989320"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dirty="0" smtClean="0">
                <a:latin typeface="游ゴシック" panose="020B0400000000000000" pitchFamily="50" charset="-128"/>
                <a:ea typeface="游ゴシック" panose="020B0400000000000000" pitchFamily="50" charset="-128"/>
              </a:rPr>
              <a:t>１　</a:t>
            </a:r>
            <a:r>
              <a:rPr lang="zh-TW" altLang="en-US" sz="1100" b="1" dirty="0" smtClean="0">
                <a:latin typeface="游ゴシック" panose="020B0400000000000000" pitchFamily="50" charset="-128"/>
                <a:ea typeface="游ゴシック" panose="020B0400000000000000" pitchFamily="50" charset="-128"/>
              </a:rPr>
              <a:t>自主点検記録表</a:t>
            </a:r>
            <a:r>
              <a:rPr lang="ja-JP" altLang="en-US" sz="1100" b="1" dirty="0" smtClean="0">
                <a:latin typeface="游ゴシック" panose="020B0400000000000000" pitchFamily="50" charset="-128"/>
              </a:rPr>
              <a:t>（月に１～２回点検　例：非特定防火対象物又は共用部）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935953" y="0"/>
            <a:ext cx="922047" cy="261610"/>
          </a:xfrm>
          <a:prstGeom prst="rect">
            <a:avLst/>
          </a:prstGeom>
          <a:noFill/>
        </p:spPr>
        <p:txBody>
          <a:bodyPr wrap="none" rtlCol="0">
            <a:spAutoFit/>
          </a:bodyPr>
          <a:lstStyle/>
          <a:p>
            <a:r>
              <a:rPr kumimoji="1" lang="ja-JP" altLang="en-US" sz="1100" dirty="0" smtClean="0"/>
              <a:t>令和　 　年</a:t>
            </a:r>
            <a:endParaRPr kumimoji="1" lang="ja-JP" altLang="en-US" sz="1100" dirty="0"/>
          </a:p>
        </p:txBody>
      </p:sp>
      <p:graphicFrame>
        <p:nvGraphicFramePr>
          <p:cNvPr id="7" name="表 6"/>
          <p:cNvGraphicFramePr>
            <a:graphicFrameLocks noGrp="1"/>
          </p:cNvGraphicFramePr>
          <p:nvPr>
            <p:extLst/>
          </p:nvPr>
        </p:nvGraphicFramePr>
        <p:xfrm>
          <a:off x="94557" y="252085"/>
          <a:ext cx="6705008" cy="8837963"/>
        </p:xfrm>
        <a:graphic>
          <a:graphicData uri="http://schemas.openxmlformats.org/drawingml/2006/table">
            <a:tbl>
              <a:tblPr/>
              <a:tblGrid>
                <a:gridCol w="678005">
                  <a:extLst>
                    <a:ext uri="{9D8B030D-6E8A-4147-A177-3AD203B41FA5}">
                      <a16:colId xmlns:a16="http://schemas.microsoft.com/office/drawing/2014/main" val="4186261261"/>
                    </a:ext>
                  </a:extLst>
                </a:gridCol>
                <a:gridCol w="339003">
                  <a:extLst>
                    <a:ext uri="{9D8B030D-6E8A-4147-A177-3AD203B41FA5}">
                      <a16:colId xmlns:a16="http://schemas.microsoft.com/office/drawing/2014/main" val="301545506"/>
                    </a:ext>
                  </a:extLst>
                </a:gridCol>
                <a:gridCol w="396000">
                  <a:extLst>
                    <a:ext uri="{9D8B030D-6E8A-4147-A177-3AD203B41FA5}">
                      <a16:colId xmlns:a16="http://schemas.microsoft.com/office/drawing/2014/main" val="3001241894"/>
                    </a:ext>
                  </a:extLst>
                </a:gridCol>
                <a:gridCol w="396000">
                  <a:extLst>
                    <a:ext uri="{9D8B030D-6E8A-4147-A177-3AD203B41FA5}">
                      <a16:colId xmlns:a16="http://schemas.microsoft.com/office/drawing/2014/main" val="897884660"/>
                    </a:ext>
                  </a:extLst>
                </a:gridCol>
                <a:gridCol w="396000">
                  <a:extLst>
                    <a:ext uri="{9D8B030D-6E8A-4147-A177-3AD203B41FA5}">
                      <a16:colId xmlns:a16="http://schemas.microsoft.com/office/drawing/2014/main" val="3502938037"/>
                    </a:ext>
                  </a:extLst>
                </a:gridCol>
                <a:gridCol w="396000">
                  <a:extLst>
                    <a:ext uri="{9D8B030D-6E8A-4147-A177-3AD203B41FA5}">
                      <a16:colId xmlns:a16="http://schemas.microsoft.com/office/drawing/2014/main" val="1137737087"/>
                    </a:ext>
                  </a:extLst>
                </a:gridCol>
                <a:gridCol w="396000">
                  <a:extLst>
                    <a:ext uri="{9D8B030D-6E8A-4147-A177-3AD203B41FA5}">
                      <a16:colId xmlns:a16="http://schemas.microsoft.com/office/drawing/2014/main" val="3918542689"/>
                    </a:ext>
                  </a:extLst>
                </a:gridCol>
                <a:gridCol w="396000">
                  <a:extLst>
                    <a:ext uri="{9D8B030D-6E8A-4147-A177-3AD203B41FA5}">
                      <a16:colId xmlns:a16="http://schemas.microsoft.com/office/drawing/2014/main" val="3985121892"/>
                    </a:ext>
                  </a:extLst>
                </a:gridCol>
                <a:gridCol w="396000">
                  <a:extLst>
                    <a:ext uri="{9D8B030D-6E8A-4147-A177-3AD203B41FA5}">
                      <a16:colId xmlns:a16="http://schemas.microsoft.com/office/drawing/2014/main" val="3945140894"/>
                    </a:ext>
                  </a:extLst>
                </a:gridCol>
                <a:gridCol w="396000">
                  <a:extLst>
                    <a:ext uri="{9D8B030D-6E8A-4147-A177-3AD203B41FA5}">
                      <a16:colId xmlns:a16="http://schemas.microsoft.com/office/drawing/2014/main" val="954892537"/>
                    </a:ext>
                  </a:extLst>
                </a:gridCol>
                <a:gridCol w="396000">
                  <a:extLst>
                    <a:ext uri="{9D8B030D-6E8A-4147-A177-3AD203B41FA5}">
                      <a16:colId xmlns:a16="http://schemas.microsoft.com/office/drawing/2014/main" val="3164388657"/>
                    </a:ext>
                  </a:extLst>
                </a:gridCol>
                <a:gridCol w="396000">
                  <a:extLst>
                    <a:ext uri="{9D8B030D-6E8A-4147-A177-3AD203B41FA5}">
                      <a16:colId xmlns:a16="http://schemas.microsoft.com/office/drawing/2014/main" val="3215375769"/>
                    </a:ext>
                  </a:extLst>
                </a:gridCol>
                <a:gridCol w="396000">
                  <a:extLst>
                    <a:ext uri="{9D8B030D-6E8A-4147-A177-3AD203B41FA5}">
                      <a16:colId xmlns:a16="http://schemas.microsoft.com/office/drawing/2014/main" val="1798628902"/>
                    </a:ext>
                  </a:extLst>
                </a:gridCol>
                <a:gridCol w="1332000">
                  <a:extLst>
                    <a:ext uri="{9D8B030D-6E8A-4147-A177-3AD203B41FA5}">
                      <a16:colId xmlns:a16="http://schemas.microsoft.com/office/drawing/2014/main" val="2004419910"/>
                    </a:ext>
                  </a:extLst>
                </a:gridCol>
              </a:tblGrid>
              <a:tr h="187141">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ja-JP" altLang="en-US" sz="1100" b="0" i="0" u="none" strike="noStrike" dirty="0" smtClean="0">
                          <a:effectLst/>
                          <a:latin typeface="游ゴシック" panose="020B0400000000000000" pitchFamily="50" charset="-128"/>
                          <a:ea typeface="游ゴシック" panose="020B0400000000000000" pitchFamily="50" charset="-128"/>
                        </a:rPr>
                        <a:t>月　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0">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防</a:t>
                      </a:r>
                      <a:r>
                        <a:rPr lang="ja-JP" altLang="en-US" sz="1100" b="0" i="0" u="none" strike="noStrike" baseline="0" dirty="0" smtClean="0">
                          <a:effectLst/>
                          <a:latin typeface="游ゴシック" panose="020B0400000000000000" pitchFamily="50" charset="-128"/>
                          <a:ea typeface="游ゴシック" panose="020B0400000000000000" pitchFamily="50" charset="-128"/>
                        </a:rPr>
                        <a:t> </a:t>
                      </a:r>
                      <a:r>
                        <a:rPr lang="ja-JP" altLang="en-US" sz="1100" b="0" i="0" u="none" strike="noStrike" dirty="0" smtClean="0">
                          <a:effectLst/>
                          <a:latin typeface="游ゴシック" panose="020B0400000000000000" pitchFamily="50" charset="-128"/>
                          <a:ea typeface="游ゴシック" panose="020B0400000000000000" pitchFamily="50" charset="-128"/>
                        </a:rPr>
                        <a:t>火 管 理 者 確 認 欄</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0" marR="0" marT="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備　　　　　　考</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422238">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避難障害</a:t>
                      </a:r>
                      <a:endParaRPr lang="en-US" altLang="ja-JP" sz="1100" b="0" i="0" u="none" strike="noStrike" dirty="0" smtClean="0">
                        <a:effectLst/>
                        <a:latin typeface="游ゴシック" panose="020B0400000000000000" pitchFamily="50" charset="-128"/>
                        <a:ea typeface="+mn-ea"/>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tcPr>
                </a:tc>
                <a:tc hMerge="1">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消防用設備</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9109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79523">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消火設備・避難器具の</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（視認障害を含む）</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警報設備の操作障害</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（発信機・受信機等）</a:t>
                      </a:r>
                      <a:endParaRPr lang="ja-JP" altLang="en-US" sz="1100" b="0" i="0" u="none" strike="noStrike" dirty="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電気室等の整理、清掃</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及び可燃物の放置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584523"/>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13406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90527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1006550"/>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602871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67621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87846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806984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09061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42564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418028"/>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862200"/>
                  </a:ext>
                </a:extLst>
              </a:tr>
            </a:tbl>
          </a:graphicData>
        </a:graphic>
      </p:graphicFrame>
      <p:sp>
        <p:nvSpPr>
          <p:cNvPr id="9" name="テキスト ボックス 8"/>
          <p:cNvSpPr txBox="1"/>
          <p:nvPr/>
        </p:nvSpPr>
        <p:spPr>
          <a:xfrm>
            <a:off x="3903345" y="9644390"/>
            <a:ext cx="2954655"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ja-JP" altLang="en-US" sz="1100" u="sng" dirty="0" smtClean="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94557" y="9052435"/>
            <a:ext cx="6429376" cy="577081"/>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a:p>
            <a:r>
              <a:rPr lang="en-US" altLang="ja-JP" sz="1050" dirty="0" smtClean="0">
                <a:latin typeface="+mn-ea"/>
              </a:rPr>
              <a:t>※</a:t>
            </a:r>
            <a:r>
              <a:rPr lang="ja-JP" altLang="en-US" sz="1050" dirty="0" smtClean="0">
                <a:latin typeface="+mn-ea"/>
              </a:rPr>
              <a:t>避難口、階段室や防火戸の周囲にテナントの物件等が存置されている場合はテナントの責任者に</a:t>
            </a:r>
            <a:endParaRPr lang="en-US" altLang="ja-JP" sz="1050" dirty="0" smtClean="0">
              <a:latin typeface="+mn-ea"/>
            </a:endParaRPr>
          </a:p>
          <a:p>
            <a:r>
              <a:rPr lang="ja-JP" altLang="en-US" sz="1050" dirty="0">
                <a:latin typeface="+mn-ea"/>
              </a:rPr>
              <a:t>改善を指示して</a:t>
            </a:r>
            <a:r>
              <a:rPr lang="ja-JP" altLang="en-US" sz="1050" dirty="0" smtClean="0">
                <a:latin typeface="+mn-ea"/>
              </a:rPr>
              <a:t>ください。</a:t>
            </a:r>
            <a:endParaRPr lang="en-US" altLang="ja-JP" sz="1050" dirty="0" smtClean="0">
              <a:latin typeface="+mn-ea"/>
            </a:endParaRPr>
          </a:p>
        </p:txBody>
      </p:sp>
      <p:sp>
        <p:nvSpPr>
          <p:cNvPr id="11" name="楕円 10"/>
          <p:cNvSpPr/>
          <p:nvPr/>
        </p:nvSpPr>
        <p:spPr>
          <a:xfrm>
            <a:off x="3631205" y="9089598"/>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580134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29230705"/>
              </p:ext>
            </p:extLst>
          </p:nvPr>
        </p:nvGraphicFramePr>
        <p:xfrm>
          <a:off x="183338" y="1061476"/>
          <a:ext cx="6491325" cy="1564081"/>
        </p:xfrm>
        <a:graphic>
          <a:graphicData uri="http://schemas.openxmlformats.org/drawingml/2006/table">
            <a:tbl>
              <a:tblPr firstRow="1" firstCol="1" lastRow="1" lastCol="1" bandRow="1" bandCol="1"/>
              <a:tblGrid>
                <a:gridCol w="383813">
                  <a:extLst>
                    <a:ext uri="{9D8B030D-6E8A-4147-A177-3AD203B41FA5}">
                      <a16:colId xmlns:a16="http://schemas.microsoft.com/office/drawing/2014/main" val="2268773387"/>
                    </a:ext>
                  </a:extLst>
                </a:gridCol>
                <a:gridCol w="1526878">
                  <a:extLst>
                    <a:ext uri="{9D8B030D-6E8A-4147-A177-3AD203B41FA5}">
                      <a16:colId xmlns:a16="http://schemas.microsoft.com/office/drawing/2014/main" val="2980078661"/>
                    </a:ext>
                  </a:extLst>
                </a:gridCol>
                <a:gridCol w="1526878">
                  <a:extLst>
                    <a:ext uri="{9D8B030D-6E8A-4147-A177-3AD203B41FA5}">
                      <a16:colId xmlns:a16="http://schemas.microsoft.com/office/drawing/2014/main" val="386640785"/>
                    </a:ext>
                  </a:extLst>
                </a:gridCol>
                <a:gridCol w="1526878">
                  <a:extLst>
                    <a:ext uri="{9D8B030D-6E8A-4147-A177-3AD203B41FA5}">
                      <a16:colId xmlns:a16="http://schemas.microsoft.com/office/drawing/2014/main" val="2328296557"/>
                    </a:ext>
                  </a:extLst>
                </a:gridCol>
                <a:gridCol w="1526878">
                  <a:extLst>
                    <a:ext uri="{9D8B030D-6E8A-4147-A177-3AD203B41FA5}">
                      <a16:colId xmlns:a16="http://schemas.microsoft.com/office/drawing/2014/main" val="1153117014"/>
                    </a:ext>
                  </a:extLst>
                </a:gridCol>
              </a:tblGrid>
              <a:tr h="262041">
                <a:tc>
                  <a:txBody>
                    <a:bodyPr/>
                    <a:lstStyle/>
                    <a:p>
                      <a:pPr algn="ctr">
                        <a:spcAft>
                          <a:spcPts val="0"/>
                        </a:spcAft>
                        <a:tabLst>
                          <a:tab pos="-462915" algn="l"/>
                        </a:tabLst>
                      </a:pPr>
                      <a:r>
                        <a:rPr lang="en-US" sz="1000" kern="100">
                          <a:effectLst/>
                          <a:latin typeface="+mn-ea"/>
                          <a:ea typeface="+mn-ea"/>
                          <a:cs typeface="Times New Roman" panose="02020603050405020304" pitchFamily="18" charset="0"/>
                        </a:rPr>
                        <a:t> </a:t>
                      </a:r>
                      <a:endParaRPr lang="ja-JP" sz="10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smtClean="0">
                          <a:effectLst/>
                          <a:latin typeface="+mn-ea"/>
                          <a:ea typeface="+mn-ea"/>
                          <a:cs typeface="Times New Roman" panose="02020603050405020304" pitchFamily="18" charset="0"/>
                        </a:rPr>
                        <a:t>通</a:t>
                      </a:r>
                      <a:r>
                        <a:rPr lang="ja-JP" sz="1000" kern="100" dirty="0">
                          <a:effectLst/>
                          <a:latin typeface="+mn-ea"/>
                          <a:ea typeface="+mn-ea"/>
                          <a:cs typeface="Times New Roman" panose="02020603050405020304" pitchFamily="18" charset="0"/>
                        </a:rPr>
                        <a:t>　報　</a:t>
                      </a:r>
                      <a:r>
                        <a:rPr lang="ja-JP" altLang="en-US" sz="1000" kern="100" dirty="0" smtClean="0">
                          <a:effectLst/>
                          <a:latin typeface="+mn-ea"/>
                          <a:ea typeface="+mn-ea"/>
                          <a:cs typeface="Times New Roman" panose="02020603050405020304" pitchFamily="18" charset="0"/>
                        </a:rPr>
                        <a:t>連</a:t>
                      </a:r>
                      <a:r>
                        <a:rPr lang="ja-JP" sz="10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486233">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氏名</a:t>
                      </a:r>
                      <a:endParaRPr lang="ja-JP" sz="10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（防火責任者）</a:t>
                      </a:r>
                      <a:endParaRPr lang="ja-JP" sz="1000" kern="100" dirty="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（火元責任者）</a:t>
                      </a:r>
                      <a:endParaRPr lang="en-US" altLang="ja-JP" sz="1000" kern="100" dirty="0" smtClean="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815807">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任務</a:t>
                      </a:r>
                      <a:endParaRPr lang="ja-JP" sz="10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・非常</a:t>
                      </a:r>
                      <a:r>
                        <a:rPr lang="ja-JP" sz="1000" kern="100" dirty="0" smtClean="0">
                          <a:effectLst/>
                          <a:latin typeface="+mn-ea"/>
                          <a:ea typeface="+mn-ea"/>
                          <a:cs typeface="Times New Roman" panose="02020603050405020304" pitchFamily="18" charset="0"/>
                        </a:rPr>
                        <a:t>ベル</a:t>
                      </a:r>
                      <a:r>
                        <a:rPr lang="ja-JP" altLang="en-US" sz="1000" kern="100" dirty="0" smtClean="0">
                          <a:effectLst/>
                          <a:latin typeface="+mn-ea"/>
                          <a:ea typeface="+mn-ea"/>
                          <a:cs typeface="Times New Roman" panose="02020603050405020304" pitchFamily="18" charset="0"/>
                        </a:rPr>
                        <a:t>等</a:t>
                      </a:r>
                      <a:r>
                        <a:rPr lang="ja-JP" sz="1000" kern="100" dirty="0" smtClean="0">
                          <a:effectLst/>
                          <a:latin typeface="+mn-ea"/>
                          <a:ea typeface="+mn-ea"/>
                          <a:cs typeface="Times New Roman" panose="02020603050405020304" pitchFamily="18" charset="0"/>
                        </a:rPr>
                        <a:t>を</a:t>
                      </a:r>
                      <a:r>
                        <a:rPr lang="ja-JP" sz="1000" kern="100" dirty="0">
                          <a:effectLst/>
                          <a:latin typeface="+mn-ea"/>
                          <a:ea typeface="+mn-ea"/>
                          <a:cs typeface="Times New Roman" panose="02020603050405020304" pitchFamily="18" charset="0"/>
                        </a:rPr>
                        <a:t>鳴らす。</a:t>
                      </a:r>
                    </a:p>
                    <a:p>
                      <a:pPr algn="l">
                        <a:spcAft>
                          <a:spcPts val="0"/>
                        </a:spcAft>
                      </a:pPr>
                      <a:r>
                        <a:rPr lang="ja-JP" sz="1000" kern="100" dirty="0">
                          <a:effectLst/>
                          <a:latin typeface="+mn-ea"/>
                          <a:ea typeface="+mn-ea"/>
                          <a:cs typeface="Times New Roman" panose="02020603050405020304" pitchFamily="18" charset="0"/>
                        </a:rPr>
                        <a:t>・</a:t>
                      </a:r>
                      <a:r>
                        <a:rPr lang="en-US" sz="1000" kern="100" dirty="0">
                          <a:effectLst/>
                          <a:latin typeface="+mn-ea"/>
                          <a:ea typeface="+mn-ea"/>
                          <a:cs typeface="Times New Roman" panose="02020603050405020304" pitchFamily="18" charset="0"/>
                        </a:rPr>
                        <a:t>119</a:t>
                      </a:r>
                      <a:r>
                        <a:rPr lang="ja-JP" sz="1000" kern="100" dirty="0">
                          <a:effectLst/>
                          <a:latin typeface="+mn-ea"/>
                          <a:ea typeface="+mn-ea"/>
                          <a:cs typeface="Times New Roman" panose="02020603050405020304" pitchFamily="18" charset="0"/>
                        </a:rPr>
                        <a:t>番通報を実施</a:t>
                      </a:r>
                    </a:p>
                    <a:p>
                      <a:pPr algn="l">
                        <a:spcAft>
                          <a:spcPts val="0"/>
                        </a:spcAft>
                      </a:pPr>
                      <a:r>
                        <a:rPr lang="ja-JP" sz="1000" kern="100" dirty="0">
                          <a:effectLst/>
                          <a:latin typeface="+mn-ea"/>
                          <a:ea typeface="+mn-ea"/>
                          <a:cs typeface="Times New Roman" panose="02020603050405020304" pitchFamily="18" charset="0"/>
                        </a:rPr>
                        <a:t>・関係者へ連絡</a:t>
                      </a:r>
                    </a:p>
                    <a:p>
                      <a:pPr algn="l">
                        <a:spcAft>
                          <a:spcPts val="0"/>
                        </a:spcAft>
                      </a:pPr>
                      <a:r>
                        <a:rPr lang="ja-JP" sz="1000" kern="100" dirty="0">
                          <a:effectLst/>
                          <a:latin typeface="+mn-ea"/>
                          <a:ea typeface="+mn-ea"/>
                          <a:cs typeface="Times New Roman" panose="02020603050405020304" pitchFamily="18" charset="0"/>
                        </a:rPr>
                        <a:t>・消防隊に情報</a:t>
                      </a:r>
                      <a:r>
                        <a:rPr lang="ja-JP" sz="1000" kern="100" dirty="0" smtClean="0">
                          <a:effectLst/>
                          <a:latin typeface="+mn-ea"/>
                          <a:ea typeface="+mn-ea"/>
                          <a:cs typeface="Times New Roman" panose="02020603050405020304" pitchFamily="18" charset="0"/>
                        </a:rPr>
                        <a:t>提供</a:t>
                      </a:r>
                      <a:endParaRPr lang="ja-JP" sz="1000" kern="100" dirty="0">
                        <a:effectLst/>
                        <a:latin typeface="+mn-ea"/>
                        <a:ea typeface="+mn-ea"/>
                        <a:cs typeface="Times New Roman" panose="02020603050405020304" pitchFamily="18" charset="0"/>
                      </a:endParaRP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・消火器等</a:t>
                      </a:r>
                      <a:r>
                        <a:rPr lang="ja-JP" sz="1000" kern="100" dirty="0" smtClean="0">
                          <a:effectLst/>
                          <a:latin typeface="+mn-ea"/>
                          <a:ea typeface="+mn-ea"/>
                          <a:cs typeface="Times New Roman" panose="02020603050405020304" pitchFamily="18" charset="0"/>
                        </a:rPr>
                        <a:t>で</a:t>
                      </a:r>
                      <a:r>
                        <a:rPr lang="ja-JP" altLang="en-US" sz="1000" kern="100" dirty="0" smtClean="0">
                          <a:effectLst/>
                          <a:latin typeface="+mn-ea"/>
                          <a:ea typeface="+mn-ea"/>
                          <a:cs typeface="Times New Roman" panose="02020603050405020304" pitchFamily="18" charset="0"/>
                        </a:rPr>
                        <a:t>の</a:t>
                      </a:r>
                      <a:r>
                        <a:rPr lang="ja-JP" sz="1000" kern="100" dirty="0" smtClean="0">
                          <a:effectLst/>
                          <a:latin typeface="+mn-ea"/>
                          <a:ea typeface="+mn-ea"/>
                          <a:cs typeface="Times New Roman" panose="02020603050405020304" pitchFamily="18" charset="0"/>
                        </a:rPr>
                        <a:t>初期消火</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・天井まで燃え移ったら初期消火を中止して避難する。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・避難口を開放し、避難経路図に従い避難</a:t>
                      </a:r>
                      <a:r>
                        <a:rPr lang="ja-JP" sz="1000" kern="100" dirty="0" smtClean="0">
                          <a:effectLst/>
                          <a:latin typeface="+mn-ea"/>
                          <a:ea typeface="+mn-ea"/>
                          <a:cs typeface="Times New Roman" panose="02020603050405020304" pitchFamily="18" charset="0"/>
                        </a:rPr>
                        <a:t>誘導</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・大きな声でパニック防止に努める。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・負傷者に対する応急処置</a:t>
                      </a:r>
                    </a:p>
                    <a:p>
                      <a:pPr algn="l">
                        <a:spcAft>
                          <a:spcPts val="0"/>
                        </a:spcAft>
                      </a:pPr>
                      <a:r>
                        <a:rPr lang="ja-JP" sz="1000" kern="100" dirty="0">
                          <a:effectLst/>
                          <a:latin typeface="+mn-ea"/>
                          <a:ea typeface="+mn-ea"/>
                          <a:cs typeface="Times New Roman" panose="02020603050405020304" pitchFamily="18" charset="0"/>
                        </a:rPr>
                        <a:t>・救急隊との連携、情報提供</a:t>
                      </a:r>
                    </a:p>
                    <a:p>
                      <a:pPr algn="l">
                        <a:spcAft>
                          <a:spcPts val="0"/>
                        </a:spcAft>
                      </a:pPr>
                      <a:r>
                        <a:rPr lang="ja-JP" sz="1000" kern="100" dirty="0">
                          <a:effectLst/>
                          <a:latin typeface="+mn-ea"/>
                          <a:ea typeface="+mn-ea"/>
                          <a:cs typeface="Times New Roman" panose="02020603050405020304" pitchFamily="18" charset="0"/>
                        </a:rPr>
                        <a:t>・負傷者の氏名記録</a:t>
                      </a:r>
                    </a:p>
                  </a:txBody>
                  <a:tcPr marL="63375" marR="63375" marT="0" marB="0">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sp>
        <p:nvSpPr>
          <p:cNvPr id="6" name="Text Box 3"/>
          <p:cNvSpPr txBox="1">
            <a:spLocks noChangeArrowheads="1"/>
          </p:cNvSpPr>
          <p:nvPr/>
        </p:nvSpPr>
        <p:spPr bwMode="auto">
          <a:xfrm>
            <a:off x="2528888" y="286334"/>
            <a:ext cx="1800225" cy="44767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grpSp>
        <p:nvGrpSpPr>
          <p:cNvPr id="7" name="Group 4"/>
          <p:cNvGrpSpPr>
            <a:grpSpLocks/>
          </p:cNvGrpSpPr>
          <p:nvPr/>
        </p:nvGrpSpPr>
        <p:grpSpPr bwMode="auto">
          <a:xfrm>
            <a:off x="1288371" y="721123"/>
            <a:ext cx="4427855" cy="330930"/>
            <a:chOff x="2713" y="2755"/>
            <a:chExt cx="6973" cy="720"/>
          </a:xfrm>
        </p:grpSpPr>
        <p:cxnSp>
          <p:nvCxnSpPr>
            <p:cNvPr id="8"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9" name="Group 6"/>
            <p:cNvGrpSpPr>
              <a:grpSpLocks/>
            </p:cNvGrpSpPr>
            <p:nvPr/>
          </p:nvGrpSpPr>
          <p:grpSpPr bwMode="auto">
            <a:xfrm>
              <a:off x="2713" y="3134"/>
              <a:ext cx="6973" cy="341"/>
              <a:chOff x="2713" y="3134"/>
              <a:chExt cx="6973" cy="341"/>
            </a:xfrm>
          </p:grpSpPr>
          <p:cxnSp>
            <p:nvCxnSpPr>
              <p:cNvPr id="10"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5" name="Text Box 12"/>
          <p:cNvSpPr txBox="1">
            <a:spLocks noChangeArrowheads="1"/>
          </p:cNvSpPr>
          <p:nvPr/>
        </p:nvSpPr>
        <p:spPr bwMode="auto">
          <a:xfrm>
            <a:off x="169844" y="2687118"/>
            <a:ext cx="6518312" cy="1447392"/>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・自衛消防隊長のもとに、通報連絡係、初期消火係、避難誘導係を定め、従業員数等により、</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応急救護係等を定めます。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・従業員が少ない事業所では、任務に支障のない範囲で２つの係を兼務しても構いません。</a:t>
            </a:r>
            <a:endParaRPr kumimoji="0" lang="ja-JP" altLang="ja-JP" sz="1100" b="0" i="0" u="none" strike="noStrike" cap="none" normalizeH="0" baseline="0" dirty="0" smtClean="0">
              <a:ln>
                <a:noFill/>
              </a:ln>
              <a:solidFill>
                <a:schemeClr val="tx1"/>
              </a:solidFill>
              <a:effectLst/>
              <a:latin typeface="+mn-ea"/>
            </a:endParaRPr>
          </a:p>
        </p:txBody>
      </p:sp>
      <p:sp>
        <p:nvSpPr>
          <p:cNvPr id="16" name="Rectangle 11"/>
          <p:cNvSpPr>
            <a:spLocks noChangeArrowheads="1"/>
          </p:cNvSpPr>
          <p:nvPr/>
        </p:nvSpPr>
        <p:spPr bwMode="auto">
          <a:xfrm>
            <a:off x="0" y="0"/>
            <a:ext cx="286488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別表２　自衛消防組織の組織及び任務分担</a:t>
            </a:r>
            <a:endParaRPr kumimoji="0" lang="ja-JP" altLang="ja-JP" sz="1100" b="0" i="0" u="none" strike="noStrike" cap="none" normalizeH="0" baseline="0" dirty="0" smtClean="0">
              <a:ln>
                <a:noFill/>
              </a:ln>
              <a:solidFill>
                <a:schemeClr val="tx1"/>
              </a:solidFill>
              <a:effectLst/>
              <a:latin typeface="+mn-ea"/>
            </a:endParaRPr>
          </a:p>
        </p:txBody>
      </p:sp>
      <p:sp>
        <p:nvSpPr>
          <p:cNvPr id="17" name="Rectangle 13"/>
          <p:cNvSpPr>
            <a:spLocks noChangeArrowheads="1"/>
          </p:cNvSpPr>
          <p:nvPr/>
        </p:nvSpPr>
        <p:spPr bwMode="auto">
          <a:xfrm>
            <a:off x="41276" y="742617"/>
            <a:ext cx="1847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10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3101090841"/>
              </p:ext>
            </p:extLst>
          </p:nvPr>
        </p:nvGraphicFramePr>
        <p:xfrm>
          <a:off x="95574" y="4465311"/>
          <a:ext cx="6712483" cy="4898400"/>
        </p:xfrm>
        <a:graphic>
          <a:graphicData uri="http://schemas.openxmlformats.org/drawingml/2006/table">
            <a:tbl>
              <a:tblPr/>
              <a:tblGrid>
                <a:gridCol w="451695">
                  <a:extLst>
                    <a:ext uri="{9D8B030D-6E8A-4147-A177-3AD203B41FA5}">
                      <a16:colId xmlns:a16="http://schemas.microsoft.com/office/drawing/2014/main" val="2177028083"/>
                    </a:ext>
                  </a:extLst>
                </a:gridCol>
                <a:gridCol w="478465">
                  <a:extLst>
                    <a:ext uri="{9D8B030D-6E8A-4147-A177-3AD203B41FA5}">
                      <a16:colId xmlns:a16="http://schemas.microsoft.com/office/drawing/2014/main" val="2712693437"/>
                    </a:ext>
                  </a:extLst>
                </a:gridCol>
                <a:gridCol w="297711">
                  <a:extLst>
                    <a:ext uri="{9D8B030D-6E8A-4147-A177-3AD203B41FA5}">
                      <a16:colId xmlns:a16="http://schemas.microsoft.com/office/drawing/2014/main" val="658115054"/>
                    </a:ext>
                  </a:extLst>
                </a:gridCol>
                <a:gridCol w="3338624">
                  <a:extLst>
                    <a:ext uri="{9D8B030D-6E8A-4147-A177-3AD203B41FA5}">
                      <a16:colId xmlns:a16="http://schemas.microsoft.com/office/drawing/2014/main" val="3173735710"/>
                    </a:ext>
                  </a:extLst>
                </a:gridCol>
                <a:gridCol w="520995">
                  <a:extLst>
                    <a:ext uri="{9D8B030D-6E8A-4147-A177-3AD203B41FA5}">
                      <a16:colId xmlns:a16="http://schemas.microsoft.com/office/drawing/2014/main" val="3914108823"/>
                    </a:ext>
                  </a:extLst>
                </a:gridCol>
                <a:gridCol w="698852">
                  <a:extLst>
                    <a:ext uri="{9D8B030D-6E8A-4147-A177-3AD203B41FA5}">
                      <a16:colId xmlns:a16="http://schemas.microsoft.com/office/drawing/2014/main" val="4097802289"/>
                    </a:ext>
                  </a:extLst>
                </a:gridCol>
                <a:gridCol w="926141">
                  <a:extLst>
                    <a:ext uri="{9D8B030D-6E8A-4147-A177-3AD203B41FA5}">
                      <a16:colId xmlns:a16="http://schemas.microsoft.com/office/drawing/2014/main" val="1069128313"/>
                    </a:ext>
                  </a:extLst>
                </a:gridCol>
              </a:tblGrid>
              <a:tr h="140462">
                <a:tc rowSpan="4" gridSpan="3">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受託者の</a:t>
                      </a:r>
                      <a:r>
                        <a:rPr lang="ja-JP" sz="1100" kern="0" dirty="0" smtClean="0">
                          <a:effectLst/>
                          <a:latin typeface="+mn-ea"/>
                          <a:ea typeface="+mn-ea"/>
                          <a:cs typeface="ＭＳ 明朝" panose="02020609040205080304" pitchFamily="17" charset="-128"/>
                        </a:rPr>
                        <a:t>氏名</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及び住所</a:t>
                      </a:r>
                      <a:r>
                        <a:rPr lang="ja-JP" sz="1100" kern="0" dirty="0">
                          <a:effectLst/>
                          <a:latin typeface="+mn-ea"/>
                          <a:ea typeface="+mn-ea"/>
                          <a:cs typeface="ＭＳ 明朝" panose="02020609040205080304" pitchFamily="17" charset="-128"/>
                        </a:rPr>
                        <a:t>等</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法人</a:t>
                      </a:r>
                      <a:r>
                        <a:rPr lang="ja-JP" sz="1100" kern="0" dirty="0">
                          <a:effectLst/>
                          <a:latin typeface="+mn-ea"/>
                          <a:ea typeface="+mn-ea"/>
                          <a:cs typeface="ＭＳ 明朝" panose="02020609040205080304" pitchFamily="17" charset="-128"/>
                        </a:rPr>
                        <a:t>にあって</a:t>
                      </a:r>
                      <a:r>
                        <a:rPr lang="ja-JP" sz="1100" kern="0" dirty="0" smtClean="0">
                          <a:effectLst/>
                          <a:latin typeface="+mn-ea"/>
                          <a:ea typeface="+mn-ea"/>
                          <a:cs typeface="ＭＳ 明朝" panose="02020609040205080304" pitchFamily="17" charset="-128"/>
                        </a:rPr>
                        <a:t>は</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名称及び主たる</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事務所</a:t>
                      </a:r>
                      <a:r>
                        <a:rPr lang="ja-JP" sz="1100" kern="0" dirty="0">
                          <a:effectLst/>
                          <a:latin typeface="+mn-ea"/>
                          <a:ea typeface="+mn-ea"/>
                          <a:cs typeface="ＭＳ 明朝" panose="02020609040205080304" pitchFamily="17" charset="-128"/>
                        </a:rPr>
                        <a:t>の所在地</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氏名（名称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住所（所在地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23532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担当事務所</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所在地</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ＴＥＬ</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※登録番号</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614749">
                <a:tc rowSpan="9">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者</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行</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火</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管</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業</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務</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範</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及</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び</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方</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法</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常</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駐</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避難</a:t>
                      </a:r>
                      <a:r>
                        <a:rPr lang="ja-JP" altLang="en-US" sz="1100" kern="0" dirty="0" smtClean="0">
                          <a:effectLst/>
                          <a:latin typeface="+mn-ea"/>
                          <a:ea typeface="+mn-ea"/>
                          <a:cs typeface="ＭＳ 明朝" panose="02020609040205080304" pitchFamily="17" charset="-128"/>
                        </a:rPr>
                        <a:t>また</a:t>
                      </a:r>
                      <a:r>
                        <a:rPr lang="ja-JP" sz="1100" kern="0" dirty="0" smtClean="0">
                          <a:effectLst/>
                          <a:latin typeface="+mn-ea"/>
                          <a:ea typeface="+mn-ea"/>
                          <a:cs typeface="ＭＳ 明朝" panose="02020609040205080304" pitchFamily="17" charset="-128"/>
                        </a:rPr>
                        <a:t>は</a:t>
                      </a:r>
                      <a:r>
                        <a:rPr lang="ja-JP" sz="1100" kern="0" dirty="0">
                          <a:effectLst/>
                          <a:latin typeface="+mn-ea"/>
                          <a:ea typeface="+mn-ea"/>
                          <a:cs typeface="ＭＳ 明朝" panose="02020609040205080304" pitchFamily="17" charset="-128"/>
                        </a:rPr>
                        <a:t>防火上必要な構造及び設備の維持管理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sz="1100" kern="0" dirty="0">
                          <a:effectLst/>
                          <a:latin typeface="+mn-ea"/>
                          <a:ea typeface="+mn-ea"/>
                          <a:cs typeface="ＭＳ 明朝" panose="02020609040205080304" pitchFamily="17" charset="-128"/>
                        </a:rPr>
                        <a:t>通報</a:t>
                      </a:r>
                      <a:r>
                        <a:rPr lang="ja-JP" sz="1100" kern="0" dirty="0" smtClean="0">
                          <a:effectLst/>
                          <a:latin typeface="+mn-ea"/>
                          <a:ea typeface="+mn-ea"/>
                          <a:cs typeface="ＭＳ 明朝" panose="02020609040205080304" pitchFamily="17" charset="-128"/>
                        </a:rPr>
                        <a:t>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□避難誘導</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周囲の可燃物の整理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常駐場所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常駐人員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巡</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回</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巡回による火気使用箇所の点検等監視業務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その他</a:t>
                      </a:r>
                      <a:r>
                        <a:rPr lang="ja-JP" sz="1100" kern="0" dirty="0">
                          <a:effectLst/>
                          <a:latin typeface="+mn-ea"/>
                          <a:ea typeface="+mn-ea"/>
                          <a:cs typeface="ＭＳ 明朝" panose="02020609040205080304" pitchFamily="17" charset="-128"/>
                        </a:rPr>
                        <a:t>（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巡回回数</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巡回人員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委託する時間帯</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遠</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隔</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移</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報</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火災異常の遠隔監視及び現場確認業務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235320">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現場確認要員の</a:t>
                      </a:r>
                      <a:endParaRPr lang="ja-JP" sz="110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待機場所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到着</a:t>
                      </a:r>
                      <a:endParaRPr lang="en-US" altLang="ja-JP" sz="110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所要時間</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100" kern="0" dirty="0">
                          <a:effectLst/>
                          <a:latin typeface="+mn-ea"/>
                          <a:ea typeface="+mn-ea"/>
                          <a:cs typeface="Times New Roman" panose="02020603050405020304" pitchFamily="18" charset="0"/>
                        </a:rPr>
                        <a:t>分</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1625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20" name="AutoShape 13"/>
          <p:cNvSpPr>
            <a:spLocks noChangeArrowheads="1"/>
          </p:cNvSpPr>
          <p:nvPr/>
        </p:nvSpPr>
        <p:spPr bwMode="auto">
          <a:xfrm>
            <a:off x="190113" y="4925636"/>
            <a:ext cx="1049945" cy="53295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22" name="正方形/長方形 21"/>
          <p:cNvSpPr/>
          <p:nvPr/>
        </p:nvSpPr>
        <p:spPr>
          <a:xfrm>
            <a:off x="4685610" y="4240737"/>
            <a:ext cx="2172390" cy="261610"/>
          </a:xfrm>
          <a:prstGeom prst="rect">
            <a:avLst/>
          </a:prstGeom>
        </p:spPr>
        <p:txBody>
          <a:bodyPr wrap="none">
            <a:spAutoFit/>
          </a:bodyPr>
          <a:lstStyle/>
          <a:p>
            <a:pPr lvl="0" indent="152400" defTabSz="914400" eaLnBrk="0" fontAlgn="base" hangingPunct="0">
              <a:spcBef>
                <a:spcPct val="0"/>
              </a:spcBef>
              <a:spcAft>
                <a:spcPct val="0"/>
              </a:spcAft>
            </a:pPr>
            <a:r>
              <a:rPr lang="ja-JP" altLang="en-US" sz="1100" dirty="0" smtClean="0">
                <a:latin typeface="+mn-ea"/>
                <a:cs typeface="ＭＳ 明朝" panose="02020609040205080304" pitchFamily="17" charset="-128"/>
              </a:rPr>
              <a:t>令和　　</a:t>
            </a:r>
            <a:r>
              <a:rPr lang="ja-JP" altLang="ja-JP" sz="1100" dirty="0" smtClean="0">
                <a:latin typeface="+mn-ea"/>
                <a:cs typeface="ＭＳ 明朝" panose="02020609040205080304" pitchFamily="17" charset="-128"/>
              </a:rPr>
              <a:t>年</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月</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日</a:t>
            </a:r>
            <a:r>
              <a:rPr lang="ja-JP" altLang="ja-JP" sz="1100" dirty="0">
                <a:latin typeface="+mn-ea"/>
                <a:cs typeface="ＭＳ 明朝" panose="02020609040205080304" pitchFamily="17" charset="-128"/>
              </a:rPr>
              <a:t>現在</a:t>
            </a:r>
            <a:endParaRPr lang="ja-JP" altLang="ja-JP" sz="1100" dirty="0">
              <a:latin typeface="+mn-ea"/>
            </a:endParaRPr>
          </a:p>
        </p:txBody>
      </p:sp>
      <p:sp>
        <p:nvSpPr>
          <p:cNvPr id="24" name="正方形/長方形 23"/>
          <p:cNvSpPr/>
          <p:nvPr/>
        </p:nvSpPr>
        <p:spPr>
          <a:xfrm>
            <a:off x="0" y="4240737"/>
            <a:ext cx="3429000" cy="261610"/>
          </a:xfrm>
          <a:prstGeom prst="rect">
            <a:avLst/>
          </a:prstGeom>
        </p:spPr>
        <p:txBody>
          <a:bodyPr>
            <a:spAutoFit/>
          </a:bodyPr>
          <a:lstStyle/>
          <a:p>
            <a:r>
              <a:rPr lang="ja-JP" altLang="en-US" sz="1100" b="1" dirty="0">
                <a:latin typeface="+mn-ea"/>
              </a:rPr>
              <a:t>別表３　防火管理業務の委託状況表</a:t>
            </a:r>
          </a:p>
        </p:txBody>
      </p:sp>
      <p:sp>
        <p:nvSpPr>
          <p:cNvPr id="25" name="正方形/長方形 24"/>
          <p:cNvSpPr/>
          <p:nvPr/>
        </p:nvSpPr>
        <p:spPr>
          <a:xfrm>
            <a:off x="0" y="9469291"/>
            <a:ext cx="7006419" cy="400110"/>
          </a:xfrm>
          <a:prstGeom prst="rect">
            <a:avLst/>
          </a:prstGeom>
        </p:spPr>
        <p:txBody>
          <a:bodyPr wrap="square">
            <a:spAutoFit/>
          </a:bodyPr>
          <a:lstStyle/>
          <a:p>
            <a:r>
              <a:rPr lang="en-US" altLang="ja-JP" sz="1000" dirty="0">
                <a:latin typeface="+mn-ea"/>
              </a:rPr>
              <a:t>※</a:t>
            </a:r>
            <a:r>
              <a:rPr lang="ja-JP" altLang="en-US" sz="1000" dirty="0">
                <a:latin typeface="+mn-ea"/>
              </a:rPr>
              <a:t>　登録番号とは、即時通報を行う警備会社として、横浜市消防局に登録されている番号を言い</a:t>
            </a:r>
            <a:r>
              <a:rPr lang="ja-JP" altLang="en-US" sz="1000" dirty="0" smtClean="0">
                <a:latin typeface="+mn-ea"/>
              </a:rPr>
              <a:t>、</a:t>
            </a:r>
            <a:endParaRPr lang="en-US" altLang="ja-JP" sz="1000" dirty="0" smtClean="0">
              <a:latin typeface="+mn-ea"/>
            </a:endParaRPr>
          </a:p>
          <a:p>
            <a:r>
              <a:rPr lang="ja-JP" altLang="en-US" sz="1000" dirty="0">
                <a:latin typeface="+mn-ea"/>
              </a:rPr>
              <a:t>　</a:t>
            </a:r>
            <a:r>
              <a:rPr lang="ja-JP" altLang="en-US" sz="1000" dirty="0" smtClean="0">
                <a:latin typeface="+mn-ea"/>
              </a:rPr>
              <a:t>登録</a:t>
            </a:r>
            <a:r>
              <a:rPr lang="ja-JP" altLang="en-US" sz="1000" dirty="0">
                <a:latin typeface="+mn-ea"/>
              </a:rPr>
              <a:t>されている場合は、該当する番号を記入します。未登録の場合は記入不要です。</a:t>
            </a:r>
          </a:p>
        </p:txBody>
      </p:sp>
    </p:spTree>
    <p:extLst>
      <p:ext uri="{BB962C8B-B14F-4D97-AF65-F5344CB8AC3E}">
        <p14:creationId xmlns:p14="http://schemas.microsoft.com/office/powerpoint/2010/main" val="2000071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防火管理の範囲・消防設備等の設置場所・避難経路を記す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3177</Words>
  <Application>Microsoft Office PowerPoint</Application>
  <PresentationFormat>A4 210 x 297 mm</PresentationFormat>
  <Paragraphs>942</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2022-10-26T09:07:40Z</dcterms:created>
  <dcterms:modified xsi:type="dcterms:W3CDTF">2024-05-14T07:35:09Z</dcterms:modified>
</cp:coreProperties>
</file>