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 id="262" r:id="rId3"/>
    <p:sldId id="263" r:id="rId4"/>
    <p:sldId id="259" r:id="rId5"/>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126" autoAdjust="0"/>
  </p:normalViewPr>
  <p:slideViewPr>
    <p:cSldViewPr snapToGrid="0" showGuides="1">
      <p:cViewPr varScale="1">
        <p:scale>
          <a:sx n="57" d="100"/>
          <a:sy n="57" d="100"/>
        </p:scale>
        <p:origin x="1814" y="5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2024/5/14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821365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2024/5/14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618776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2024/5/14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2363004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2024/5/14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642783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2024/5/14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2665072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A766D6C-F221-40AD-A58C-FF2D11C7F2C6}" type="datetimeFigureOut">
              <a:rPr kumimoji="1" lang="ja-JP" altLang="en-US" smtClean="0"/>
              <a:t>2024/5/14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479045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A766D6C-F221-40AD-A58C-FF2D11C7F2C6}" type="datetimeFigureOut">
              <a:rPr kumimoji="1" lang="ja-JP" altLang="en-US" smtClean="0"/>
              <a:t>2024/5/14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428517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A766D6C-F221-40AD-A58C-FF2D11C7F2C6}" type="datetimeFigureOut">
              <a:rPr kumimoji="1" lang="ja-JP" altLang="en-US" smtClean="0"/>
              <a:t>2024/5/14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4051151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66D6C-F221-40AD-A58C-FF2D11C7F2C6}" type="datetimeFigureOut">
              <a:rPr kumimoji="1" lang="ja-JP" altLang="en-US" smtClean="0"/>
              <a:t>2024/5/14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786715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A766D6C-F221-40AD-A58C-FF2D11C7F2C6}" type="datetimeFigureOut">
              <a:rPr kumimoji="1" lang="ja-JP" altLang="en-US" smtClean="0"/>
              <a:t>2024/5/14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881360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A766D6C-F221-40AD-A58C-FF2D11C7F2C6}" type="datetimeFigureOut">
              <a:rPr kumimoji="1" lang="ja-JP" altLang="en-US" smtClean="0"/>
              <a:t>2024/5/14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542831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A766D6C-F221-40AD-A58C-FF2D11C7F2C6}" type="datetimeFigureOut">
              <a:rPr kumimoji="1" lang="ja-JP" altLang="en-US" smtClean="0"/>
              <a:t>2024/5/14</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4543475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28085923"/>
              </p:ext>
            </p:extLst>
          </p:nvPr>
        </p:nvGraphicFramePr>
        <p:xfrm>
          <a:off x="99276" y="292387"/>
          <a:ext cx="6659448" cy="9002477"/>
        </p:xfrm>
        <a:graphic>
          <a:graphicData uri="http://schemas.openxmlformats.org/drawingml/2006/table">
            <a:tbl>
              <a:tblPr firstRow="1" bandRow="1">
                <a:tableStyleId>{5940675A-B579-460E-94D1-54222C63F5DA}</a:tableStyleId>
              </a:tblPr>
              <a:tblGrid>
                <a:gridCol w="377684">
                  <a:extLst>
                    <a:ext uri="{9D8B030D-6E8A-4147-A177-3AD203B41FA5}">
                      <a16:colId xmlns:a16="http://schemas.microsoft.com/office/drawing/2014/main" val="3763369366"/>
                    </a:ext>
                  </a:extLst>
                </a:gridCol>
                <a:gridCol w="814262">
                  <a:extLst>
                    <a:ext uri="{9D8B030D-6E8A-4147-A177-3AD203B41FA5}">
                      <a16:colId xmlns:a16="http://schemas.microsoft.com/office/drawing/2014/main" val="1166674879"/>
                    </a:ext>
                  </a:extLst>
                </a:gridCol>
                <a:gridCol w="445559">
                  <a:extLst>
                    <a:ext uri="{9D8B030D-6E8A-4147-A177-3AD203B41FA5}">
                      <a16:colId xmlns:a16="http://schemas.microsoft.com/office/drawing/2014/main" val="1984494452"/>
                    </a:ext>
                  </a:extLst>
                </a:gridCol>
                <a:gridCol w="2928021">
                  <a:extLst>
                    <a:ext uri="{9D8B030D-6E8A-4147-A177-3AD203B41FA5}">
                      <a16:colId xmlns:a16="http://schemas.microsoft.com/office/drawing/2014/main" val="2719848704"/>
                    </a:ext>
                  </a:extLst>
                </a:gridCol>
                <a:gridCol w="1046961">
                  <a:extLst>
                    <a:ext uri="{9D8B030D-6E8A-4147-A177-3AD203B41FA5}">
                      <a16:colId xmlns:a16="http://schemas.microsoft.com/office/drawing/2014/main" val="1486557545"/>
                    </a:ext>
                  </a:extLst>
                </a:gridCol>
                <a:gridCol w="1046961">
                  <a:extLst>
                    <a:ext uri="{9D8B030D-6E8A-4147-A177-3AD203B41FA5}">
                      <a16:colId xmlns:a16="http://schemas.microsoft.com/office/drawing/2014/main" val="2146422181"/>
                    </a:ext>
                  </a:extLst>
                </a:gridCol>
              </a:tblGrid>
              <a:tr h="630987">
                <a:tc gridSpan="2">
                  <a:txBody>
                    <a:bodyPr/>
                    <a:lstStyle/>
                    <a:p>
                      <a:pPr algn="ctr"/>
                      <a:r>
                        <a:rPr kumimoji="1" lang="ja-JP" altLang="en-US" sz="1100" dirty="0" smtClean="0">
                          <a:latin typeface="+mn-ea"/>
                          <a:ea typeface="+mn-ea"/>
                        </a:rPr>
                        <a:t>目的及び範囲</a:t>
                      </a:r>
                      <a:endParaRPr kumimoji="1" lang="ja-JP" altLang="en-US" sz="1100" dirty="0">
                        <a:latin typeface="+mn-ea"/>
                        <a:ea typeface="+mn-ea"/>
                      </a:endParaRPr>
                    </a:p>
                  </a:txBody>
                  <a:tcPr marL="36000" marR="36000" marT="36000" marB="36000" anchor="ctr"/>
                </a:tc>
                <a:tc hMerge="1">
                  <a:txBody>
                    <a:bodyPr/>
                    <a:lstStyle/>
                    <a:p>
                      <a:endParaRPr kumimoji="1" lang="ja-JP" altLang="en-US" dirty="0"/>
                    </a:p>
                  </a:txBody>
                  <a:tcPr/>
                </a:tc>
                <a:tc gridSpan="4">
                  <a:txBody>
                    <a:bodyPr/>
                    <a:lstStyle/>
                    <a:p>
                      <a:r>
                        <a:rPr kumimoji="1" lang="ja-JP" altLang="en-US" sz="1100" dirty="0" smtClean="0"/>
                        <a:t>　この計画は、防火管理業務に必要な事項を定め、火災、地震その他の災害の予防と居住者の安全及び被害の軽減を図ることを目的とし、</a:t>
                      </a:r>
                      <a:r>
                        <a:rPr kumimoji="1" lang="ja-JP" altLang="en-US" sz="1100" u="heavy" baseline="0" dirty="0" smtClean="0"/>
                        <a:t>ここに居住する者全員が守らなければならない。</a:t>
                      </a:r>
                      <a:endParaRPr kumimoji="1" lang="ja-JP" altLang="en-US" sz="1100" u="heavy" baseline="0" dirty="0"/>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464406531"/>
                  </a:ext>
                </a:extLst>
              </a:tr>
              <a:tr h="331352">
                <a:tc gridSpan="2">
                  <a:txBody>
                    <a:bodyPr/>
                    <a:lstStyle/>
                    <a:p>
                      <a:pPr algn="ctr"/>
                      <a:r>
                        <a:rPr kumimoji="1" lang="ja-JP" altLang="en-US" sz="1100" dirty="0" smtClean="0">
                          <a:latin typeface="+mn-ea"/>
                          <a:ea typeface="+mn-ea"/>
                        </a:rPr>
                        <a:t>防火管理者</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gridSpan="4">
                  <a:txBody>
                    <a:bodyPr/>
                    <a:lstStyle/>
                    <a:p>
                      <a:r>
                        <a:rPr kumimoji="1" lang="ja-JP" altLang="en-US" sz="1100" dirty="0" smtClean="0"/>
                        <a:t>防火管理者は、この計画の作成及び実行に関する全ての権限を持ち業務を行う。</a:t>
                      </a:r>
                      <a:endParaRPr kumimoji="1" lang="ja-JP" altLang="en-US" sz="1100" dirty="0"/>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63147027"/>
                  </a:ext>
                </a:extLst>
              </a:tr>
              <a:tr h="446417">
                <a:tc gridSpan="2">
                  <a:txBody>
                    <a:bodyPr/>
                    <a:lstStyle/>
                    <a:p>
                      <a:pPr algn="ctr"/>
                      <a:r>
                        <a:rPr kumimoji="1" lang="ja-JP" altLang="en-US" sz="1100" dirty="0" smtClean="0">
                          <a:latin typeface="+mn-ea"/>
                          <a:ea typeface="+mn-ea"/>
                        </a:rPr>
                        <a:t>建物名称</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gridSpan="4">
                  <a:txBody>
                    <a:bodyPr/>
                    <a:lstStyle/>
                    <a:p>
                      <a:endParaRPr kumimoji="1" lang="ja-JP" altLang="en-US" sz="1100" dirty="0"/>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761767665"/>
                  </a:ext>
                </a:extLst>
              </a:tr>
              <a:tr h="505854">
                <a:tc gridSpan="2">
                  <a:txBody>
                    <a:bodyPr/>
                    <a:lstStyle/>
                    <a:p>
                      <a:pPr algn="ctr"/>
                      <a:r>
                        <a:rPr kumimoji="1" lang="ja-JP" altLang="en-US" sz="1100" dirty="0" smtClean="0">
                          <a:latin typeface="+mn-ea"/>
                          <a:ea typeface="+mn-ea"/>
                        </a:rPr>
                        <a:t>収容人員</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gridSpan="4">
                  <a:txBody>
                    <a:bodyPr/>
                    <a:lstStyle/>
                    <a:p>
                      <a:pPr algn="l"/>
                      <a:r>
                        <a:rPr kumimoji="1" lang="ja-JP" altLang="en-US" sz="1100" dirty="0" smtClean="0">
                          <a:latin typeface="+mn-ea"/>
                          <a:ea typeface="+mn-ea"/>
                        </a:rPr>
                        <a:t>　居住者　計</a:t>
                      </a:r>
                      <a:r>
                        <a:rPr kumimoji="1" lang="ja-JP" altLang="en-US" sz="1100" u="sng" dirty="0" smtClean="0">
                          <a:latin typeface="+mn-ea"/>
                          <a:ea typeface="+mn-ea"/>
                        </a:rPr>
                        <a:t>　　　</a:t>
                      </a:r>
                      <a:r>
                        <a:rPr kumimoji="1" lang="ja-JP" altLang="en-US" sz="1100" dirty="0" smtClean="0">
                          <a:latin typeface="+mn-ea"/>
                          <a:ea typeface="+mn-ea"/>
                        </a:rPr>
                        <a:t>人</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885586121"/>
                  </a:ext>
                </a:extLst>
              </a:tr>
              <a:tr h="1412503">
                <a:tc>
                  <a:txBody>
                    <a:bodyPr/>
                    <a:lstStyle/>
                    <a:p>
                      <a:pPr algn="ctr"/>
                      <a:r>
                        <a:rPr kumimoji="1" lang="ja-JP" altLang="en-US" sz="1100" dirty="0" smtClean="0">
                          <a:latin typeface="+mn-ea"/>
                          <a:ea typeface="+mn-ea"/>
                        </a:rPr>
                        <a:t>防火管理者の業務</a:t>
                      </a:r>
                      <a:endParaRPr kumimoji="1" lang="ja-JP" altLang="en-US" sz="1100" dirty="0">
                        <a:latin typeface="+mn-ea"/>
                        <a:ea typeface="+mn-ea"/>
                      </a:endParaRPr>
                    </a:p>
                  </a:txBody>
                  <a:tcPr marL="36000" marR="36000" marT="36000" marB="36000" vert="eaVert" anchor="ctr"/>
                </a:tc>
                <a:tc gridSpan="5">
                  <a:txBody>
                    <a:bodyPr/>
                    <a:lstStyle/>
                    <a:p>
                      <a:r>
                        <a:rPr kumimoji="1" lang="ja-JP" altLang="en-US" sz="1100" dirty="0" smtClean="0">
                          <a:latin typeface="+mn-ea"/>
                          <a:ea typeface="+mn-ea"/>
                        </a:rPr>
                        <a:t>１　消防署への報告及び連絡</a:t>
                      </a:r>
                      <a:endParaRPr kumimoji="1" lang="en-US" altLang="ja-JP" sz="1100" dirty="0" smtClean="0">
                        <a:latin typeface="+mn-ea"/>
                        <a:ea typeface="+mn-ea"/>
                      </a:endParaRPr>
                    </a:p>
                    <a:p>
                      <a:r>
                        <a:rPr kumimoji="1" lang="ja-JP" altLang="en-US" sz="1100" dirty="0" smtClean="0">
                          <a:latin typeface="+mn-ea"/>
                          <a:ea typeface="+mn-ea"/>
                        </a:rPr>
                        <a:t>２　消防計画の周知</a:t>
                      </a:r>
                    </a:p>
                    <a:p>
                      <a:r>
                        <a:rPr kumimoji="1" lang="ja-JP" altLang="en-US" sz="1100" dirty="0" smtClean="0">
                          <a:latin typeface="+mn-ea"/>
                          <a:ea typeface="+mn-ea"/>
                        </a:rPr>
                        <a:t>３　建物、階段等の自主点検（別表１「自主点検記録表」に記録し、保存する）及び維持管理</a:t>
                      </a:r>
                      <a:endParaRPr kumimoji="1" lang="en-US" altLang="ja-JP" sz="1100" dirty="0" smtClean="0">
                        <a:latin typeface="+mn-ea"/>
                        <a:ea typeface="+mn-ea"/>
                      </a:endParaRPr>
                    </a:p>
                    <a:p>
                      <a:r>
                        <a:rPr kumimoji="1" lang="ja-JP" altLang="en-US" sz="1100" dirty="0" smtClean="0">
                          <a:latin typeface="+mn-ea"/>
                          <a:ea typeface="+mn-ea"/>
                        </a:rPr>
                        <a:t>４　消防用設備等の点検及び維持管理</a:t>
                      </a:r>
                    </a:p>
                    <a:p>
                      <a:r>
                        <a:rPr kumimoji="1" lang="ja-JP" altLang="en-US" sz="1100" dirty="0" smtClean="0">
                          <a:latin typeface="+mn-ea"/>
                          <a:ea typeface="+mn-ea"/>
                        </a:rPr>
                        <a:t>５　消防訓練参加の呼びかけ</a:t>
                      </a:r>
                    </a:p>
                    <a:p>
                      <a:r>
                        <a:rPr kumimoji="1" lang="ja-JP" altLang="en-US" sz="1100" dirty="0" smtClean="0">
                          <a:latin typeface="+mn-ea"/>
                          <a:ea typeface="+mn-ea"/>
                        </a:rPr>
                        <a:t>６　防災ポスターの掲示や広報紙等の回覧と整理</a:t>
                      </a:r>
                      <a:endParaRPr kumimoji="1" lang="en-US" altLang="ja-JP" sz="1100" dirty="0" smtClean="0">
                        <a:latin typeface="+mn-ea"/>
                        <a:ea typeface="+mn-ea"/>
                      </a:endParaRPr>
                    </a:p>
                    <a:p>
                      <a:r>
                        <a:rPr kumimoji="1" lang="ja-JP" altLang="en-US" sz="1100" dirty="0" smtClean="0">
                          <a:latin typeface="+mn-ea"/>
                          <a:ea typeface="+mn-ea"/>
                        </a:rPr>
                        <a:t>７　その他</a:t>
                      </a:r>
                    </a:p>
                  </a:txBody>
                  <a:tcPr marL="36000" marR="36000" marT="36000" marB="36000" anchor="ct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83688696"/>
                  </a:ext>
                </a:extLst>
              </a:tr>
              <a:tr h="2133600">
                <a:tc>
                  <a:txBody>
                    <a:bodyPr/>
                    <a:lstStyle/>
                    <a:p>
                      <a:pPr algn="ctr"/>
                      <a:r>
                        <a:rPr kumimoji="1" lang="ja-JP" altLang="en-US" sz="1100" dirty="0" smtClean="0">
                          <a:latin typeface="+mn-ea"/>
                          <a:ea typeface="+mn-ea"/>
                        </a:rPr>
                        <a:t>居住者が行う防火管理対策</a:t>
                      </a:r>
                      <a:endParaRPr kumimoji="1" lang="en-US" altLang="ja-JP" sz="1100" dirty="0" smtClean="0">
                        <a:latin typeface="+mn-ea"/>
                        <a:ea typeface="+mn-ea"/>
                      </a:endParaRPr>
                    </a:p>
                  </a:txBody>
                  <a:tcPr marL="36000" marR="36000" marT="36000" marB="36000" vert="eaVert" anchor="ctr"/>
                </a:tc>
                <a:tc gridSpan="5">
                  <a:txBody>
                    <a:bodyPr/>
                    <a:lstStyle/>
                    <a:p>
                      <a:r>
                        <a:rPr kumimoji="1" lang="ja-JP" altLang="en-US" sz="1100" dirty="0" smtClean="0">
                          <a:latin typeface="+mn-ea"/>
                          <a:ea typeface="+mn-ea"/>
                        </a:rPr>
                        <a:t>　居住者は、各自の責任において次の対策を行う。</a:t>
                      </a:r>
                      <a:endParaRPr kumimoji="1" lang="en-US" altLang="ja-JP" sz="1100" dirty="0" smtClean="0">
                        <a:latin typeface="+mn-ea"/>
                        <a:ea typeface="+mn-ea"/>
                      </a:endParaRPr>
                    </a:p>
                    <a:p>
                      <a:r>
                        <a:rPr kumimoji="1" lang="ja-JP" altLang="en-US" sz="1100" dirty="0" smtClean="0">
                          <a:latin typeface="+mn-ea"/>
                          <a:ea typeface="+mn-ea"/>
                        </a:rPr>
                        <a:t>１　住戸内の火気管理を徹底し、火災予防に努める。</a:t>
                      </a:r>
                      <a:endParaRPr kumimoji="1" lang="en-US" altLang="ja-JP" sz="1100" dirty="0" smtClean="0">
                        <a:latin typeface="+mn-ea"/>
                        <a:ea typeface="+mn-ea"/>
                      </a:endParaRPr>
                    </a:p>
                    <a:p>
                      <a:r>
                        <a:rPr kumimoji="1" lang="ja-JP" altLang="en-US" sz="1100" dirty="0" smtClean="0">
                          <a:latin typeface="+mn-ea"/>
                          <a:ea typeface="+mn-ea"/>
                        </a:rPr>
                        <a:t>２　玄関防火戸の閉鎖機能を維持管理する。</a:t>
                      </a:r>
                    </a:p>
                    <a:p>
                      <a:r>
                        <a:rPr kumimoji="1" lang="ja-JP" altLang="en-US" sz="1100" dirty="0" smtClean="0">
                          <a:latin typeface="+mn-ea"/>
                          <a:ea typeface="+mn-ea"/>
                        </a:rPr>
                        <a:t>３　バルコニーには、火災の延焼拡大要因となる多量の可燃物を置かない。また、隣接住戸との</a:t>
                      </a:r>
                      <a:endParaRPr kumimoji="1" lang="en-US" altLang="ja-JP" sz="1100" dirty="0" smtClean="0">
                        <a:latin typeface="+mn-ea"/>
                        <a:ea typeface="+mn-ea"/>
                      </a:endParaRPr>
                    </a:p>
                    <a:p>
                      <a:r>
                        <a:rPr kumimoji="1" lang="ja-JP" altLang="en-US" sz="1100" dirty="0" smtClean="0">
                          <a:latin typeface="+mn-ea"/>
                          <a:ea typeface="+mn-ea"/>
                        </a:rPr>
                        <a:t>　仕切り板部分等には避難の障害となる物品等を置かない。</a:t>
                      </a:r>
                    </a:p>
                    <a:p>
                      <a:r>
                        <a:rPr kumimoji="1" lang="ja-JP" altLang="en-US" sz="1100" dirty="0" smtClean="0">
                          <a:latin typeface="+mn-ea"/>
                          <a:ea typeface="+mn-ea"/>
                        </a:rPr>
                        <a:t>４　バルコニーの隣接住戸との仕切板の破壊が容易でない場合は、破壊用の器具を備えておく。</a:t>
                      </a:r>
                      <a:endParaRPr kumimoji="1" lang="en-US" altLang="ja-JP" sz="1100" dirty="0" smtClean="0">
                        <a:latin typeface="+mn-ea"/>
                        <a:ea typeface="+mn-ea"/>
                      </a:endParaRPr>
                    </a:p>
                    <a:p>
                      <a:r>
                        <a:rPr kumimoji="1" lang="ja-JP" altLang="en-US" sz="1100" dirty="0" smtClean="0">
                          <a:latin typeface="+mn-ea"/>
                          <a:ea typeface="+mn-ea"/>
                        </a:rPr>
                        <a:t>５　廊下及び階段等避難に使用する共用部分には、避難の支障となる物品等を置かない。</a:t>
                      </a:r>
                      <a:endParaRPr kumimoji="1" lang="en-US" altLang="ja-JP" sz="1100" dirty="0" smtClean="0">
                        <a:latin typeface="+mn-ea"/>
                        <a:ea typeface="+mn-ea"/>
                      </a:endParaRPr>
                    </a:p>
                    <a:p>
                      <a:r>
                        <a:rPr kumimoji="1" lang="ja-JP" altLang="en-US" sz="1100" dirty="0" smtClean="0">
                          <a:latin typeface="+mn-ea"/>
                          <a:ea typeface="+mn-ea"/>
                        </a:rPr>
                        <a:t>６　消防設備等の周囲には、操作の障害となる物件を置かない。</a:t>
                      </a:r>
                      <a:endParaRPr kumimoji="1" lang="en-US" altLang="ja-JP" sz="1100" dirty="0" smtClean="0">
                        <a:latin typeface="+mn-ea"/>
                        <a:ea typeface="+mn-ea"/>
                      </a:endParaRPr>
                    </a:p>
                    <a:p>
                      <a:r>
                        <a:rPr kumimoji="1" lang="ja-JP" altLang="en-US" sz="1100" dirty="0" smtClean="0">
                          <a:latin typeface="+mn-ea"/>
                          <a:ea typeface="+mn-ea"/>
                        </a:rPr>
                        <a:t>７　設置されている消火器は、みだりに移動させない。</a:t>
                      </a:r>
                      <a:endParaRPr kumimoji="1" lang="en-US" altLang="ja-JP" sz="1100" dirty="0" smtClean="0">
                        <a:latin typeface="+mn-ea"/>
                        <a:ea typeface="+mn-ea"/>
                      </a:endParaRPr>
                    </a:p>
                    <a:p>
                      <a:r>
                        <a:rPr kumimoji="1" lang="ja-JP" altLang="en-US" sz="1100" dirty="0" smtClean="0">
                          <a:latin typeface="+mn-ea"/>
                          <a:ea typeface="+mn-ea"/>
                        </a:rPr>
                        <a:t>８　暖房用燃料等は、密栓して保管する。</a:t>
                      </a:r>
                      <a:endParaRPr kumimoji="1" lang="en-US" altLang="ja-JP" sz="1100" dirty="0" smtClean="0">
                        <a:latin typeface="+mn-ea"/>
                        <a:ea typeface="+mn-ea"/>
                      </a:endParaRPr>
                    </a:p>
                    <a:p>
                      <a:r>
                        <a:rPr kumimoji="1" lang="ja-JP" altLang="en-US" sz="1100" dirty="0" smtClean="0">
                          <a:latin typeface="+mn-ea"/>
                          <a:ea typeface="+mn-ea"/>
                        </a:rPr>
                        <a:t>９　消防隊の活動障害となる場所に駐車しない。</a:t>
                      </a:r>
                      <a:endParaRPr kumimoji="1" lang="en-US" altLang="ja-JP" sz="1100" dirty="0" smtClean="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02188814"/>
                  </a:ext>
                </a:extLst>
              </a:tr>
              <a:tr h="399908">
                <a:tc rowSpan="5">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消防用設備等の点検及び報告</a:t>
                      </a:r>
                      <a:endParaRPr kumimoji="1" lang="en-US" altLang="ja-JP" sz="1100" dirty="0" smtClean="0">
                        <a:latin typeface="+mn-ea"/>
                        <a:ea typeface="+mn-ea"/>
                      </a:endParaRPr>
                    </a:p>
                  </a:txBody>
                  <a:tcPr marL="36000" marR="36000" marT="36000" marB="36000" vert="eaVert" anchor="ctr"/>
                </a:tc>
                <a:tc gridSpan="5">
                  <a:txBody>
                    <a:bodyPr/>
                    <a:lstStyle/>
                    <a:p>
                      <a:r>
                        <a:rPr kumimoji="1" lang="ja-JP" altLang="en-US" sz="1100" dirty="0" smtClean="0">
                          <a:latin typeface="+mn-ea"/>
                          <a:ea typeface="+mn-ea"/>
                        </a:rPr>
                        <a:t>　消防用設備等は、下記点検業者に委託して行い、防火管理者はその結果を確認し、３年に１回</a:t>
                      </a:r>
                      <a:endParaRPr kumimoji="1" lang="en-US" altLang="ja-JP" sz="1100" dirty="0" smtClean="0">
                        <a:latin typeface="+mn-ea"/>
                        <a:ea typeface="+mn-ea"/>
                      </a:endParaRPr>
                    </a:p>
                    <a:p>
                      <a:r>
                        <a:rPr kumimoji="1" lang="ja-JP" altLang="en-US" sz="1100" dirty="0" smtClean="0">
                          <a:latin typeface="+mn-ea"/>
                          <a:ea typeface="+mn-ea"/>
                        </a:rPr>
                        <a:t>消防署に報告する。防火管理者は、消防用設備等の点検結果報告書等を一括</a:t>
                      </a:r>
                      <a:r>
                        <a:rPr kumimoji="1" lang="ja-JP" altLang="en-US" sz="1100" dirty="0" smtClean="0">
                          <a:solidFill>
                            <a:schemeClr val="tx1"/>
                          </a:solidFill>
                          <a:latin typeface="+mn-ea"/>
                          <a:ea typeface="+mn-ea"/>
                        </a:rPr>
                        <a:t>編冊</a:t>
                      </a:r>
                      <a:r>
                        <a:rPr kumimoji="1" lang="ja-JP" altLang="en-US" sz="1100" dirty="0" smtClean="0">
                          <a:latin typeface="+mn-ea"/>
                          <a:ea typeface="+mn-ea"/>
                        </a:rPr>
                        <a:t>して保管する。</a:t>
                      </a:r>
                      <a:endParaRPr kumimoji="1" lang="en-US" altLang="ja-JP" sz="1100" dirty="0" smtClean="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7670715"/>
                  </a:ext>
                </a:extLst>
              </a:tr>
              <a:tr h="263011">
                <a:tc vMerge="1">
                  <a:txBody>
                    <a:bodyPr/>
                    <a:lstStyle/>
                    <a:p>
                      <a:endParaRPr kumimoji="1" lang="ja-JP" altLang="en-US"/>
                    </a:p>
                  </a:txBody>
                  <a:tcPr/>
                </a:tc>
                <a:tc grid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委託点検業者</a:t>
                      </a:r>
                      <a:endParaRPr kumimoji="1" lang="en-US" altLang="ja-JP" sz="1100" dirty="0" smtClean="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gridSpan="2">
                  <a:txBody>
                    <a:bodyPr/>
                    <a:lstStyle/>
                    <a:p>
                      <a:pPr algn="ctr"/>
                      <a:r>
                        <a:rPr kumimoji="1" lang="ja-JP" altLang="en-US" sz="1100" dirty="0" smtClean="0">
                          <a:latin typeface="+mn-ea"/>
                          <a:ea typeface="+mn-ea"/>
                        </a:rPr>
                        <a:t>点検実施時期</a:t>
                      </a:r>
                      <a:endParaRPr kumimoji="1" lang="en-US" altLang="ja-JP" sz="1100" dirty="0" smtClean="0">
                        <a:latin typeface="+mn-ea"/>
                        <a:ea typeface="+mn-ea"/>
                      </a:endParaRPr>
                    </a:p>
                  </a:txBody>
                  <a:tcPr marL="36000" marR="36000" marT="36000" marB="36000" anchor="ctr"/>
                </a:tc>
                <a:tc hMerge="1">
                  <a:txBody>
                    <a:bodyPr/>
                    <a:lstStyle/>
                    <a:p>
                      <a:endParaRPr kumimoji="1" lang="ja-JP" altLang="en-US"/>
                    </a:p>
                  </a:txBody>
                  <a:tcPr/>
                </a:tc>
                <a:extLst>
                  <a:ext uri="{0D108BD9-81ED-4DB2-BD59-A6C34878D82A}">
                    <a16:rowId xmlns:a16="http://schemas.microsoft.com/office/drawing/2014/main" val="3992937644"/>
                  </a:ext>
                </a:extLst>
              </a:tr>
              <a:tr h="453083">
                <a:tc vMerge="1">
                  <a:txBody>
                    <a:bodyPr/>
                    <a:lstStyle/>
                    <a:p>
                      <a:endParaRPr kumimoji="1" lang="ja-JP" altLang="en-US"/>
                    </a:p>
                  </a:txBody>
                  <a:tcPr/>
                </a:tc>
                <a:tc gridSpan="2">
                  <a:txBody>
                    <a:bodyPr/>
                    <a:lstStyle/>
                    <a:p>
                      <a:pPr algn="ctr"/>
                      <a:r>
                        <a:rPr kumimoji="1" lang="ja-JP" altLang="en-US" sz="1100" dirty="0" smtClean="0">
                          <a:latin typeface="+mn-ea"/>
                          <a:ea typeface="+mn-ea"/>
                        </a:rPr>
                        <a:t>会社名</a:t>
                      </a:r>
                      <a:endParaRPr kumimoji="1" lang="en-US" altLang="ja-JP" sz="1100" dirty="0" smtClean="0">
                        <a:latin typeface="+mn-ea"/>
                        <a:ea typeface="+mn-ea"/>
                      </a:endParaRPr>
                    </a:p>
                  </a:txBody>
                  <a:tcPr marL="36000" marR="36000" marT="36000" marB="36000" anchor="ctr"/>
                </a:tc>
                <a:tc hMerge="1">
                  <a:txBody>
                    <a:bodyPr/>
                    <a:lstStyle/>
                    <a:p>
                      <a:endParaRPr kumimoji="1" lang="ja-JP" altLang="en-US"/>
                    </a:p>
                  </a:txBody>
                  <a:tcPr/>
                </a:tc>
                <a:tc>
                  <a:txBody>
                    <a:bodyPr/>
                    <a:lstStyle/>
                    <a:p>
                      <a:pPr algn="ctr"/>
                      <a:endParaRPr kumimoji="1" lang="en-US" altLang="ja-JP" sz="1100" dirty="0" smtClean="0">
                        <a:latin typeface="+mn-ea"/>
                        <a:ea typeface="+mn-ea"/>
                      </a:endParaRPr>
                    </a:p>
                  </a:txBody>
                  <a:tcPr marL="36000" marR="36000" marT="36000" marB="36000" anchor="ctr"/>
                </a:tc>
                <a:tc>
                  <a:txBody>
                    <a:bodyPr/>
                    <a:lstStyle/>
                    <a:p>
                      <a:pPr algn="ctr"/>
                      <a:r>
                        <a:rPr kumimoji="1" lang="ja-JP" altLang="en-US" sz="1100" dirty="0" smtClean="0">
                          <a:latin typeface="+mn-ea"/>
                          <a:ea typeface="+mn-ea"/>
                        </a:rPr>
                        <a:t>機器点検</a:t>
                      </a:r>
                      <a:endParaRPr kumimoji="1" lang="en-US" altLang="ja-JP" sz="1100" dirty="0" smtClean="0">
                        <a:latin typeface="+mn-ea"/>
                        <a:ea typeface="+mn-ea"/>
                      </a:endParaRPr>
                    </a:p>
                  </a:txBody>
                  <a:tcPr marL="36000" marR="36000" marT="36000" marB="36000" anchor="ctr"/>
                </a:tc>
                <a:tc>
                  <a:txBody>
                    <a:bodyPr/>
                    <a:lstStyle/>
                    <a:p>
                      <a:pPr algn="ctr"/>
                      <a:r>
                        <a:rPr kumimoji="1" lang="ja-JP" altLang="en-US" sz="1100" dirty="0" smtClean="0">
                          <a:latin typeface="+mn-ea"/>
                          <a:ea typeface="+mn-ea"/>
                        </a:rPr>
                        <a:t>総合点検</a:t>
                      </a:r>
                      <a:endParaRPr kumimoji="1" lang="en-US" altLang="ja-JP" sz="1100" dirty="0" smtClean="0">
                        <a:latin typeface="+mn-ea"/>
                        <a:ea typeface="+mn-ea"/>
                      </a:endParaRPr>
                    </a:p>
                  </a:txBody>
                  <a:tcPr marL="36000" marR="36000" marT="36000" marB="36000" anchor="ctr"/>
                </a:tc>
                <a:extLst>
                  <a:ext uri="{0D108BD9-81ED-4DB2-BD59-A6C34878D82A}">
                    <a16:rowId xmlns:a16="http://schemas.microsoft.com/office/drawing/2014/main" val="1304931611"/>
                  </a:ext>
                </a:extLst>
              </a:tr>
              <a:tr h="488230">
                <a:tc vMerge="1">
                  <a:txBody>
                    <a:bodyPr/>
                    <a:lstStyle/>
                    <a:p>
                      <a:endParaRPr kumimoji="1" lang="ja-JP" altLang="en-US"/>
                    </a:p>
                  </a:txBody>
                  <a:tcPr/>
                </a:tc>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所在地</a:t>
                      </a:r>
                      <a:endParaRPr kumimoji="1" lang="en-US" altLang="ja-JP" sz="1100" dirty="0" smtClean="0">
                        <a:latin typeface="+mn-ea"/>
                        <a:ea typeface="+mn-ea"/>
                      </a:endParaRPr>
                    </a:p>
                  </a:txBody>
                  <a:tcPr marL="36000" marR="36000" marT="36000" marB="36000" anchor="ctr"/>
                </a:tc>
                <a:tc hMerge="1">
                  <a:txBody>
                    <a:bodyPr/>
                    <a:lstStyle/>
                    <a:p>
                      <a:endParaRPr kumimoji="1" lang="ja-JP" altLang="en-US"/>
                    </a:p>
                  </a:txBody>
                  <a:tcPr/>
                </a:tc>
                <a:tc>
                  <a:txBody>
                    <a:bodyPr/>
                    <a:lstStyle/>
                    <a:p>
                      <a:pPr algn="ctr"/>
                      <a:endParaRPr kumimoji="1" lang="en-US" altLang="ja-JP" sz="1100" dirty="0" smtClean="0">
                        <a:latin typeface="+mn-ea"/>
                        <a:ea typeface="+mn-ea"/>
                      </a:endParaRPr>
                    </a:p>
                  </a:txBody>
                  <a:tcPr marL="36000" marR="36000" marT="36000" marB="36000" anchor="ctr"/>
                </a:tc>
                <a:tc rowSpan="2">
                  <a:txBody>
                    <a:bodyPr/>
                    <a:lstStyle/>
                    <a:p>
                      <a:pPr algn="r"/>
                      <a:r>
                        <a:rPr kumimoji="1" lang="ja-JP" altLang="en-US" dirty="0" smtClean="0"/>
                        <a:t>月</a:t>
                      </a:r>
                      <a:endParaRPr kumimoji="1" lang="ja-JP" altLang="en-US" dirty="0"/>
                    </a:p>
                  </a:txBody>
                  <a:tcPr marL="36000" marR="36000" marT="36000" marB="36000" anchor="ctr"/>
                </a:tc>
                <a:tc rowSpan="2">
                  <a:txBody>
                    <a:bodyPr/>
                    <a:lstStyle/>
                    <a:p>
                      <a:pPr algn="r"/>
                      <a:r>
                        <a:rPr kumimoji="1" lang="ja-JP" altLang="en-US" dirty="0" smtClean="0"/>
                        <a:t>月</a:t>
                      </a:r>
                      <a:endParaRPr kumimoji="1" lang="ja-JP" altLang="en-US" dirty="0"/>
                    </a:p>
                  </a:txBody>
                  <a:tcPr marL="36000" marR="36000" marT="36000" marB="36000" anchor="ctr"/>
                </a:tc>
                <a:extLst>
                  <a:ext uri="{0D108BD9-81ED-4DB2-BD59-A6C34878D82A}">
                    <a16:rowId xmlns:a16="http://schemas.microsoft.com/office/drawing/2014/main" val="3449432609"/>
                  </a:ext>
                </a:extLst>
              </a:tr>
              <a:tr h="488230">
                <a:tc vMerge="1">
                  <a:txBody>
                    <a:bodyPr/>
                    <a:lstStyle/>
                    <a:p>
                      <a:endParaRPr kumimoji="1" lang="ja-JP" altLang="en-US"/>
                    </a:p>
                  </a:txBody>
                  <a:tcPr/>
                </a:tc>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連絡先</a:t>
                      </a:r>
                      <a:endParaRPr kumimoji="1" lang="en-US" altLang="ja-JP" sz="1100" dirty="0" smtClean="0">
                        <a:latin typeface="+mn-ea"/>
                        <a:ea typeface="+mn-ea"/>
                      </a:endParaRPr>
                    </a:p>
                  </a:txBody>
                  <a:tcPr marL="36000" marR="36000" marT="36000" marB="36000" anchor="ctr"/>
                </a:tc>
                <a:tc hMerge="1">
                  <a:txBody>
                    <a:bodyPr/>
                    <a:lstStyle/>
                    <a:p>
                      <a:endParaRPr kumimoji="1" lang="ja-JP" altLang="en-US"/>
                    </a:p>
                  </a:txBody>
                  <a:tcPr/>
                </a:tc>
                <a:tc>
                  <a:txBody>
                    <a:bodyPr/>
                    <a:lstStyle/>
                    <a:p>
                      <a:pPr algn="ctr"/>
                      <a:endParaRPr kumimoji="1" lang="en-US" altLang="ja-JP" sz="1100" dirty="0" smtClean="0">
                        <a:latin typeface="+mn-ea"/>
                        <a:ea typeface="+mn-ea"/>
                      </a:endParaRPr>
                    </a:p>
                  </a:txBody>
                  <a:tcPr marL="36000" marR="36000" marT="36000" marB="36000" anchor="ct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624376"/>
                  </a:ext>
                </a:extLst>
              </a:tr>
              <a:tr h="1441930">
                <a:tc>
                  <a:txBody>
                    <a:bodyPr/>
                    <a:lstStyle/>
                    <a:p>
                      <a:pPr algn="ctr"/>
                      <a:r>
                        <a:rPr kumimoji="1" lang="ja-JP" altLang="en-US" sz="1100" dirty="0" smtClean="0">
                          <a:latin typeface="+mn-ea"/>
                          <a:ea typeface="+mn-ea"/>
                        </a:rPr>
                        <a:t>火災発生時の行動</a:t>
                      </a:r>
                      <a:endParaRPr kumimoji="1" lang="ja-JP" altLang="en-US" sz="1100" dirty="0">
                        <a:latin typeface="+mn-ea"/>
                        <a:ea typeface="+mn-ea"/>
                      </a:endParaRPr>
                    </a:p>
                  </a:txBody>
                  <a:tcPr marL="36000" marR="36000" marT="36000" marB="36000" vert="eaVert" anchor="ctr"/>
                </a:tc>
                <a:tc gridSpan="5">
                  <a:txBody>
                    <a:bodyPr/>
                    <a:lstStyle/>
                    <a:p>
                      <a:pPr algn="l"/>
                      <a:r>
                        <a:rPr kumimoji="1" lang="ja-JP" altLang="en-US" sz="1100" dirty="0" smtClean="0">
                          <a:latin typeface="+mn-ea"/>
                          <a:ea typeface="+mn-ea"/>
                        </a:rPr>
                        <a:t>１　火災を発生させた者又は火災を発見した者は、大声で周囲に知らせる。 </a:t>
                      </a:r>
                    </a:p>
                    <a:p>
                      <a:pPr algn="l"/>
                      <a:r>
                        <a:rPr kumimoji="1" lang="ja-JP" altLang="en-US" sz="1100" dirty="0" smtClean="0">
                          <a:latin typeface="+mn-ea"/>
                          <a:ea typeface="+mn-ea"/>
                        </a:rPr>
                        <a:t>２　消防署への通報は、火災を発生させた者又は火災の発生を知った者が協力して行う。</a:t>
                      </a:r>
                    </a:p>
                    <a:p>
                      <a:pPr algn="l"/>
                      <a:r>
                        <a:rPr kumimoji="1" lang="ja-JP" altLang="en-US" sz="1100" dirty="0" smtClean="0">
                          <a:latin typeface="+mn-ea"/>
                          <a:ea typeface="+mn-ea"/>
                        </a:rPr>
                        <a:t>３　初期消火は、消防隊が到着するまで居住者が協力して行う。</a:t>
                      </a:r>
                    </a:p>
                    <a:p>
                      <a:pPr algn="l"/>
                      <a:r>
                        <a:rPr kumimoji="1" lang="ja-JP" altLang="en-US" sz="1100" dirty="0" smtClean="0">
                          <a:latin typeface="+mn-ea"/>
                          <a:ea typeface="+mn-ea"/>
                        </a:rPr>
                        <a:t>４　玄関からの避難が困難な場合は、バルコニーの仕切板を破壊して隣接住戸から避難する。</a:t>
                      </a:r>
                      <a:endParaRPr kumimoji="1" lang="en-US" altLang="ja-JP" sz="1100" dirty="0" smtClean="0">
                        <a:latin typeface="+mn-ea"/>
                        <a:ea typeface="+mn-ea"/>
                      </a:endParaRPr>
                    </a:p>
                    <a:p>
                      <a:pPr algn="l"/>
                      <a:r>
                        <a:rPr kumimoji="1" lang="ja-JP" altLang="en-US" sz="1100" dirty="0" smtClean="0">
                          <a:latin typeface="+mn-ea"/>
                          <a:ea typeface="+mn-ea"/>
                        </a:rPr>
                        <a:t>５　避難誘導は、居住者がお互いに協力して行う。</a:t>
                      </a:r>
                    </a:p>
                    <a:p>
                      <a:pPr algn="l"/>
                      <a:r>
                        <a:rPr kumimoji="1" lang="ja-JP" altLang="en-US" sz="1100" dirty="0" smtClean="0">
                          <a:latin typeface="+mn-ea"/>
                          <a:ea typeface="+mn-ea"/>
                        </a:rPr>
                        <a:t>６　避難にエレベーターは使用しない。</a:t>
                      </a:r>
                      <a:endParaRPr kumimoji="1" lang="en-US" altLang="ja-JP" sz="1100" dirty="0" smtClean="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76639039"/>
                  </a:ext>
                </a:extLst>
              </a:tr>
            </a:tbl>
          </a:graphicData>
        </a:graphic>
      </p:graphicFrame>
      <p:sp>
        <p:nvSpPr>
          <p:cNvPr id="3" name="テキスト ボックス 2"/>
          <p:cNvSpPr txBox="1"/>
          <p:nvPr/>
        </p:nvSpPr>
        <p:spPr>
          <a:xfrm>
            <a:off x="1552815" y="0"/>
            <a:ext cx="3752370" cy="584775"/>
          </a:xfrm>
          <a:prstGeom prst="rect">
            <a:avLst/>
          </a:prstGeom>
          <a:noFill/>
        </p:spPr>
        <p:txBody>
          <a:bodyPr wrap="square" rtlCol="0">
            <a:spAutoFit/>
          </a:bodyPr>
          <a:lstStyle/>
          <a:p>
            <a:pPr algn="dist"/>
            <a:r>
              <a:rPr kumimoji="1" lang="ja-JP" altLang="en-US" sz="1600" dirty="0" smtClean="0"/>
              <a:t>消防計画（共同住宅用）</a:t>
            </a:r>
            <a:endParaRPr kumimoji="1" lang="en-US" altLang="ja-JP" sz="1600" dirty="0" smtClean="0"/>
          </a:p>
          <a:p>
            <a:pPr algn="dist"/>
            <a:endParaRPr kumimoji="1" lang="ja-JP" altLang="en-US" sz="1600" dirty="0"/>
          </a:p>
        </p:txBody>
      </p:sp>
    </p:spTree>
    <p:extLst>
      <p:ext uri="{BB962C8B-B14F-4D97-AF65-F5344CB8AC3E}">
        <p14:creationId xmlns:p14="http://schemas.microsoft.com/office/powerpoint/2010/main" val="25906990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302950941"/>
              </p:ext>
            </p:extLst>
          </p:nvPr>
        </p:nvGraphicFramePr>
        <p:xfrm>
          <a:off x="69702" y="43543"/>
          <a:ext cx="6724507" cy="4312518"/>
        </p:xfrm>
        <a:graphic>
          <a:graphicData uri="http://schemas.openxmlformats.org/drawingml/2006/table">
            <a:tbl>
              <a:tblPr firstRow="1" bandRow="1">
                <a:tableStyleId>{5940675A-B579-460E-94D1-54222C63F5DA}</a:tableStyleId>
              </a:tblPr>
              <a:tblGrid>
                <a:gridCol w="339873">
                  <a:extLst>
                    <a:ext uri="{9D8B030D-6E8A-4147-A177-3AD203B41FA5}">
                      <a16:colId xmlns:a16="http://schemas.microsoft.com/office/drawing/2014/main" val="3198741462"/>
                    </a:ext>
                  </a:extLst>
                </a:gridCol>
                <a:gridCol w="341739">
                  <a:extLst>
                    <a:ext uri="{9D8B030D-6E8A-4147-A177-3AD203B41FA5}">
                      <a16:colId xmlns:a16="http://schemas.microsoft.com/office/drawing/2014/main" val="3763369366"/>
                    </a:ext>
                  </a:extLst>
                </a:gridCol>
                <a:gridCol w="6042895">
                  <a:extLst>
                    <a:ext uri="{9D8B030D-6E8A-4147-A177-3AD203B41FA5}">
                      <a16:colId xmlns:a16="http://schemas.microsoft.com/office/drawing/2014/main" val="1166674879"/>
                    </a:ext>
                  </a:extLst>
                </a:gridCol>
              </a:tblGrid>
              <a:tr h="715797">
                <a:tc rowSpan="3">
                  <a:txBody>
                    <a:bodyPr/>
                    <a:lstStyle/>
                    <a:p>
                      <a:pPr algn="ctr"/>
                      <a:r>
                        <a:rPr kumimoji="1" lang="ja-JP" altLang="en-US" sz="1100" dirty="0" smtClean="0">
                          <a:latin typeface="+mn-ea"/>
                          <a:ea typeface="+mn-ea"/>
                        </a:rPr>
                        <a:t>地震対策</a:t>
                      </a:r>
                      <a:endParaRPr kumimoji="1" lang="en-US" altLang="ja-JP" sz="1100" dirty="0" smtClean="0">
                        <a:latin typeface="+mn-ea"/>
                        <a:ea typeface="+mn-ea"/>
                      </a:endParaRPr>
                    </a:p>
                  </a:txBody>
                  <a:tcPr marL="36000" marR="36000" marT="36000" marB="36000" vert="eaVert"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100" dirty="0" smtClean="0">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地震への備え</a:t>
                      </a:r>
                      <a:endParaRPr kumimoji="1" lang="en-US" altLang="ja-JP" sz="1100" dirty="0" smtClean="0">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100" dirty="0" smtClean="0">
                        <a:latin typeface="+mn-ea"/>
                        <a:ea typeface="+mn-ea"/>
                      </a:endParaRPr>
                    </a:p>
                  </a:txBody>
                  <a:tcPr marL="36000" marR="36000" marT="36000" marB="36000" vert="eaVert" anchor="ctr"/>
                </a:tc>
                <a:tc>
                  <a:txBody>
                    <a:bodyPr/>
                    <a:lstStyle/>
                    <a:p>
                      <a:pPr algn="l"/>
                      <a:r>
                        <a:rPr kumimoji="1" lang="ja-JP" altLang="en-US" sz="1100" dirty="0" smtClean="0">
                          <a:latin typeface="+mn-ea"/>
                          <a:ea typeface="+mn-ea"/>
                        </a:rPr>
                        <a:t>１　非常用食料、飲料水、衣類、携帯ラジオ、懐中電灯、医薬品等を準備する。</a:t>
                      </a:r>
                      <a:endParaRPr kumimoji="1" lang="en-US" altLang="ja-JP" sz="1100" dirty="0" smtClean="0">
                        <a:latin typeface="+mn-ea"/>
                        <a:ea typeface="+mn-ea"/>
                      </a:endParaRPr>
                    </a:p>
                    <a:p>
                      <a:pPr algn="l"/>
                      <a:r>
                        <a:rPr kumimoji="1" lang="ja-JP" altLang="en-US" sz="1100" dirty="0" smtClean="0">
                          <a:latin typeface="+mn-ea"/>
                          <a:ea typeface="+mn-ea"/>
                        </a:rPr>
                        <a:t>２　家具の転倒、物の落下や散乱がないように転倒防止措置を工夫する。</a:t>
                      </a:r>
                    </a:p>
                  </a:txBody>
                  <a:tcPr marL="36000" marR="36000" marT="36000" marB="36000" anchor="ctr"/>
                </a:tc>
                <a:extLst>
                  <a:ext uri="{0D108BD9-81ED-4DB2-BD59-A6C34878D82A}">
                    <a16:rowId xmlns:a16="http://schemas.microsoft.com/office/drawing/2014/main" val="234120800"/>
                  </a:ext>
                </a:extLst>
              </a:tr>
              <a:tr h="772523">
                <a:tc vMerge="1">
                  <a:txBody>
                    <a:bodyPr/>
                    <a:lstStyle/>
                    <a:p>
                      <a:pPr algn="ctr"/>
                      <a:endParaRPr kumimoji="1" lang="en-US" altLang="ja-JP" sz="1100" dirty="0" smtClean="0">
                        <a:latin typeface="+mn-ea"/>
                        <a:ea typeface="+mn-ea"/>
                      </a:endParaRPr>
                    </a:p>
                  </a:txBody>
                  <a:tcPr marL="36000" marR="36000" marT="36000" marB="36000" vert="eaVert" anchor="ctr"/>
                </a:tc>
                <a:tc>
                  <a:txBody>
                    <a:bodyPr/>
                    <a:lstStyle/>
                    <a:p>
                      <a:pPr algn="ctr"/>
                      <a:r>
                        <a:rPr kumimoji="1" lang="ja-JP" altLang="en-US" sz="1100" dirty="0" smtClean="0">
                          <a:latin typeface="+mn-ea"/>
                          <a:ea typeface="+mn-ea"/>
                        </a:rPr>
                        <a:t>情報発表時</a:t>
                      </a:r>
                      <a:endParaRPr kumimoji="1" lang="ja-JP" altLang="en-US" sz="1100" dirty="0">
                        <a:latin typeface="+mn-ea"/>
                        <a:ea typeface="+mn-ea"/>
                      </a:endParaRPr>
                    </a:p>
                  </a:txBody>
                  <a:tcPr marL="36000" marR="36000" marT="36000" marB="36000" vert="eaVert" anchor="ctr"/>
                </a:tc>
                <a:tc>
                  <a:txBody>
                    <a:bodyPr/>
                    <a:lstStyle/>
                    <a:p>
                      <a:pPr marL="228600" indent="-228600" algn="l">
                        <a:buAutoNum type="arabicPlain"/>
                      </a:pPr>
                      <a:r>
                        <a:rPr kumimoji="1" lang="ja-JP" altLang="en-US" sz="1100" dirty="0" smtClean="0">
                          <a:latin typeface="+mn-ea"/>
                          <a:ea typeface="+mn-ea"/>
                        </a:rPr>
                        <a:t>テレビ・ラジオ等から正確な情報を把握する。</a:t>
                      </a:r>
                      <a:endParaRPr kumimoji="1" lang="en-US" altLang="ja-JP" sz="1100" dirty="0" smtClean="0">
                        <a:latin typeface="+mn-ea"/>
                        <a:ea typeface="+mn-ea"/>
                      </a:endParaRPr>
                    </a:p>
                    <a:p>
                      <a:pPr marL="228600" indent="-228600" algn="l">
                        <a:buAutoNum type="arabicPlain"/>
                      </a:pPr>
                      <a:r>
                        <a:rPr kumimoji="1" lang="ja-JP" altLang="en-US" sz="1100" dirty="0" smtClean="0">
                          <a:latin typeface="+mn-ea"/>
                          <a:ea typeface="+mn-ea"/>
                        </a:rPr>
                        <a:t>地震への備えを再確認し、安全確保に努める。</a:t>
                      </a:r>
                    </a:p>
                  </a:txBody>
                  <a:tcPr marL="36000" marR="36000" marT="36000" marB="36000" anchor="ctr"/>
                </a:tc>
                <a:extLst>
                  <a:ext uri="{0D108BD9-81ED-4DB2-BD59-A6C34878D82A}">
                    <a16:rowId xmlns:a16="http://schemas.microsoft.com/office/drawing/2014/main" val="3550419898"/>
                  </a:ext>
                </a:extLst>
              </a:tr>
              <a:tr h="1037951">
                <a:tc vMerge="1">
                  <a:txBody>
                    <a:bodyPr/>
                    <a:lstStyle/>
                    <a:p>
                      <a:endParaRPr kumimoji="1" lang="ja-JP" altLang="en-US"/>
                    </a:p>
                  </a:txBody>
                  <a:tcPr/>
                </a:tc>
                <a:tc>
                  <a:txBody>
                    <a:bodyPr/>
                    <a:lstStyle/>
                    <a:p>
                      <a:pPr algn="ctr"/>
                      <a:r>
                        <a:rPr kumimoji="1" lang="ja-JP" altLang="en-US" sz="1100" dirty="0" smtClean="0">
                          <a:latin typeface="+mn-ea"/>
                          <a:ea typeface="+mn-ea"/>
                        </a:rPr>
                        <a:t>発生時</a:t>
                      </a:r>
                      <a:endParaRPr kumimoji="1" lang="ja-JP" altLang="en-US" sz="1100" dirty="0">
                        <a:latin typeface="+mn-ea"/>
                        <a:ea typeface="+mn-ea"/>
                      </a:endParaRPr>
                    </a:p>
                  </a:txBody>
                  <a:tcPr marL="36000" marR="36000" marT="36000" marB="36000" vert="eaVert" anchor="ctr"/>
                </a:tc>
                <a:tc>
                  <a:txBody>
                    <a:bodyPr/>
                    <a:lstStyle/>
                    <a:p>
                      <a:pPr algn="l"/>
                      <a:r>
                        <a:rPr kumimoji="1" lang="ja-JP" altLang="en-US" sz="1100" dirty="0" smtClean="0">
                          <a:latin typeface="+mn-ea"/>
                          <a:ea typeface="+mn-ea"/>
                        </a:rPr>
                        <a:t>１　身の安全を図ることを第一とし、火気の使用を停止する。</a:t>
                      </a:r>
                      <a:endParaRPr kumimoji="1" lang="en-US" altLang="ja-JP" sz="1100" dirty="0" smtClean="0">
                        <a:latin typeface="+mn-ea"/>
                        <a:ea typeface="+mn-ea"/>
                      </a:endParaRPr>
                    </a:p>
                    <a:p>
                      <a:pPr algn="l"/>
                      <a:r>
                        <a:rPr kumimoji="1" lang="ja-JP" altLang="en-US" sz="1100" dirty="0" smtClean="0">
                          <a:latin typeface="+mn-ea"/>
                          <a:ea typeface="+mn-ea"/>
                        </a:rPr>
                        <a:t>２　避難場所への避難は、関係機関からの指示又は被害の状況等から判断し、開始する。</a:t>
                      </a:r>
                      <a:endParaRPr kumimoji="1" lang="en-US" altLang="ja-JP" sz="1100" dirty="0" smtClean="0">
                        <a:latin typeface="+mn-ea"/>
                        <a:ea typeface="+mn-ea"/>
                      </a:endParaRPr>
                    </a:p>
                    <a:p>
                      <a:pPr algn="l"/>
                      <a:r>
                        <a:rPr kumimoji="1" lang="ja-JP" altLang="en-US" sz="1100" dirty="0" smtClean="0">
                          <a:latin typeface="+mn-ea"/>
                          <a:ea typeface="+mn-ea"/>
                        </a:rPr>
                        <a:t>３　避難する際は、各住戸のブレーカーを遮断する。</a:t>
                      </a:r>
                      <a:endParaRPr kumimoji="1" lang="en-US" altLang="ja-JP" sz="1100" dirty="0" smtClean="0">
                        <a:latin typeface="+mn-ea"/>
                        <a:ea typeface="+mn-ea"/>
                      </a:endParaRPr>
                    </a:p>
                    <a:p>
                      <a:pPr algn="l"/>
                      <a:r>
                        <a:rPr kumimoji="1" lang="ja-JP" altLang="en-US" sz="1100" dirty="0" smtClean="0">
                          <a:latin typeface="+mn-ea"/>
                          <a:ea typeface="+mn-ea"/>
                        </a:rPr>
                        <a:t>４　避難は、身の安全を図りながら、震災時避難場所</a:t>
                      </a:r>
                      <a:r>
                        <a:rPr kumimoji="1" lang="ja-JP" altLang="en-US" sz="1100" u="none" dirty="0" smtClean="0">
                          <a:latin typeface="+mn-ea"/>
                          <a:ea typeface="+mn-ea"/>
                        </a:rPr>
                        <a:t>（</a:t>
                      </a:r>
                      <a:r>
                        <a:rPr kumimoji="1" lang="ja-JP" altLang="en-US" sz="1100" u="sng" dirty="0" smtClean="0">
                          <a:latin typeface="+mn-ea"/>
                          <a:ea typeface="+mn-ea"/>
                        </a:rPr>
                        <a:t>　　　　　　　</a:t>
                      </a:r>
                      <a:r>
                        <a:rPr kumimoji="1" lang="ja-JP" altLang="en-US" sz="1100" u="none" dirty="0" smtClean="0">
                          <a:latin typeface="+mn-ea"/>
                          <a:ea typeface="+mn-ea"/>
                        </a:rPr>
                        <a:t>）</a:t>
                      </a:r>
                      <a:r>
                        <a:rPr kumimoji="1" lang="ja-JP" altLang="en-US" sz="1100" dirty="0" smtClean="0">
                          <a:latin typeface="+mn-ea"/>
                          <a:ea typeface="+mn-ea"/>
                        </a:rPr>
                        <a:t>まで全員徒歩で行う。</a:t>
                      </a:r>
                      <a:endParaRPr kumimoji="1" lang="en-US" altLang="ja-JP" sz="1100" dirty="0" smtClean="0">
                        <a:latin typeface="+mn-ea"/>
                        <a:ea typeface="+mn-ea"/>
                      </a:endParaRPr>
                    </a:p>
                    <a:p>
                      <a:pPr algn="l"/>
                      <a:r>
                        <a:rPr kumimoji="1" lang="ja-JP" altLang="en-US" sz="1100" dirty="0" smtClean="0">
                          <a:latin typeface="+mn-ea"/>
                          <a:ea typeface="+mn-ea"/>
                        </a:rPr>
                        <a:t>５　火災が発生したり、負傷者が出た場合は、居住者がお互いに協力して消火及び負傷者の</a:t>
                      </a:r>
                      <a:endParaRPr kumimoji="1" lang="en-US" altLang="ja-JP" sz="1100" dirty="0" smtClean="0">
                        <a:latin typeface="+mn-ea"/>
                        <a:ea typeface="+mn-ea"/>
                      </a:endParaRPr>
                    </a:p>
                    <a:p>
                      <a:pPr algn="l"/>
                      <a:r>
                        <a:rPr kumimoji="1" lang="ja-JP" altLang="en-US" sz="1100" dirty="0" smtClean="0">
                          <a:latin typeface="+mn-ea"/>
                          <a:ea typeface="+mn-ea"/>
                        </a:rPr>
                        <a:t>　救護に当たる。</a:t>
                      </a:r>
                      <a:endParaRPr kumimoji="1" lang="en-US" altLang="ja-JP" sz="1100" dirty="0" smtClean="0">
                        <a:latin typeface="+mn-ea"/>
                        <a:ea typeface="+mn-ea"/>
                      </a:endParaRPr>
                    </a:p>
                  </a:txBody>
                  <a:tcPr marL="36000" marR="36000" marT="36000" marB="36000" anchor="ctr"/>
                </a:tc>
                <a:extLst>
                  <a:ext uri="{0D108BD9-81ED-4DB2-BD59-A6C34878D82A}">
                    <a16:rowId xmlns:a16="http://schemas.microsoft.com/office/drawing/2014/main" val="1865234060"/>
                  </a:ext>
                </a:extLst>
              </a:tr>
              <a:tr h="786640">
                <a:tc>
                  <a:txBody>
                    <a:bodyPr/>
                    <a:lstStyle/>
                    <a:p>
                      <a:pPr algn="ctr"/>
                      <a:r>
                        <a:rPr kumimoji="1" lang="ja-JP" altLang="en-US" sz="1100" dirty="0" smtClean="0">
                          <a:latin typeface="+mn-ea"/>
                          <a:ea typeface="+mn-ea"/>
                        </a:rPr>
                        <a:t>消防訓練</a:t>
                      </a:r>
                      <a:endParaRPr kumimoji="1" lang="en-US" altLang="ja-JP" sz="1100" dirty="0" smtClean="0">
                        <a:latin typeface="+mn-ea"/>
                        <a:ea typeface="+mn-ea"/>
                      </a:endParaRPr>
                    </a:p>
                  </a:txBody>
                  <a:tcPr marL="36000" marR="36000" marT="36000" marB="36000" vert="eaVert" anchor="ctr"/>
                </a:tc>
                <a:tc gridSpan="2">
                  <a:txBody>
                    <a:bodyPr/>
                    <a:lstStyle/>
                    <a:p>
                      <a:pPr algn="l"/>
                      <a:r>
                        <a:rPr kumimoji="1" lang="ja-JP" altLang="en-US" sz="1100" dirty="0" smtClean="0">
                          <a:latin typeface="+mn-ea"/>
                          <a:ea typeface="+mn-ea"/>
                        </a:rPr>
                        <a:t>１　居住者は、マンションで実施する消防訓練及び地域で開催される防災指導会等に積極的に参加</a:t>
                      </a:r>
                      <a:endParaRPr kumimoji="1" lang="en-US" altLang="ja-JP" sz="1100" dirty="0" smtClean="0">
                        <a:latin typeface="+mn-ea"/>
                        <a:ea typeface="+mn-ea"/>
                      </a:endParaRPr>
                    </a:p>
                    <a:p>
                      <a:pPr algn="l"/>
                      <a:r>
                        <a:rPr kumimoji="1" lang="ja-JP" altLang="en-US" sz="1100" dirty="0" smtClean="0">
                          <a:latin typeface="+mn-ea"/>
                          <a:ea typeface="+mn-ea"/>
                        </a:rPr>
                        <a:t>　する。</a:t>
                      </a:r>
                      <a:endParaRPr kumimoji="1" lang="en-US" altLang="ja-JP" sz="1100" dirty="0" smtClean="0">
                        <a:latin typeface="+mn-ea"/>
                        <a:ea typeface="+mn-ea"/>
                      </a:endParaRPr>
                    </a:p>
                    <a:p>
                      <a:pPr algn="l"/>
                      <a:r>
                        <a:rPr kumimoji="1" lang="ja-JP" altLang="en-US" sz="1100" dirty="0" smtClean="0">
                          <a:latin typeface="+mn-ea"/>
                          <a:ea typeface="+mn-ea"/>
                        </a:rPr>
                        <a:t>２　居住者は、消火器を用いた消火訓練を積極的に行う。</a:t>
                      </a:r>
                      <a:endParaRPr kumimoji="1" lang="en-US" altLang="ja-JP" sz="1100" dirty="0" smtClean="0">
                        <a:latin typeface="+mn-ea"/>
                        <a:ea typeface="+mn-ea"/>
                      </a:endParaRPr>
                    </a:p>
                    <a:p>
                      <a:pPr algn="l"/>
                      <a:r>
                        <a:rPr kumimoji="1" lang="ja-JP" altLang="en-US" sz="1100" dirty="0" smtClean="0">
                          <a:latin typeface="+mn-ea"/>
                          <a:ea typeface="+mn-ea"/>
                        </a:rPr>
                        <a:t>３　消防訓練は、毎年</a:t>
                      </a:r>
                      <a:r>
                        <a:rPr kumimoji="1" lang="ja-JP" altLang="en-US" sz="1100" u="sng" dirty="0" smtClean="0">
                          <a:latin typeface="+mn-ea"/>
                          <a:ea typeface="+mn-ea"/>
                        </a:rPr>
                        <a:t>　　　　</a:t>
                      </a:r>
                      <a:r>
                        <a:rPr kumimoji="1" lang="ja-JP" altLang="en-US" sz="1100" dirty="0" smtClean="0">
                          <a:latin typeface="+mn-ea"/>
                          <a:ea typeface="+mn-ea"/>
                        </a:rPr>
                        <a:t>月頃実施する。</a:t>
                      </a:r>
                      <a:endParaRPr kumimoji="1" lang="en-US" altLang="ja-JP" sz="1100" dirty="0" smtClean="0">
                        <a:latin typeface="+mn-ea"/>
                        <a:ea typeface="+mn-ea"/>
                      </a:endParaRPr>
                    </a:p>
                  </a:txBody>
                  <a:tcPr marL="36000" marR="36000" marT="36000" marB="36000" anchor="ctr"/>
                </a:tc>
                <a:tc hMerge="1">
                  <a:txBody>
                    <a:bodyPr/>
                    <a:lstStyle/>
                    <a:p>
                      <a:pPr algn="l"/>
                      <a:endParaRPr kumimoji="1" lang="ja-JP" altLang="en-US" sz="1100" dirty="0" smtClean="0">
                        <a:latin typeface="+mn-ea"/>
                        <a:ea typeface="+mn-ea"/>
                      </a:endParaRPr>
                    </a:p>
                  </a:txBody>
                  <a:tcPr marL="36000" marR="36000" marT="36000" marB="36000" anchor="ctr"/>
                </a:tc>
                <a:extLst>
                  <a:ext uri="{0D108BD9-81ED-4DB2-BD59-A6C34878D82A}">
                    <a16:rowId xmlns:a16="http://schemas.microsoft.com/office/drawing/2014/main" val="2027825129"/>
                  </a:ext>
                </a:extLst>
              </a:tr>
              <a:tr h="959718">
                <a:tc>
                  <a:txBody>
                    <a:bodyPr/>
                    <a:lstStyle/>
                    <a:p>
                      <a:pPr algn="ctr"/>
                      <a:r>
                        <a:rPr kumimoji="1" lang="ja-JP" altLang="en-US" sz="1100" dirty="0" smtClean="0">
                          <a:latin typeface="+mn-ea"/>
                          <a:ea typeface="+mn-ea"/>
                        </a:rPr>
                        <a:t>放火防止対策</a:t>
                      </a:r>
                      <a:endParaRPr kumimoji="1" lang="en-US" altLang="ja-JP" sz="1100" dirty="0" smtClean="0">
                        <a:latin typeface="+mn-ea"/>
                        <a:ea typeface="+mn-ea"/>
                      </a:endParaRPr>
                    </a:p>
                  </a:txBody>
                  <a:tcPr marL="36000" marR="36000" marT="36000" marB="36000" vert="eaVert" anchor="ctr"/>
                </a:tc>
                <a:tc gridSpan="2">
                  <a:txBody>
                    <a:bodyPr/>
                    <a:lstStyle/>
                    <a:p>
                      <a:pPr algn="l"/>
                      <a:r>
                        <a:rPr kumimoji="1" lang="ja-JP" altLang="en-US" sz="1100" dirty="0" smtClean="0">
                          <a:latin typeface="+mn-ea"/>
                          <a:ea typeface="+mn-ea"/>
                        </a:rPr>
                        <a:t>１　共用部分及び敷地内の整理整頓に努める。</a:t>
                      </a:r>
                      <a:endParaRPr kumimoji="1" lang="en-US" altLang="ja-JP" sz="1100" dirty="0" smtClean="0">
                        <a:latin typeface="+mn-ea"/>
                        <a:ea typeface="+mn-ea"/>
                      </a:endParaRPr>
                    </a:p>
                    <a:p>
                      <a:pPr algn="l"/>
                      <a:r>
                        <a:rPr kumimoji="1" lang="ja-JP" altLang="en-US" sz="1100" dirty="0" smtClean="0">
                          <a:latin typeface="+mn-ea"/>
                          <a:ea typeface="+mn-ea"/>
                        </a:rPr>
                        <a:t>２　駐車場に駐車する車両は施錠する。</a:t>
                      </a:r>
                      <a:endParaRPr kumimoji="1" lang="en-US" altLang="ja-JP" sz="1100" dirty="0" smtClean="0">
                        <a:latin typeface="+mn-ea"/>
                        <a:ea typeface="+mn-ea"/>
                      </a:endParaRPr>
                    </a:p>
                    <a:p>
                      <a:pPr algn="l"/>
                      <a:r>
                        <a:rPr kumimoji="1" lang="ja-JP" altLang="en-US" sz="1100" dirty="0" smtClean="0">
                          <a:latin typeface="+mn-ea"/>
                          <a:ea typeface="+mn-ea"/>
                        </a:rPr>
                        <a:t>３　駐車場で使用する車両のボディカバーは、防炎製品とすることが望ましい。</a:t>
                      </a:r>
                      <a:endParaRPr kumimoji="1" lang="en-US" altLang="ja-JP" sz="1100" dirty="0" smtClean="0">
                        <a:latin typeface="+mn-ea"/>
                        <a:ea typeface="+mn-ea"/>
                      </a:endParaRPr>
                    </a:p>
                  </a:txBody>
                  <a:tcPr marL="36000" marR="36000" marT="36000" marB="36000" anchor="ctr"/>
                </a:tc>
                <a:tc hMerge="1">
                  <a:txBody>
                    <a:bodyPr/>
                    <a:lstStyle/>
                    <a:p>
                      <a:endParaRPr kumimoji="1" lang="ja-JP" altLang="en-US"/>
                    </a:p>
                  </a:txBody>
                  <a:tcPr/>
                </a:tc>
                <a:extLst>
                  <a:ext uri="{0D108BD9-81ED-4DB2-BD59-A6C34878D82A}">
                    <a16:rowId xmlns:a16="http://schemas.microsoft.com/office/drawing/2014/main" val="509837015"/>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4217791247"/>
              </p:ext>
            </p:extLst>
          </p:nvPr>
        </p:nvGraphicFramePr>
        <p:xfrm>
          <a:off x="69702" y="4450293"/>
          <a:ext cx="6724506" cy="4898400"/>
        </p:xfrm>
        <a:graphic>
          <a:graphicData uri="http://schemas.openxmlformats.org/drawingml/2006/table">
            <a:tbl>
              <a:tblPr/>
              <a:tblGrid>
                <a:gridCol w="452504">
                  <a:extLst>
                    <a:ext uri="{9D8B030D-6E8A-4147-A177-3AD203B41FA5}">
                      <a16:colId xmlns:a16="http://schemas.microsoft.com/office/drawing/2014/main" val="2177028083"/>
                    </a:ext>
                  </a:extLst>
                </a:gridCol>
                <a:gridCol w="479322">
                  <a:extLst>
                    <a:ext uri="{9D8B030D-6E8A-4147-A177-3AD203B41FA5}">
                      <a16:colId xmlns:a16="http://schemas.microsoft.com/office/drawing/2014/main" val="2712693437"/>
                    </a:ext>
                  </a:extLst>
                </a:gridCol>
                <a:gridCol w="298244">
                  <a:extLst>
                    <a:ext uri="{9D8B030D-6E8A-4147-A177-3AD203B41FA5}">
                      <a16:colId xmlns:a16="http://schemas.microsoft.com/office/drawing/2014/main" val="658115054"/>
                    </a:ext>
                  </a:extLst>
                </a:gridCol>
                <a:gridCol w="3344604">
                  <a:extLst>
                    <a:ext uri="{9D8B030D-6E8A-4147-A177-3AD203B41FA5}">
                      <a16:colId xmlns:a16="http://schemas.microsoft.com/office/drawing/2014/main" val="3173735710"/>
                    </a:ext>
                  </a:extLst>
                </a:gridCol>
                <a:gridCol w="521928">
                  <a:extLst>
                    <a:ext uri="{9D8B030D-6E8A-4147-A177-3AD203B41FA5}">
                      <a16:colId xmlns:a16="http://schemas.microsoft.com/office/drawing/2014/main" val="3914108823"/>
                    </a:ext>
                  </a:extLst>
                </a:gridCol>
                <a:gridCol w="700104">
                  <a:extLst>
                    <a:ext uri="{9D8B030D-6E8A-4147-A177-3AD203B41FA5}">
                      <a16:colId xmlns:a16="http://schemas.microsoft.com/office/drawing/2014/main" val="4097802289"/>
                    </a:ext>
                  </a:extLst>
                </a:gridCol>
                <a:gridCol w="927800">
                  <a:extLst>
                    <a:ext uri="{9D8B030D-6E8A-4147-A177-3AD203B41FA5}">
                      <a16:colId xmlns:a16="http://schemas.microsoft.com/office/drawing/2014/main" val="1069128313"/>
                    </a:ext>
                  </a:extLst>
                </a:gridCol>
              </a:tblGrid>
              <a:tr h="140462">
                <a:tc rowSpan="4" gridSpan="3">
                  <a:txBody>
                    <a:bodyPr/>
                    <a:lstStyle/>
                    <a:p>
                      <a:pPr algn="ctr" eaLnBrk="0" fontAlgn="base" latinLnBrk="1" hangingPunct="0">
                        <a:lnSpc>
                          <a:spcPts val="1200"/>
                        </a:lnSpc>
                        <a:spcAft>
                          <a:spcPts val="0"/>
                        </a:spcAft>
                      </a:pPr>
                      <a:r>
                        <a:rPr lang="ja-JP" sz="1100" b="0" kern="0" dirty="0">
                          <a:effectLst/>
                          <a:latin typeface="+mn-ea"/>
                          <a:ea typeface="+mn-ea"/>
                          <a:cs typeface="ＭＳ 明朝" panose="02020609040205080304" pitchFamily="17" charset="-128"/>
                        </a:rPr>
                        <a:t>受託者の</a:t>
                      </a:r>
                      <a:r>
                        <a:rPr lang="ja-JP" sz="1100" b="0" kern="0" dirty="0" smtClean="0">
                          <a:effectLst/>
                          <a:latin typeface="+mn-ea"/>
                          <a:ea typeface="+mn-ea"/>
                          <a:cs typeface="ＭＳ 明朝" panose="02020609040205080304" pitchFamily="17" charset="-128"/>
                        </a:rPr>
                        <a:t>氏名</a:t>
                      </a:r>
                      <a:endParaRPr lang="en-US" altLang="ja-JP" sz="1100" b="0" kern="0" dirty="0" smtClean="0">
                        <a:effectLst/>
                        <a:latin typeface="+mn-ea"/>
                        <a:ea typeface="+mn-ea"/>
                        <a:cs typeface="ＭＳ 明朝" panose="02020609040205080304" pitchFamily="17" charset="-128"/>
                      </a:endParaRPr>
                    </a:p>
                    <a:p>
                      <a:pPr algn="ctr" eaLnBrk="0" fontAlgn="base" latinLnBrk="1" hangingPunct="0">
                        <a:lnSpc>
                          <a:spcPts val="1200"/>
                        </a:lnSpc>
                        <a:spcAft>
                          <a:spcPts val="0"/>
                        </a:spcAft>
                      </a:pPr>
                      <a:r>
                        <a:rPr lang="ja-JP" sz="1100" b="0" kern="0" dirty="0" smtClean="0">
                          <a:effectLst/>
                          <a:latin typeface="+mn-ea"/>
                          <a:ea typeface="+mn-ea"/>
                          <a:cs typeface="ＭＳ 明朝" panose="02020609040205080304" pitchFamily="17" charset="-128"/>
                        </a:rPr>
                        <a:t>及び住所</a:t>
                      </a:r>
                      <a:r>
                        <a:rPr lang="ja-JP" sz="1100" b="0" kern="0" dirty="0">
                          <a:effectLst/>
                          <a:latin typeface="+mn-ea"/>
                          <a:ea typeface="+mn-ea"/>
                          <a:cs typeface="ＭＳ 明朝" panose="02020609040205080304" pitchFamily="17" charset="-128"/>
                        </a:rPr>
                        <a:t>等</a:t>
                      </a:r>
                      <a:endParaRPr lang="ja-JP" sz="1100" b="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en-US" sz="1100" b="0" kern="0" dirty="0">
                          <a:effectLst/>
                          <a:latin typeface="+mn-ea"/>
                          <a:ea typeface="+mn-ea"/>
                          <a:cs typeface="ＭＳ 明朝" panose="02020609040205080304" pitchFamily="17" charset="-128"/>
                        </a:rPr>
                        <a:t> </a:t>
                      </a:r>
                      <a:endParaRPr lang="ja-JP" sz="1100" b="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b="0" kern="0" dirty="0" smtClean="0">
                          <a:effectLst/>
                          <a:latin typeface="+mn-ea"/>
                          <a:ea typeface="+mn-ea"/>
                          <a:cs typeface="ＭＳ 明朝" panose="02020609040205080304" pitchFamily="17" charset="-128"/>
                        </a:rPr>
                        <a:t>法人</a:t>
                      </a:r>
                      <a:r>
                        <a:rPr lang="ja-JP" sz="1100" b="0" kern="0" dirty="0">
                          <a:effectLst/>
                          <a:latin typeface="+mn-ea"/>
                          <a:ea typeface="+mn-ea"/>
                          <a:cs typeface="ＭＳ 明朝" panose="02020609040205080304" pitchFamily="17" charset="-128"/>
                        </a:rPr>
                        <a:t>にあって</a:t>
                      </a:r>
                      <a:r>
                        <a:rPr lang="ja-JP" sz="1100" b="0" kern="0" dirty="0" smtClean="0">
                          <a:effectLst/>
                          <a:latin typeface="+mn-ea"/>
                          <a:ea typeface="+mn-ea"/>
                          <a:cs typeface="ＭＳ 明朝" panose="02020609040205080304" pitchFamily="17" charset="-128"/>
                        </a:rPr>
                        <a:t>は</a:t>
                      </a:r>
                      <a:endParaRPr lang="en-US" altLang="ja-JP" sz="1100" b="0" kern="0" dirty="0" smtClean="0">
                        <a:effectLst/>
                        <a:latin typeface="+mn-ea"/>
                        <a:ea typeface="+mn-ea"/>
                        <a:cs typeface="ＭＳ 明朝" panose="02020609040205080304" pitchFamily="17" charset="-128"/>
                      </a:endParaRPr>
                    </a:p>
                    <a:p>
                      <a:pPr algn="ctr" eaLnBrk="0" fontAlgn="base" latinLnBrk="1" hangingPunct="0">
                        <a:lnSpc>
                          <a:spcPts val="1200"/>
                        </a:lnSpc>
                        <a:spcAft>
                          <a:spcPts val="0"/>
                        </a:spcAft>
                      </a:pPr>
                      <a:r>
                        <a:rPr lang="ja-JP" sz="1100" b="0" kern="0" dirty="0" smtClean="0">
                          <a:effectLst/>
                          <a:latin typeface="+mn-ea"/>
                          <a:ea typeface="+mn-ea"/>
                          <a:cs typeface="ＭＳ 明朝" panose="02020609040205080304" pitchFamily="17" charset="-128"/>
                        </a:rPr>
                        <a:t>名称及び主たる</a:t>
                      </a:r>
                      <a:endParaRPr lang="en-US" altLang="ja-JP" sz="1100" b="0" kern="0" dirty="0" smtClean="0">
                        <a:effectLst/>
                        <a:latin typeface="+mn-ea"/>
                        <a:ea typeface="+mn-ea"/>
                        <a:cs typeface="ＭＳ 明朝" panose="02020609040205080304" pitchFamily="17" charset="-128"/>
                      </a:endParaRPr>
                    </a:p>
                    <a:p>
                      <a:pPr algn="ctr" eaLnBrk="0" fontAlgn="base" latinLnBrk="1" hangingPunct="0">
                        <a:lnSpc>
                          <a:spcPts val="1200"/>
                        </a:lnSpc>
                        <a:spcAft>
                          <a:spcPts val="0"/>
                        </a:spcAft>
                      </a:pPr>
                      <a:r>
                        <a:rPr lang="ja-JP" sz="1100" b="0" kern="0" dirty="0" smtClean="0">
                          <a:effectLst/>
                          <a:latin typeface="+mn-ea"/>
                          <a:ea typeface="+mn-ea"/>
                          <a:cs typeface="ＭＳ 明朝" panose="02020609040205080304" pitchFamily="17" charset="-128"/>
                        </a:rPr>
                        <a:t>事務所</a:t>
                      </a:r>
                      <a:r>
                        <a:rPr lang="ja-JP" sz="1100" b="0" kern="0" dirty="0">
                          <a:effectLst/>
                          <a:latin typeface="+mn-ea"/>
                          <a:ea typeface="+mn-ea"/>
                          <a:cs typeface="ＭＳ 明朝" panose="02020609040205080304" pitchFamily="17" charset="-128"/>
                        </a:rPr>
                        <a:t>の所在地</a:t>
                      </a:r>
                      <a:endParaRPr lang="ja-JP" sz="1100" b="0" kern="100" dirty="0">
                        <a:effectLst/>
                        <a:latin typeface="+mn-ea"/>
                        <a:ea typeface="+mn-ea"/>
                        <a:cs typeface="Times New Roman" panose="02020603050405020304" pitchFamily="18" charset="0"/>
                      </a:endParaRPr>
                    </a:p>
                  </a:txBody>
                  <a:tcPr marL="36000" marR="36000" marT="36000" marB="36000" anchor="ctr">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4" hMerge="1">
                  <a:txBody>
                    <a:bodyPr/>
                    <a:lstStyle/>
                    <a:p>
                      <a:endParaRPr kumimoji="1" lang="ja-JP" altLang="en-US"/>
                    </a:p>
                  </a:txBody>
                  <a:tcPr/>
                </a:tc>
                <a:tc rowSpan="4" hMerge="1">
                  <a:txBody>
                    <a:bodyPr/>
                    <a:lstStyle/>
                    <a:p>
                      <a:endParaRPr kumimoji="1" lang="ja-JP" altLang="en-US"/>
                    </a:p>
                  </a:txBody>
                  <a:tcPr/>
                </a:tc>
                <a:tc gridSpan="4">
                  <a:txBody>
                    <a:bodyPr/>
                    <a:lstStyle/>
                    <a:p>
                      <a:pPr algn="just" eaLnBrk="0" fontAlgn="base" latinLnBrk="1" hangingPunct="0">
                        <a:lnSpc>
                          <a:spcPts val="1200"/>
                        </a:lnSpc>
                        <a:spcAft>
                          <a:spcPts val="0"/>
                        </a:spcAft>
                      </a:pPr>
                      <a:r>
                        <a:rPr lang="ja-JP" sz="1100" b="0" kern="0" dirty="0">
                          <a:effectLst/>
                          <a:latin typeface="+mn-ea"/>
                          <a:ea typeface="+mn-ea"/>
                          <a:cs typeface="ＭＳ 明朝" panose="02020609040205080304" pitchFamily="17" charset="-128"/>
                        </a:rPr>
                        <a:t>氏名（名称</a:t>
                      </a:r>
                      <a:r>
                        <a:rPr lang="ja-JP" sz="1100" b="0" kern="0" dirty="0" smtClean="0">
                          <a:effectLst/>
                          <a:latin typeface="+mn-ea"/>
                          <a:ea typeface="+mn-ea"/>
                          <a:cs typeface="ＭＳ 明朝" panose="02020609040205080304" pitchFamily="17" charset="-128"/>
                        </a:rPr>
                        <a:t>）</a:t>
                      </a:r>
                      <a:endParaRPr lang="ja-JP" sz="1100" b="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l" eaLnBrk="0" fontAlgn="base" latinLnBrk="1" hangingPunct="0">
                        <a:lnSpc>
                          <a:spcPts val="1200"/>
                        </a:lnSpc>
                        <a:spcAft>
                          <a:spcPts val="0"/>
                        </a:spcAft>
                      </a:pPr>
                      <a:endParaRPr lang="ja-JP" sz="1100" kern="100" dirty="0">
                        <a:effectLst/>
                        <a:latin typeface="+mn-ea"/>
                        <a:ea typeface="+mn-ea"/>
                        <a:cs typeface="Times New Roman" panose="02020603050405020304" pitchFamily="18" charset="0"/>
                      </a:endParaRPr>
                    </a:p>
                  </a:txBody>
                  <a:tcPr marL="36000" marR="36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41246466"/>
                  </a:ext>
                </a:extLst>
              </a:tr>
              <a:tr h="140462">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a:txBody>
                    <a:bodyPr/>
                    <a:lstStyle/>
                    <a:p>
                      <a:pPr algn="just" eaLnBrk="0" fontAlgn="base" latinLnBrk="1" hangingPunct="0">
                        <a:lnSpc>
                          <a:spcPts val="1200"/>
                        </a:lnSpc>
                        <a:spcAft>
                          <a:spcPts val="0"/>
                        </a:spcAft>
                      </a:pPr>
                      <a:r>
                        <a:rPr lang="ja-JP" sz="1100" b="0" kern="0" dirty="0">
                          <a:effectLst/>
                          <a:latin typeface="+mn-ea"/>
                          <a:ea typeface="+mn-ea"/>
                          <a:cs typeface="ＭＳ 明朝" panose="02020609040205080304" pitchFamily="17" charset="-128"/>
                        </a:rPr>
                        <a:t>住所（所在地</a:t>
                      </a:r>
                      <a:r>
                        <a:rPr lang="ja-JP" sz="1100" b="0" kern="0" dirty="0" smtClean="0">
                          <a:effectLst/>
                          <a:latin typeface="+mn-ea"/>
                          <a:ea typeface="+mn-ea"/>
                          <a:cs typeface="ＭＳ 明朝" panose="02020609040205080304" pitchFamily="17" charset="-128"/>
                        </a:rPr>
                        <a:t>）</a:t>
                      </a:r>
                      <a:endParaRPr lang="ja-JP" sz="1100" b="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l" eaLnBrk="0" fontAlgn="base" latinLnBrk="1" hangingPunct="0">
                        <a:lnSpc>
                          <a:spcPts val="1200"/>
                        </a:lnSpc>
                        <a:spcAft>
                          <a:spcPts val="0"/>
                        </a:spcAft>
                      </a:pPr>
                      <a:endParaRPr lang="ja-JP" sz="1100" kern="100" dirty="0">
                        <a:effectLst/>
                        <a:latin typeface="+mn-ea"/>
                        <a:ea typeface="+mn-ea"/>
                        <a:cs typeface="Times New Roman" panose="02020603050405020304" pitchFamily="18" charset="0"/>
                      </a:endParaRPr>
                    </a:p>
                  </a:txBody>
                  <a:tcPr marL="36000" marR="36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63613636"/>
                  </a:ext>
                </a:extLst>
              </a:tr>
              <a:tr h="235320">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just" eaLnBrk="0" fontAlgn="base" latinLnBrk="1" hangingPunct="0">
                        <a:lnSpc>
                          <a:spcPts val="1200"/>
                        </a:lnSpc>
                        <a:spcAft>
                          <a:spcPts val="0"/>
                        </a:spcAft>
                      </a:pPr>
                      <a:r>
                        <a:rPr lang="ja-JP" sz="1100" b="0" kern="0" dirty="0">
                          <a:effectLst/>
                          <a:latin typeface="+mn-ea"/>
                          <a:ea typeface="+mn-ea"/>
                          <a:cs typeface="ＭＳ 明朝" panose="02020609040205080304" pitchFamily="17" charset="-128"/>
                        </a:rPr>
                        <a:t>担当事務所</a:t>
                      </a:r>
                      <a:endParaRPr lang="ja-JP" sz="1100" b="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b="0" kern="0" dirty="0">
                          <a:effectLst/>
                          <a:latin typeface="+mn-ea"/>
                          <a:ea typeface="+mn-ea"/>
                          <a:cs typeface="ＭＳ 明朝" panose="02020609040205080304" pitchFamily="17" charset="-128"/>
                        </a:rPr>
                        <a:t>所在地</a:t>
                      </a:r>
                      <a:endParaRPr lang="ja-JP" sz="1100" b="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3">
                  <a:txBody>
                    <a:bodyPr/>
                    <a:lstStyle/>
                    <a:p>
                      <a:pPr algn="l" eaLnBrk="0" fontAlgn="base" latinLnBrk="1" hangingPunct="0">
                        <a:lnSpc>
                          <a:spcPts val="1200"/>
                        </a:lnSpc>
                        <a:spcAft>
                          <a:spcPts val="0"/>
                        </a:spcAft>
                      </a:pPr>
                      <a:r>
                        <a:rPr lang="ja-JP" sz="1100" b="0" kern="0" dirty="0" smtClean="0">
                          <a:effectLst/>
                          <a:latin typeface="+mn-ea"/>
                          <a:ea typeface="+mn-ea"/>
                          <a:cs typeface="ＭＳ 明朝" panose="02020609040205080304" pitchFamily="17" charset="-128"/>
                        </a:rPr>
                        <a:t>ＴＥＬ</a:t>
                      </a:r>
                      <a:endParaRPr lang="ja-JP" sz="1100" b="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55833203"/>
                  </a:ext>
                </a:extLst>
              </a:tr>
              <a:tr h="140462">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a:txBody>
                    <a:bodyPr/>
                    <a:lstStyle/>
                    <a:p>
                      <a:pPr algn="just" eaLnBrk="0" fontAlgn="base" latinLnBrk="1" hangingPunct="0">
                        <a:lnSpc>
                          <a:spcPts val="1200"/>
                        </a:lnSpc>
                        <a:spcAft>
                          <a:spcPts val="0"/>
                        </a:spcAft>
                      </a:pPr>
                      <a:r>
                        <a:rPr lang="ja-JP" sz="1100" b="0" kern="0" dirty="0">
                          <a:effectLst/>
                          <a:latin typeface="+mn-ea"/>
                          <a:ea typeface="+mn-ea"/>
                          <a:cs typeface="ＭＳ 明朝" panose="02020609040205080304" pitchFamily="17" charset="-128"/>
                        </a:rPr>
                        <a:t>※登録番号</a:t>
                      </a:r>
                      <a:endParaRPr lang="ja-JP" sz="1100" b="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l" eaLnBrk="0" fontAlgn="base" latinLnBrk="1" hangingPunct="0">
                        <a:lnSpc>
                          <a:spcPts val="1200"/>
                        </a:lnSpc>
                        <a:spcAft>
                          <a:spcPts val="0"/>
                        </a:spcAft>
                      </a:pPr>
                      <a:endParaRPr lang="ja-JP" sz="1100" kern="100" dirty="0">
                        <a:effectLst/>
                        <a:latin typeface="+mn-ea"/>
                        <a:ea typeface="+mn-ea"/>
                        <a:cs typeface="Times New Roman" panose="02020603050405020304" pitchFamily="18" charset="0"/>
                      </a:endParaRP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81328758"/>
                  </a:ext>
                </a:extLst>
              </a:tr>
              <a:tr h="614749">
                <a:tc rowSpan="9">
                  <a:txBody>
                    <a:bodyPr/>
                    <a:lstStyle/>
                    <a:p>
                      <a:pPr algn="ctr" eaLnBrk="0" fontAlgn="base" latinLnBrk="1" hangingPunct="0">
                        <a:lnSpc>
                          <a:spcPts val="1200"/>
                        </a:lnSpc>
                        <a:spcAft>
                          <a:spcPts val="0"/>
                        </a:spcAft>
                      </a:pPr>
                      <a:r>
                        <a:rPr lang="ja-JP" sz="1100" b="0" kern="0" dirty="0">
                          <a:effectLst/>
                          <a:latin typeface="+mn-ea"/>
                          <a:ea typeface="+mn-ea"/>
                          <a:cs typeface="ＭＳ 明朝" panose="02020609040205080304" pitchFamily="17" charset="-128"/>
                        </a:rPr>
                        <a:t>受</a:t>
                      </a:r>
                      <a:endParaRPr lang="ja-JP" sz="1100" b="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b="0" kern="0" dirty="0">
                          <a:effectLst/>
                          <a:latin typeface="+mn-ea"/>
                          <a:ea typeface="+mn-ea"/>
                          <a:cs typeface="ＭＳ 明朝" panose="02020609040205080304" pitchFamily="17" charset="-128"/>
                        </a:rPr>
                        <a:t>託</a:t>
                      </a:r>
                      <a:endParaRPr lang="ja-JP" sz="1100" b="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b="0" kern="0" dirty="0">
                          <a:effectLst/>
                          <a:latin typeface="+mn-ea"/>
                          <a:ea typeface="+mn-ea"/>
                          <a:cs typeface="ＭＳ 明朝" panose="02020609040205080304" pitchFamily="17" charset="-128"/>
                        </a:rPr>
                        <a:t>者</a:t>
                      </a:r>
                      <a:endParaRPr lang="ja-JP" sz="1100" b="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b="0" kern="0" dirty="0">
                          <a:effectLst/>
                          <a:latin typeface="+mn-ea"/>
                          <a:ea typeface="+mn-ea"/>
                          <a:cs typeface="ＭＳ 明朝" panose="02020609040205080304" pitchFamily="17" charset="-128"/>
                        </a:rPr>
                        <a:t>の</a:t>
                      </a:r>
                      <a:endParaRPr lang="ja-JP" sz="1100" b="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b="0" kern="0" dirty="0">
                          <a:effectLst/>
                          <a:latin typeface="+mn-ea"/>
                          <a:ea typeface="+mn-ea"/>
                          <a:cs typeface="ＭＳ 明朝" panose="02020609040205080304" pitchFamily="17" charset="-128"/>
                        </a:rPr>
                        <a:t>行</a:t>
                      </a:r>
                      <a:endParaRPr lang="ja-JP" sz="1100" b="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b="0" kern="0" dirty="0">
                          <a:effectLst/>
                          <a:latin typeface="+mn-ea"/>
                          <a:ea typeface="+mn-ea"/>
                          <a:cs typeface="ＭＳ 明朝" panose="02020609040205080304" pitchFamily="17" charset="-128"/>
                        </a:rPr>
                        <a:t>う</a:t>
                      </a:r>
                      <a:endParaRPr lang="ja-JP" sz="1100" b="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b="0" kern="0" dirty="0">
                          <a:effectLst/>
                          <a:latin typeface="+mn-ea"/>
                          <a:ea typeface="+mn-ea"/>
                          <a:cs typeface="ＭＳ 明朝" panose="02020609040205080304" pitchFamily="17" charset="-128"/>
                        </a:rPr>
                        <a:t>防</a:t>
                      </a:r>
                      <a:endParaRPr lang="ja-JP" sz="1100" b="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b="0" kern="0" dirty="0">
                          <a:effectLst/>
                          <a:latin typeface="+mn-ea"/>
                          <a:ea typeface="+mn-ea"/>
                          <a:cs typeface="ＭＳ 明朝" panose="02020609040205080304" pitchFamily="17" charset="-128"/>
                        </a:rPr>
                        <a:t>火</a:t>
                      </a:r>
                      <a:endParaRPr lang="ja-JP" sz="1100" b="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b="0" kern="0" dirty="0">
                          <a:effectLst/>
                          <a:latin typeface="+mn-ea"/>
                          <a:ea typeface="+mn-ea"/>
                          <a:cs typeface="ＭＳ 明朝" panose="02020609040205080304" pitchFamily="17" charset="-128"/>
                        </a:rPr>
                        <a:t>管</a:t>
                      </a:r>
                      <a:endParaRPr lang="ja-JP" sz="1100" b="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b="0" kern="0" dirty="0">
                          <a:effectLst/>
                          <a:latin typeface="+mn-ea"/>
                          <a:ea typeface="+mn-ea"/>
                          <a:cs typeface="ＭＳ 明朝" panose="02020609040205080304" pitchFamily="17" charset="-128"/>
                        </a:rPr>
                        <a:t>理</a:t>
                      </a:r>
                      <a:endParaRPr lang="ja-JP" sz="1100" b="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b="0" kern="0" dirty="0">
                          <a:effectLst/>
                          <a:latin typeface="+mn-ea"/>
                          <a:ea typeface="+mn-ea"/>
                          <a:cs typeface="ＭＳ 明朝" panose="02020609040205080304" pitchFamily="17" charset="-128"/>
                        </a:rPr>
                        <a:t>業</a:t>
                      </a:r>
                      <a:endParaRPr lang="ja-JP" sz="1100" b="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b="0" kern="0" dirty="0">
                          <a:effectLst/>
                          <a:latin typeface="+mn-ea"/>
                          <a:ea typeface="+mn-ea"/>
                          <a:cs typeface="ＭＳ 明朝" panose="02020609040205080304" pitchFamily="17" charset="-128"/>
                        </a:rPr>
                        <a:t>務</a:t>
                      </a:r>
                      <a:endParaRPr lang="ja-JP" sz="1100" b="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b="0" kern="0" dirty="0">
                          <a:effectLst/>
                          <a:latin typeface="+mn-ea"/>
                          <a:ea typeface="+mn-ea"/>
                          <a:cs typeface="ＭＳ 明朝" panose="02020609040205080304" pitchFamily="17" charset="-128"/>
                        </a:rPr>
                        <a:t>の</a:t>
                      </a:r>
                      <a:endParaRPr lang="ja-JP" sz="1100" b="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b="0" kern="0" dirty="0">
                          <a:effectLst/>
                          <a:latin typeface="+mn-ea"/>
                          <a:ea typeface="+mn-ea"/>
                          <a:cs typeface="ＭＳ 明朝" panose="02020609040205080304" pitchFamily="17" charset="-128"/>
                        </a:rPr>
                        <a:t>範</a:t>
                      </a:r>
                      <a:endParaRPr lang="ja-JP" sz="1100" b="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b="0" kern="0" dirty="0">
                          <a:effectLst/>
                          <a:latin typeface="+mn-ea"/>
                          <a:ea typeface="+mn-ea"/>
                          <a:cs typeface="ＭＳ 明朝" panose="02020609040205080304" pitchFamily="17" charset="-128"/>
                        </a:rPr>
                        <a:t>囲</a:t>
                      </a:r>
                      <a:endParaRPr lang="ja-JP" sz="1100" b="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b="0" kern="0" dirty="0">
                          <a:effectLst/>
                          <a:latin typeface="+mn-ea"/>
                          <a:ea typeface="+mn-ea"/>
                          <a:cs typeface="ＭＳ 明朝" panose="02020609040205080304" pitchFamily="17" charset="-128"/>
                        </a:rPr>
                        <a:t>及</a:t>
                      </a:r>
                      <a:endParaRPr lang="ja-JP" sz="1100" b="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b="0" kern="0" dirty="0">
                          <a:effectLst/>
                          <a:latin typeface="+mn-ea"/>
                          <a:ea typeface="+mn-ea"/>
                          <a:cs typeface="ＭＳ 明朝" panose="02020609040205080304" pitchFamily="17" charset="-128"/>
                        </a:rPr>
                        <a:t>び</a:t>
                      </a:r>
                      <a:endParaRPr lang="ja-JP" sz="1100" b="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b="0" kern="0" dirty="0">
                          <a:effectLst/>
                          <a:latin typeface="+mn-ea"/>
                          <a:ea typeface="+mn-ea"/>
                          <a:cs typeface="ＭＳ 明朝" panose="02020609040205080304" pitchFamily="17" charset="-128"/>
                        </a:rPr>
                        <a:t>方</a:t>
                      </a:r>
                      <a:endParaRPr lang="ja-JP" sz="1100" b="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b="0" kern="0" dirty="0">
                          <a:effectLst/>
                          <a:latin typeface="+mn-ea"/>
                          <a:ea typeface="+mn-ea"/>
                          <a:cs typeface="ＭＳ 明朝" panose="02020609040205080304" pitchFamily="17" charset="-128"/>
                        </a:rPr>
                        <a:t>法</a:t>
                      </a:r>
                      <a:endParaRPr lang="ja-JP" sz="1100" b="0" kern="100" dirty="0">
                        <a:effectLst/>
                        <a:latin typeface="+mn-ea"/>
                        <a:ea typeface="+mn-ea"/>
                        <a:cs typeface="Times New Roman" panose="02020603050405020304" pitchFamily="18" charset="0"/>
                      </a:endParaRPr>
                    </a:p>
                  </a:txBody>
                  <a:tcPr marL="36000" marR="36000" marT="36000" marB="36000" anchor="ctr">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rowSpan="3">
                  <a:txBody>
                    <a:bodyPr/>
                    <a:lstStyle/>
                    <a:p>
                      <a:pPr algn="ctr" eaLnBrk="0" fontAlgn="base" latinLnBrk="1" hangingPunct="0">
                        <a:lnSpc>
                          <a:spcPts val="1200"/>
                        </a:lnSpc>
                        <a:spcAft>
                          <a:spcPts val="0"/>
                        </a:spcAft>
                      </a:pPr>
                      <a:r>
                        <a:rPr lang="ja-JP" sz="1100" b="0" kern="0">
                          <a:effectLst/>
                          <a:latin typeface="+mn-ea"/>
                          <a:ea typeface="+mn-ea"/>
                          <a:cs typeface="ＭＳ 明朝" panose="02020609040205080304" pitchFamily="17" charset="-128"/>
                        </a:rPr>
                        <a:t>常</a:t>
                      </a:r>
                      <a:endParaRPr lang="ja-JP" sz="1100" b="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b="0" kern="0">
                          <a:effectLst/>
                          <a:latin typeface="+mn-ea"/>
                          <a:ea typeface="+mn-ea"/>
                          <a:cs typeface="ＭＳ 明朝" panose="02020609040205080304" pitchFamily="17" charset="-128"/>
                        </a:rPr>
                        <a:t>駐</a:t>
                      </a:r>
                      <a:endParaRPr lang="ja-JP" sz="1100" b="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b="0" kern="0">
                          <a:effectLst/>
                          <a:latin typeface="+mn-ea"/>
                          <a:ea typeface="+mn-ea"/>
                          <a:cs typeface="ＭＳ 明朝" panose="02020609040205080304" pitchFamily="17" charset="-128"/>
                        </a:rPr>
                        <a:t>方</a:t>
                      </a:r>
                      <a:endParaRPr lang="ja-JP" sz="1100" b="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b="0" kern="0">
                          <a:effectLst/>
                          <a:latin typeface="+mn-ea"/>
                          <a:ea typeface="+mn-ea"/>
                          <a:cs typeface="ＭＳ 明朝" panose="02020609040205080304" pitchFamily="17" charset="-128"/>
                        </a:rPr>
                        <a:t>式</a:t>
                      </a:r>
                      <a:endParaRPr lang="ja-JP" sz="1100" b="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eaLnBrk="0" fontAlgn="base" latinLnBrk="1" hangingPunct="0">
                        <a:lnSpc>
                          <a:spcPts val="1200"/>
                        </a:lnSpc>
                        <a:spcAft>
                          <a:spcPts val="0"/>
                        </a:spcAft>
                      </a:pPr>
                      <a:r>
                        <a:rPr lang="ja-JP" sz="1100" b="0" kern="0">
                          <a:effectLst/>
                          <a:latin typeface="+mn-ea"/>
                          <a:ea typeface="+mn-ea"/>
                          <a:cs typeface="ＭＳ 明朝" panose="02020609040205080304" pitchFamily="17" charset="-128"/>
                        </a:rPr>
                        <a:t>範</a:t>
                      </a:r>
                      <a:endParaRPr lang="ja-JP" sz="1100" b="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en-US" sz="1100" b="0" kern="0">
                          <a:effectLst/>
                          <a:latin typeface="+mn-ea"/>
                          <a:ea typeface="+mn-ea"/>
                          <a:cs typeface="Times New Roman" panose="02020603050405020304" pitchFamily="18" charset="0"/>
                        </a:rPr>
                        <a:t> </a:t>
                      </a:r>
                      <a:endParaRPr lang="ja-JP" sz="1100" b="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b="0" kern="0">
                          <a:effectLst/>
                          <a:latin typeface="+mn-ea"/>
                          <a:ea typeface="+mn-ea"/>
                          <a:cs typeface="ＭＳ 明朝" panose="02020609040205080304" pitchFamily="17" charset="-128"/>
                        </a:rPr>
                        <a:t>囲</a:t>
                      </a:r>
                      <a:endParaRPr lang="ja-JP" sz="1100" b="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4">
                  <a:txBody>
                    <a:bodyPr/>
                    <a:lstStyle/>
                    <a:p>
                      <a:pPr algn="just" eaLnBrk="0" fontAlgn="base" latinLnBrk="1" hangingPunct="0">
                        <a:lnSpc>
                          <a:spcPts val="1200"/>
                        </a:lnSpc>
                        <a:spcAft>
                          <a:spcPts val="0"/>
                        </a:spcAft>
                      </a:pPr>
                      <a:r>
                        <a:rPr lang="ja-JP" sz="1100" b="0" kern="0" dirty="0">
                          <a:effectLst/>
                          <a:latin typeface="+mn-ea"/>
                          <a:ea typeface="+mn-ea"/>
                          <a:cs typeface="ＭＳ 明朝" panose="02020609040205080304" pitchFamily="17" charset="-128"/>
                        </a:rPr>
                        <a:t>□　火気使用箇所の点検等監視業務</a:t>
                      </a:r>
                      <a:endParaRPr lang="ja-JP" sz="1100" b="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b="0" kern="0" dirty="0">
                          <a:effectLst/>
                          <a:latin typeface="+mn-ea"/>
                          <a:ea typeface="+mn-ea"/>
                          <a:cs typeface="ＭＳ 明朝" panose="02020609040205080304" pitchFamily="17" charset="-128"/>
                        </a:rPr>
                        <a:t>□　</a:t>
                      </a:r>
                      <a:r>
                        <a:rPr lang="ja-JP" sz="1100" b="0" kern="0" dirty="0" smtClean="0">
                          <a:effectLst/>
                          <a:latin typeface="+mn-ea"/>
                          <a:ea typeface="+mn-ea"/>
                          <a:cs typeface="ＭＳ 明朝" panose="02020609040205080304" pitchFamily="17" charset="-128"/>
                        </a:rPr>
                        <a:t>避難</a:t>
                      </a:r>
                      <a:r>
                        <a:rPr lang="ja-JP" altLang="en-US" sz="1100" b="0" kern="0" dirty="0" smtClean="0">
                          <a:effectLst/>
                          <a:latin typeface="+mn-ea"/>
                          <a:ea typeface="+mn-ea"/>
                          <a:cs typeface="ＭＳ 明朝" panose="02020609040205080304" pitchFamily="17" charset="-128"/>
                        </a:rPr>
                        <a:t>また</a:t>
                      </a:r>
                      <a:r>
                        <a:rPr lang="ja-JP" sz="1100" b="0" kern="0" dirty="0" smtClean="0">
                          <a:effectLst/>
                          <a:latin typeface="+mn-ea"/>
                          <a:ea typeface="+mn-ea"/>
                          <a:cs typeface="ＭＳ 明朝" panose="02020609040205080304" pitchFamily="17" charset="-128"/>
                        </a:rPr>
                        <a:t>は</a:t>
                      </a:r>
                      <a:r>
                        <a:rPr lang="ja-JP" sz="1100" b="0" kern="0" dirty="0">
                          <a:effectLst/>
                          <a:latin typeface="+mn-ea"/>
                          <a:ea typeface="+mn-ea"/>
                          <a:cs typeface="ＭＳ 明朝" panose="02020609040205080304" pitchFamily="17" charset="-128"/>
                        </a:rPr>
                        <a:t>防火上必要な構造及び設備の維持管理</a:t>
                      </a:r>
                      <a:endParaRPr lang="ja-JP" sz="1100" b="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b="0" kern="0" dirty="0">
                          <a:effectLst/>
                          <a:latin typeface="+mn-ea"/>
                          <a:ea typeface="+mn-ea"/>
                          <a:cs typeface="ＭＳ 明朝" panose="02020609040205080304" pitchFamily="17" charset="-128"/>
                        </a:rPr>
                        <a:t>□　火災が発生した場合の初動</a:t>
                      </a:r>
                      <a:r>
                        <a:rPr lang="ja-JP" sz="1100" b="0" kern="0" dirty="0" smtClean="0">
                          <a:effectLst/>
                          <a:latin typeface="+mn-ea"/>
                          <a:ea typeface="+mn-ea"/>
                          <a:cs typeface="ＭＳ 明朝" panose="02020609040205080304" pitchFamily="17" charset="-128"/>
                        </a:rPr>
                        <a:t>措置</a:t>
                      </a:r>
                      <a:endParaRPr lang="en-US" altLang="ja-JP" sz="1100" b="0" kern="100" dirty="0" smtClean="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altLang="en-US" sz="1100" b="0" kern="0" dirty="0" smtClean="0">
                          <a:effectLst/>
                          <a:latin typeface="+mn-ea"/>
                          <a:ea typeface="+mn-ea"/>
                          <a:cs typeface="ＭＳ 明朝" panose="02020609040205080304" pitchFamily="17" charset="-128"/>
                        </a:rPr>
                        <a:t>　　</a:t>
                      </a:r>
                      <a:r>
                        <a:rPr lang="ja-JP" sz="1100" b="0" kern="0" dirty="0" smtClean="0">
                          <a:effectLst/>
                          <a:latin typeface="+mn-ea"/>
                          <a:ea typeface="+mn-ea"/>
                          <a:cs typeface="ＭＳ 明朝" panose="02020609040205080304" pitchFamily="17" charset="-128"/>
                        </a:rPr>
                        <a:t>□</a:t>
                      </a:r>
                      <a:r>
                        <a:rPr lang="ja-JP" altLang="en-US" sz="1100" b="0" kern="0" dirty="0" smtClean="0">
                          <a:effectLst/>
                          <a:latin typeface="+mn-ea"/>
                          <a:ea typeface="+mn-ea"/>
                          <a:cs typeface="ＭＳ 明朝" panose="02020609040205080304" pitchFamily="17" charset="-128"/>
                        </a:rPr>
                        <a:t>　</a:t>
                      </a:r>
                      <a:r>
                        <a:rPr lang="ja-JP" sz="1100" b="0" kern="0" dirty="0" smtClean="0">
                          <a:effectLst/>
                          <a:latin typeface="+mn-ea"/>
                          <a:ea typeface="+mn-ea"/>
                          <a:cs typeface="ＭＳ 明朝" panose="02020609040205080304" pitchFamily="17" charset="-128"/>
                        </a:rPr>
                        <a:t>初期消火</a:t>
                      </a:r>
                      <a:r>
                        <a:rPr lang="ja-JP" altLang="en-US" sz="1100" b="0" kern="0" dirty="0" smtClean="0">
                          <a:effectLst/>
                          <a:latin typeface="+mn-ea"/>
                          <a:ea typeface="+mn-ea"/>
                          <a:cs typeface="ＭＳ 明朝" panose="02020609040205080304" pitchFamily="17" charset="-128"/>
                        </a:rPr>
                        <a:t>　</a:t>
                      </a:r>
                      <a:r>
                        <a:rPr lang="ja-JP" sz="1100" b="0" kern="0" dirty="0" smtClean="0">
                          <a:effectLst/>
                          <a:latin typeface="+mn-ea"/>
                          <a:ea typeface="+mn-ea"/>
                          <a:cs typeface="ＭＳ 明朝" panose="02020609040205080304" pitchFamily="17" charset="-128"/>
                        </a:rPr>
                        <a:t>□</a:t>
                      </a:r>
                      <a:r>
                        <a:rPr lang="ja-JP" sz="1100" b="0" kern="0" dirty="0">
                          <a:effectLst/>
                          <a:latin typeface="+mn-ea"/>
                          <a:ea typeface="+mn-ea"/>
                          <a:cs typeface="ＭＳ 明朝" panose="02020609040205080304" pitchFamily="17" charset="-128"/>
                        </a:rPr>
                        <a:t>通報</a:t>
                      </a:r>
                      <a:r>
                        <a:rPr lang="ja-JP" sz="1100" b="0" kern="0" dirty="0" smtClean="0">
                          <a:effectLst/>
                          <a:latin typeface="+mn-ea"/>
                          <a:ea typeface="+mn-ea"/>
                          <a:cs typeface="ＭＳ 明朝" panose="02020609040205080304" pitchFamily="17" charset="-128"/>
                        </a:rPr>
                        <a:t>連絡</a:t>
                      </a:r>
                      <a:r>
                        <a:rPr lang="ja-JP" altLang="en-US" sz="1100" b="0" kern="0" dirty="0" smtClean="0">
                          <a:effectLst/>
                          <a:latin typeface="+mn-ea"/>
                          <a:ea typeface="+mn-ea"/>
                          <a:cs typeface="ＭＳ 明朝" panose="02020609040205080304" pitchFamily="17" charset="-128"/>
                        </a:rPr>
                        <a:t>　</a:t>
                      </a:r>
                      <a:r>
                        <a:rPr lang="en-US" sz="1100" b="0" kern="0" dirty="0" smtClean="0">
                          <a:effectLst/>
                          <a:latin typeface="+mn-ea"/>
                          <a:ea typeface="+mn-ea"/>
                          <a:cs typeface="Times New Roman" panose="02020603050405020304" pitchFamily="18" charset="0"/>
                        </a:rPr>
                        <a:t> </a:t>
                      </a:r>
                      <a:r>
                        <a:rPr lang="ja-JP" sz="1100" b="0" kern="0" dirty="0" smtClean="0">
                          <a:effectLst/>
                          <a:latin typeface="+mn-ea"/>
                          <a:ea typeface="+mn-ea"/>
                          <a:cs typeface="ＭＳ 明朝" panose="02020609040205080304" pitchFamily="17" charset="-128"/>
                        </a:rPr>
                        <a:t>□避難誘導</a:t>
                      </a:r>
                      <a:r>
                        <a:rPr lang="ja-JP" altLang="en-US" sz="1100" b="0" kern="0" dirty="0" smtClean="0">
                          <a:effectLst/>
                          <a:latin typeface="+mn-ea"/>
                          <a:ea typeface="+mn-ea"/>
                          <a:cs typeface="ＭＳ 明朝" panose="02020609040205080304" pitchFamily="17" charset="-128"/>
                        </a:rPr>
                        <a:t>　</a:t>
                      </a:r>
                      <a:r>
                        <a:rPr lang="en-US" sz="1100" b="0" kern="0" dirty="0" smtClean="0">
                          <a:effectLst/>
                          <a:latin typeface="+mn-ea"/>
                          <a:ea typeface="+mn-ea"/>
                          <a:cs typeface="Times New Roman" panose="02020603050405020304" pitchFamily="18" charset="0"/>
                        </a:rPr>
                        <a:t> </a:t>
                      </a:r>
                      <a:r>
                        <a:rPr lang="ja-JP" sz="1100" b="0" kern="0" dirty="0">
                          <a:effectLst/>
                          <a:latin typeface="+mn-ea"/>
                          <a:ea typeface="+mn-ea"/>
                          <a:cs typeface="ＭＳ 明朝" panose="02020609040205080304" pitchFamily="17" charset="-128"/>
                        </a:rPr>
                        <a:t>□その他（　　　　　　　　）</a:t>
                      </a:r>
                      <a:endParaRPr lang="ja-JP" sz="1100" b="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b="0" kern="0" dirty="0">
                          <a:effectLst/>
                          <a:latin typeface="+mn-ea"/>
                          <a:ea typeface="+mn-ea"/>
                          <a:cs typeface="ＭＳ 明朝" panose="02020609040205080304" pitchFamily="17" charset="-128"/>
                        </a:rPr>
                        <a:t>□　周囲の可燃物の整理</a:t>
                      </a:r>
                      <a:endParaRPr lang="ja-JP" sz="1100" b="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b="0" kern="0" dirty="0">
                          <a:effectLst/>
                          <a:latin typeface="+mn-ea"/>
                          <a:ea typeface="+mn-ea"/>
                          <a:cs typeface="ＭＳ 明朝" panose="02020609040205080304" pitchFamily="17" charset="-128"/>
                        </a:rPr>
                        <a:t>□　その他（　 　　　　　　　　　　　　　　　　　　　　　　　）</a:t>
                      </a:r>
                      <a:endParaRPr lang="ja-JP" sz="1100" b="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54410708"/>
                  </a:ext>
                </a:extLst>
              </a:tr>
              <a:tr h="140462">
                <a:tc vMerge="1">
                  <a:txBody>
                    <a:bodyPr/>
                    <a:lstStyle/>
                    <a:p>
                      <a:endParaRPr kumimoji="1" lang="ja-JP" altLang="en-US"/>
                    </a:p>
                  </a:txBody>
                  <a:tcPr/>
                </a:tc>
                <a:tc vMerge="1">
                  <a:txBody>
                    <a:bodyPr/>
                    <a:lstStyle/>
                    <a:p>
                      <a:endParaRPr kumimoji="1" lang="ja-JP" altLang="en-US"/>
                    </a:p>
                  </a:txBody>
                  <a:tcPr/>
                </a:tc>
                <a:tc rowSpan="2">
                  <a:txBody>
                    <a:bodyPr/>
                    <a:lstStyle/>
                    <a:p>
                      <a:pPr algn="ctr" eaLnBrk="0" fontAlgn="base" latinLnBrk="1" hangingPunct="0">
                        <a:lnSpc>
                          <a:spcPts val="1200"/>
                        </a:lnSpc>
                        <a:spcAft>
                          <a:spcPts val="0"/>
                        </a:spcAft>
                      </a:pPr>
                      <a:r>
                        <a:rPr lang="ja-JP" sz="1100" b="0" kern="0">
                          <a:effectLst/>
                          <a:latin typeface="+mn-ea"/>
                          <a:ea typeface="+mn-ea"/>
                          <a:cs typeface="ＭＳ 明朝" panose="02020609040205080304" pitchFamily="17" charset="-128"/>
                        </a:rPr>
                        <a:t>方</a:t>
                      </a:r>
                      <a:endParaRPr lang="ja-JP" sz="1100" b="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b="0" kern="0">
                          <a:effectLst/>
                          <a:latin typeface="+mn-ea"/>
                          <a:ea typeface="+mn-ea"/>
                          <a:cs typeface="ＭＳ 明朝" panose="02020609040205080304" pitchFamily="17" charset="-128"/>
                        </a:rPr>
                        <a:t>法</a:t>
                      </a:r>
                      <a:endParaRPr lang="ja-JP" sz="1100" b="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2">
                  <a:txBody>
                    <a:bodyPr/>
                    <a:lstStyle/>
                    <a:p>
                      <a:pPr algn="just" eaLnBrk="0" fontAlgn="base" latinLnBrk="1" hangingPunct="0">
                        <a:lnSpc>
                          <a:spcPts val="1200"/>
                        </a:lnSpc>
                        <a:spcAft>
                          <a:spcPts val="0"/>
                        </a:spcAft>
                      </a:pPr>
                      <a:r>
                        <a:rPr lang="ja-JP" sz="1100" b="0" kern="0" dirty="0">
                          <a:effectLst/>
                          <a:latin typeface="+mn-ea"/>
                          <a:ea typeface="+mn-ea"/>
                          <a:cs typeface="ＭＳ 明朝" panose="02020609040205080304" pitchFamily="17" charset="-128"/>
                        </a:rPr>
                        <a:t>常駐場所</a:t>
                      </a:r>
                      <a:endParaRPr lang="ja-JP" sz="1100" b="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rowSpan="2">
                  <a:txBody>
                    <a:bodyPr/>
                    <a:lstStyle/>
                    <a:p>
                      <a:pPr algn="just" eaLnBrk="0" fontAlgn="base" latinLnBrk="1" hangingPunct="0">
                        <a:lnSpc>
                          <a:spcPts val="1200"/>
                        </a:lnSpc>
                        <a:spcAft>
                          <a:spcPts val="0"/>
                        </a:spcAft>
                      </a:pPr>
                      <a:r>
                        <a:rPr lang="ja-JP" sz="1100" b="0" kern="0" dirty="0" smtClean="0">
                          <a:effectLst/>
                          <a:latin typeface="+mn-ea"/>
                          <a:ea typeface="+mn-ea"/>
                          <a:cs typeface="ＭＳ 明朝" panose="02020609040205080304" pitchFamily="17" charset="-128"/>
                        </a:rPr>
                        <a:t>常駐人員</a:t>
                      </a:r>
                      <a:endParaRPr lang="ja-JP" sz="1100" b="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r" eaLnBrk="0" fontAlgn="base" latinLnBrk="1" hangingPunct="0">
                        <a:lnSpc>
                          <a:spcPts val="1200"/>
                        </a:lnSpc>
                        <a:spcAft>
                          <a:spcPts val="0"/>
                        </a:spcAft>
                      </a:pPr>
                      <a:r>
                        <a:rPr lang="en-US" sz="1100" b="0" kern="0" dirty="0">
                          <a:effectLst/>
                          <a:latin typeface="+mn-ea"/>
                          <a:ea typeface="+mn-ea"/>
                          <a:cs typeface="Times New Roman" panose="02020603050405020304" pitchFamily="18" charset="0"/>
                        </a:rPr>
                        <a:t> </a:t>
                      </a:r>
                      <a:r>
                        <a:rPr lang="ja-JP" altLang="en-US" sz="1100" b="0" kern="0" dirty="0" smtClean="0">
                          <a:effectLst/>
                          <a:latin typeface="+mn-ea"/>
                          <a:ea typeface="+mn-ea"/>
                          <a:cs typeface="Times New Roman" panose="02020603050405020304" pitchFamily="18" charset="0"/>
                        </a:rPr>
                        <a:t>人</a:t>
                      </a:r>
                      <a:endParaRPr lang="ja-JP" sz="1100" b="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3693029"/>
                  </a:ext>
                </a:extLst>
              </a:tr>
              <a:tr h="1404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pPr algn="just" eaLnBrk="0" fontAlgn="base" latinLnBrk="1" hangingPunct="0">
                        <a:lnSpc>
                          <a:spcPts val="1200"/>
                        </a:lnSpc>
                        <a:spcAft>
                          <a:spcPts val="0"/>
                        </a:spcAft>
                      </a:pPr>
                      <a:r>
                        <a:rPr lang="ja-JP" sz="1100" b="0" kern="0" dirty="0">
                          <a:effectLst/>
                          <a:latin typeface="+mn-ea"/>
                          <a:ea typeface="+mn-ea"/>
                          <a:cs typeface="ＭＳ 明朝" panose="02020609040205080304" pitchFamily="17" charset="-128"/>
                        </a:rPr>
                        <a:t>委託する時間帯</a:t>
                      </a:r>
                      <a:endParaRPr lang="ja-JP" sz="1100" b="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vMerge="1">
                  <a:txBody>
                    <a:bodyPr/>
                    <a:lstStyle/>
                    <a:p>
                      <a:pPr algn="l" eaLnBrk="0" fontAlgn="base" latinLnBrk="1" hangingPunct="0">
                        <a:lnSpc>
                          <a:spcPts val="1200"/>
                        </a:lnSpc>
                        <a:spcAft>
                          <a:spcPts val="0"/>
                        </a:spcAft>
                      </a:pPr>
                      <a:endParaRPr lang="ja-JP" sz="1100" kern="100" dirty="0">
                        <a:effectLst/>
                        <a:latin typeface="+mn-ea"/>
                        <a:ea typeface="+mn-ea"/>
                        <a:cs typeface="Times New Roman" panose="02020603050405020304" pitchFamily="18" charset="0"/>
                      </a:endParaRPr>
                    </a:p>
                  </a:txBody>
                  <a:tcPr marL="36000" marR="36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dirty="0"/>
                    </a:p>
                  </a:txBody>
                  <a:tcPr marL="36000" marR="36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5278013"/>
                  </a:ext>
                </a:extLst>
              </a:tr>
              <a:tr h="425034">
                <a:tc vMerge="1">
                  <a:txBody>
                    <a:bodyPr/>
                    <a:lstStyle/>
                    <a:p>
                      <a:endParaRPr kumimoji="1" lang="ja-JP" altLang="en-US"/>
                    </a:p>
                  </a:txBody>
                  <a:tcPr/>
                </a:tc>
                <a:tc rowSpan="3">
                  <a:txBody>
                    <a:bodyPr/>
                    <a:lstStyle/>
                    <a:p>
                      <a:pPr algn="ctr" eaLnBrk="0" fontAlgn="base" latinLnBrk="1" hangingPunct="0">
                        <a:lnSpc>
                          <a:spcPts val="1200"/>
                        </a:lnSpc>
                        <a:spcAft>
                          <a:spcPts val="0"/>
                        </a:spcAft>
                      </a:pPr>
                      <a:r>
                        <a:rPr lang="ja-JP" sz="1100" b="0" kern="0">
                          <a:effectLst/>
                          <a:latin typeface="+mn-ea"/>
                          <a:ea typeface="+mn-ea"/>
                          <a:cs typeface="ＭＳ 明朝" panose="02020609040205080304" pitchFamily="17" charset="-128"/>
                        </a:rPr>
                        <a:t>巡</a:t>
                      </a:r>
                      <a:endParaRPr lang="ja-JP" sz="1100" b="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b="0" kern="0">
                          <a:effectLst/>
                          <a:latin typeface="+mn-ea"/>
                          <a:ea typeface="+mn-ea"/>
                          <a:cs typeface="ＭＳ 明朝" panose="02020609040205080304" pitchFamily="17" charset="-128"/>
                        </a:rPr>
                        <a:t>回</a:t>
                      </a:r>
                      <a:endParaRPr lang="ja-JP" sz="1100" b="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b="0" kern="0">
                          <a:effectLst/>
                          <a:latin typeface="+mn-ea"/>
                          <a:ea typeface="+mn-ea"/>
                          <a:cs typeface="ＭＳ 明朝" panose="02020609040205080304" pitchFamily="17" charset="-128"/>
                        </a:rPr>
                        <a:t>方</a:t>
                      </a:r>
                      <a:endParaRPr lang="ja-JP" sz="1100" b="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b="0" kern="0">
                          <a:effectLst/>
                          <a:latin typeface="+mn-ea"/>
                          <a:ea typeface="+mn-ea"/>
                          <a:cs typeface="ＭＳ 明朝" panose="02020609040205080304" pitchFamily="17" charset="-128"/>
                        </a:rPr>
                        <a:t>式</a:t>
                      </a:r>
                      <a:endParaRPr lang="ja-JP" sz="1100" b="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eaLnBrk="0" fontAlgn="base" latinLnBrk="1" hangingPunct="0">
                        <a:lnSpc>
                          <a:spcPts val="1200"/>
                        </a:lnSpc>
                        <a:spcAft>
                          <a:spcPts val="0"/>
                        </a:spcAft>
                      </a:pPr>
                      <a:r>
                        <a:rPr lang="ja-JP" sz="1100" b="0" kern="0">
                          <a:effectLst/>
                          <a:latin typeface="+mn-ea"/>
                          <a:ea typeface="+mn-ea"/>
                          <a:cs typeface="ＭＳ 明朝" panose="02020609040205080304" pitchFamily="17" charset="-128"/>
                        </a:rPr>
                        <a:t>範</a:t>
                      </a:r>
                      <a:endParaRPr lang="ja-JP" sz="1100" b="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en-US" sz="1100" b="0" kern="0">
                          <a:effectLst/>
                          <a:latin typeface="+mn-ea"/>
                          <a:ea typeface="+mn-ea"/>
                          <a:cs typeface="Times New Roman" panose="02020603050405020304" pitchFamily="18" charset="0"/>
                        </a:rPr>
                        <a:t> </a:t>
                      </a:r>
                      <a:endParaRPr lang="ja-JP" sz="1100" b="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b="0" kern="0">
                          <a:effectLst/>
                          <a:latin typeface="+mn-ea"/>
                          <a:ea typeface="+mn-ea"/>
                          <a:cs typeface="ＭＳ 明朝" panose="02020609040205080304" pitchFamily="17" charset="-128"/>
                        </a:rPr>
                        <a:t>囲</a:t>
                      </a:r>
                      <a:endParaRPr lang="ja-JP" sz="1100" b="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4">
                  <a:txBody>
                    <a:bodyPr/>
                    <a:lstStyle/>
                    <a:p>
                      <a:pPr algn="just" eaLnBrk="0" fontAlgn="base" latinLnBrk="1" hangingPunct="0">
                        <a:lnSpc>
                          <a:spcPts val="1200"/>
                        </a:lnSpc>
                        <a:spcAft>
                          <a:spcPts val="0"/>
                        </a:spcAft>
                      </a:pPr>
                      <a:r>
                        <a:rPr lang="ja-JP" sz="1100" b="0" kern="0" dirty="0">
                          <a:effectLst/>
                          <a:latin typeface="+mn-ea"/>
                          <a:ea typeface="+mn-ea"/>
                          <a:cs typeface="ＭＳ 明朝" panose="02020609040205080304" pitchFamily="17" charset="-128"/>
                        </a:rPr>
                        <a:t>□　巡回による火気使用箇所の点検等監視業務</a:t>
                      </a:r>
                      <a:endParaRPr lang="ja-JP" sz="1100" b="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b="0" kern="0" dirty="0">
                          <a:effectLst/>
                          <a:latin typeface="+mn-ea"/>
                          <a:ea typeface="+mn-ea"/>
                          <a:cs typeface="ＭＳ 明朝" panose="02020609040205080304" pitchFamily="17" charset="-128"/>
                        </a:rPr>
                        <a:t>□　火災が発生した場合の初動</a:t>
                      </a:r>
                      <a:r>
                        <a:rPr lang="ja-JP" sz="1100" b="0" kern="0" dirty="0" smtClean="0">
                          <a:effectLst/>
                          <a:latin typeface="+mn-ea"/>
                          <a:ea typeface="+mn-ea"/>
                          <a:cs typeface="ＭＳ 明朝" panose="02020609040205080304" pitchFamily="17" charset="-128"/>
                        </a:rPr>
                        <a:t>措置</a:t>
                      </a:r>
                      <a:endParaRPr lang="en-US" altLang="ja-JP" sz="1100" b="0" kern="100" dirty="0" smtClean="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altLang="en-US" sz="1100" b="0" kern="0" dirty="0" smtClean="0">
                          <a:effectLst/>
                          <a:latin typeface="+mn-ea"/>
                          <a:ea typeface="+mn-ea"/>
                          <a:cs typeface="ＭＳ 明朝" panose="02020609040205080304" pitchFamily="17" charset="-128"/>
                        </a:rPr>
                        <a:t>　　</a:t>
                      </a:r>
                      <a:r>
                        <a:rPr lang="ja-JP" sz="1100" b="0" kern="0" dirty="0" smtClean="0">
                          <a:effectLst/>
                          <a:latin typeface="+mn-ea"/>
                          <a:ea typeface="+mn-ea"/>
                          <a:cs typeface="ＭＳ 明朝" panose="02020609040205080304" pitchFamily="17" charset="-128"/>
                        </a:rPr>
                        <a:t>□</a:t>
                      </a:r>
                      <a:r>
                        <a:rPr lang="ja-JP" altLang="en-US" sz="1100" b="0" kern="0" dirty="0" smtClean="0">
                          <a:effectLst/>
                          <a:latin typeface="+mn-ea"/>
                          <a:ea typeface="+mn-ea"/>
                          <a:cs typeface="ＭＳ 明朝" panose="02020609040205080304" pitchFamily="17" charset="-128"/>
                        </a:rPr>
                        <a:t>　</a:t>
                      </a:r>
                      <a:r>
                        <a:rPr lang="ja-JP" sz="1100" b="0" kern="0" dirty="0" smtClean="0">
                          <a:effectLst/>
                          <a:latin typeface="+mn-ea"/>
                          <a:ea typeface="+mn-ea"/>
                          <a:cs typeface="ＭＳ 明朝" panose="02020609040205080304" pitchFamily="17" charset="-128"/>
                        </a:rPr>
                        <a:t>初期消火</a:t>
                      </a:r>
                      <a:r>
                        <a:rPr lang="ja-JP" altLang="en-US" sz="1100" b="0" kern="0" dirty="0" smtClean="0">
                          <a:effectLst/>
                          <a:latin typeface="+mn-ea"/>
                          <a:ea typeface="+mn-ea"/>
                          <a:cs typeface="ＭＳ 明朝" panose="02020609040205080304" pitchFamily="17" charset="-128"/>
                        </a:rPr>
                        <a:t>　</a:t>
                      </a:r>
                      <a:r>
                        <a:rPr lang="ja-JP" sz="1100" b="0" kern="0" dirty="0" smtClean="0">
                          <a:effectLst/>
                          <a:latin typeface="+mn-ea"/>
                          <a:ea typeface="+mn-ea"/>
                          <a:cs typeface="ＭＳ 明朝" panose="02020609040205080304" pitchFamily="17" charset="-128"/>
                        </a:rPr>
                        <a:t>□</a:t>
                      </a:r>
                      <a:r>
                        <a:rPr lang="ja-JP" altLang="en-US" sz="1100" b="0" kern="0" dirty="0" smtClean="0">
                          <a:effectLst/>
                          <a:latin typeface="+mn-ea"/>
                          <a:ea typeface="+mn-ea"/>
                          <a:cs typeface="ＭＳ 明朝" panose="02020609040205080304" pitchFamily="17" charset="-128"/>
                        </a:rPr>
                        <a:t>　</a:t>
                      </a:r>
                      <a:r>
                        <a:rPr lang="ja-JP" sz="1100" b="0" kern="0" dirty="0" smtClean="0">
                          <a:effectLst/>
                          <a:latin typeface="+mn-ea"/>
                          <a:ea typeface="+mn-ea"/>
                          <a:cs typeface="ＭＳ 明朝" panose="02020609040205080304" pitchFamily="17" charset="-128"/>
                        </a:rPr>
                        <a:t>通報連絡</a:t>
                      </a:r>
                      <a:r>
                        <a:rPr lang="ja-JP" altLang="en-US" sz="1100" b="0" kern="0" dirty="0" smtClean="0">
                          <a:effectLst/>
                          <a:latin typeface="+mn-ea"/>
                          <a:ea typeface="+mn-ea"/>
                          <a:cs typeface="ＭＳ 明朝" panose="02020609040205080304" pitchFamily="17" charset="-128"/>
                        </a:rPr>
                        <a:t>　</a:t>
                      </a:r>
                      <a:r>
                        <a:rPr lang="en-US" sz="1100" b="0" kern="0" dirty="0" smtClean="0">
                          <a:effectLst/>
                          <a:latin typeface="+mn-ea"/>
                          <a:ea typeface="+mn-ea"/>
                          <a:cs typeface="Times New Roman" panose="02020603050405020304" pitchFamily="18" charset="0"/>
                        </a:rPr>
                        <a:t> </a:t>
                      </a:r>
                      <a:r>
                        <a:rPr lang="ja-JP" sz="1100" b="0" kern="0" dirty="0" smtClean="0">
                          <a:effectLst/>
                          <a:latin typeface="+mn-ea"/>
                          <a:ea typeface="+mn-ea"/>
                          <a:cs typeface="ＭＳ 明朝" panose="02020609040205080304" pitchFamily="17" charset="-128"/>
                        </a:rPr>
                        <a:t>□</a:t>
                      </a:r>
                      <a:r>
                        <a:rPr lang="ja-JP" altLang="en-US" sz="1100" b="0" kern="0" dirty="0" smtClean="0">
                          <a:effectLst/>
                          <a:latin typeface="+mn-ea"/>
                          <a:ea typeface="+mn-ea"/>
                          <a:cs typeface="ＭＳ 明朝" panose="02020609040205080304" pitchFamily="17" charset="-128"/>
                        </a:rPr>
                        <a:t>　</a:t>
                      </a:r>
                      <a:r>
                        <a:rPr lang="ja-JP" sz="1100" b="0" kern="0" dirty="0" smtClean="0">
                          <a:effectLst/>
                          <a:latin typeface="+mn-ea"/>
                          <a:ea typeface="+mn-ea"/>
                          <a:cs typeface="ＭＳ 明朝" panose="02020609040205080304" pitchFamily="17" charset="-128"/>
                        </a:rPr>
                        <a:t>その他</a:t>
                      </a:r>
                      <a:r>
                        <a:rPr lang="ja-JP" sz="1100" b="0" kern="0" dirty="0">
                          <a:effectLst/>
                          <a:latin typeface="+mn-ea"/>
                          <a:ea typeface="+mn-ea"/>
                          <a:cs typeface="ＭＳ 明朝" panose="02020609040205080304" pitchFamily="17" charset="-128"/>
                        </a:rPr>
                        <a:t>（　</a:t>
                      </a:r>
                      <a:r>
                        <a:rPr lang="en-US" sz="1100" b="0" kern="0" dirty="0">
                          <a:effectLst/>
                          <a:latin typeface="+mn-ea"/>
                          <a:ea typeface="+mn-ea"/>
                          <a:cs typeface="ＭＳ 明朝" panose="02020609040205080304" pitchFamily="17" charset="-128"/>
                        </a:rPr>
                        <a:t>            </a:t>
                      </a:r>
                      <a:r>
                        <a:rPr lang="ja-JP" sz="1100" b="0" kern="0" dirty="0">
                          <a:effectLst/>
                          <a:latin typeface="+mn-ea"/>
                          <a:ea typeface="+mn-ea"/>
                          <a:cs typeface="ＭＳ 明朝" panose="02020609040205080304" pitchFamily="17" charset="-128"/>
                        </a:rPr>
                        <a:t>　　　　　　　）</a:t>
                      </a:r>
                      <a:endParaRPr lang="ja-JP" sz="1100" b="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b="0" kern="0" dirty="0">
                          <a:effectLst/>
                          <a:latin typeface="+mn-ea"/>
                          <a:ea typeface="+mn-ea"/>
                          <a:cs typeface="ＭＳ 明朝" panose="02020609040205080304" pitchFamily="17" charset="-128"/>
                        </a:rPr>
                        <a:t>□　その他（　 　　　　　　　　　　　　　　　　　　　　　　　）</a:t>
                      </a:r>
                      <a:endParaRPr lang="ja-JP" sz="1100" b="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410510417"/>
                  </a:ext>
                </a:extLst>
              </a:tr>
              <a:tr h="140462">
                <a:tc vMerge="1">
                  <a:txBody>
                    <a:bodyPr/>
                    <a:lstStyle/>
                    <a:p>
                      <a:endParaRPr kumimoji="1" lang="ja-JP" altLang="en-US"/>
                    </a:p>
                  </a:txBody>
                  <a:tcPr/>
                </a:tc>
                <a:tc vMerge="1">
                  <a:txBody>
                    <a:bodyPr/>
                    <a:lstStyle/>
                    <a:p>
                      <a:endParaRPr kumimoji="1" lang="ja-JP" altLang="en-US"/>
                    </a:p>
                  </a:txBody>
                  <a:tcPr/>
                </a:tc>
                <a:tc rowSpan="2">
                  <a:txBody>
                    <a:bodyPr/>
                    <a:lstStyle/>
                    <a:p>
                      <a:pPr algn="ctr" eaLnBrk="0" fontAlgn="base" latinLnBrk="1" hangingPunct="0">
                        <a:lnSpc>
                          <a:spcPts val="1200"/>
                        </a:lnSpc>
                        <a:spcAft>
                          <a:spcPts val="0"/>
                        </a:spcAft>
                      </a:pPr>
                      <a:r>
                        <a:rPr lang="ja-JP" sz="1100" b="0" kern="0">
                          <a:effectLst/>
                          <a:latin typeface="+mn-ea"/>
                          <a:ea typeface="+mn-ea"/>
                          <a:cs typeface="ＭＳ 明朝" panose="02020609040205080304" pitchFamily="17" charset="-128"/>
                        </a:rPr>
                        <a:t>方</a:t>
                      </a:r>
                      <a:endParaRPr lang="ja-JP" sz="1100" b="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b="0" kern="0">
                          <a:effectLst/>
                          <a:latin typeface="+mn-ea"/>
                          <a:ea typeface="+mn-ea"/>
                          <a:cs typeface="ＭＳ 明朝" panose="02020609040205080304" pitchFamily="17" charset="-128"/>
                        </a:rPr>
                        <a:t>法</a:t>
                      </a:r>
                      <a:endParaRPr lang="ja-JP" sz="1100" b="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2">
                  <a:txBody>
                    <a:bodyPr/>
                    <a:lstStyle/>
                    <a:p>
                      <a:pPr algn="just" eaLnBrk="0" fontAlgn="base" latinLnBrk="1" hangingPunct="0">
                        <a:lnSpc>
                          <a:spcPts val="1200"/>
                        </a:lnSpc>
                        <a:spcAft>
                          <a:spcPts val="0"/>
                        </a:spcAft>
                      </a:pPr>
                      <a:r>
                        <a:rPr lang="ja-JP" sz="1100" b="0" kern="0">
                          <a:effectLst/>
                          <a:latin typeface="+mn-ea"/>
                          <a:ea typeface="+mn-ea"/>
                          <a:cs typeface="ＭＳ 明朝" panose="02020609040205080304" pitchFamily="17" charset="-128"/>
                        </a:rPr>
                        <a:t>巡回回数</a:t>
                      </a:r>
                      <a:endParaRPr lang="ja-JP" sz="1100" b="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rowSpan="2">
                  <a:txBody>
                    <a:bodyPr/>
                    <a:lstStyle/>
                    <a:p>
                      <a:pPr algn="ctr" eaLnBrk="0" fontAlgn="base" latinLnBrk="1" hangingPunct="0">
                        <a:lnSpc>
                          <a:spcPts val="1200"/>
                        </a:lnSpc>
                        <a:spcAft>
                          <a:spcPts val="0"/>
                        </a:spcAft>
                      </a:pPr>
                      <a:r>
                        <a:rPr lang="ja-JP" sz="1100" b="0" kern="0" dirty="0" smtClean="0">
                          <a:effectLst/>
                          <a:latin typeface="+mn-ea"/>
                          <a:ea typeface="+mn-ea"/>
                          <a:cs typeface="ＭＳ 明朝" panose="02020609040205080304" pitchFamily="17" charset="-128"/>
                        </a:rPr>
                        <a:t>巡回人員</a:t>
                      </a:r>
                      <a:endParaRPr lang="ja-JP" sz="1100" b="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r" eaLnBrk="0" fontAlgn="base" latinLnBrk="1" hangingPunct="0">
                        <a:lnSpc>
                          <a:spcPts val="1200"/>
                        </a:lnSpc>
                        <a:spcAft>
                          <a:spcPts val="0"/>
                        </a:spcAft>
                      </a:pPr>
                      <a:r>
                        <a:rPr lang="en-US" sz="1100" b="0" kern="0" dirty="0">
                          <a:effectLst/>
                          <a:latin typeface="+mn-ea"/>
                          <a:ea typeface="+mn-ea"/>
                          <a:cs typeface="Times New Roman" panose="02020603050405020304" pitchFamily="18" charset="0"/>
                        </a:rPr>
                        <a:t> </a:t>
                      </a:r>
                      <a:r>
                        <a:rPr lang="ja-JP" altLang="en-US" sz="1100" b="0" kern="0" dirty="0" smtClean="0">
                          <a:effectLst/>
                          <a:latin typeface="+mn-ea"/>
                          <a:ea typeface="+mn-ea"/>
                          <a:cs typeface="Times New Roman" panose="02020603050405020304" pitchFamily="18" charset="0"/>
                        </a:rPr>
                        <a:t>人</a:t>
                      </a:r>
                      <a:endParaRPr lang="ja-JP" sz="1100" b="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66513205"/>
                  </a:ext>
                </a:extLst>
              </a:tr>
              <a:tr h="1404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pPr algn="just" eaLnBrk="0" fontAlgn="base" latinLnBrk="1" hangingPunct="0">
                        <a:lnSpc>
                          <a:spcPts val="1200"/>
                        </a:lnSpc>
                        <a:spcAft>
                          <a:spcPts val="0"/>
                        </a:spcAft>
                      </a:pPr>
                      <a:r>
                        <a:rPr lang="ja-JP" sz="1100" b="0" kern="0">
                          <a:effectLst/>
                          <a:latin typeface="+mn-ea"/>
                          <a:ea typeface="+mn-ea"/>
                          <a:cs typeface="ＭＳ 明朝" panose="02020609040205080304" pitchFamily="17" charset="-128"/>
                        </a:rPr>
                        <a:t>委託する時間帯</a:t>
                      </a:r>
                      <a:endParaRPr lang="ja-JP" sz="1100" b="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342448185"/>
                  </a:ext>
                </a:extLst>
              </a:tr>
              <a:tr h="425034">
                <a:tc vMerge="1">
                  <a:txBody>
                    <a:bodyPr/>
                    <a:lstStyle/>
                    <a:p>
                      <a:endParaRPr kumimoji="1" lang="ja-JP" altLang="en-US"/>
                    </a:p>
                  </a:txBody>
                  <a:tcPr/>
                </a:tc>
                <a:tc rowSpan="3">
                  <a:txBody>
                    <a:bodyPr/>
                    <a:lstStyle/>
                    <a:p>
                      <a:pPr algn="ctr" eaLnBrk="0" fontAlgn="base" latinLnBrk="1" hangingPunct="0">
                        <a:lnSpc>
                          <a:spcPts val="1200"/>
                        </a:lnSpc>
                        <a:spcAft>
                          <a:spcPts val="0"/>
                        </a:spcAft>
                      </a:pPr>
                      <a:r>
                        <a:rPr lang="ja-JP" sz="1100" b="0" kern="0">
                          <a:effectLst/>
                          <a:latin typeface="+mn-ea"/>
                          <a:ea typeface="+mn-ea"/>
                          <a:cs typeface="ＭＳ 明朝" panose="02020609040205080304" pitchFamily="17" charset="-128"/>
                        </a:rPr>
                        <a:t>遠</a:t>
                      </a:r>
                      <a:endParaRPr lang="ja-JP" sz="1100" b="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b="0" kern="0">
                          <a:effectLst/>
                          <a:latin typeface="+mn-ea"/>
                          <a:ea typeface="+mn-ea"/>
                          <a:cs typeface="ＭＳ 明朝" panose="02020609040205080304" pitchFamily="17" charset="-128"/>
                        </a:rPr>
                        <a:t>隔</a:t>
                      </a:r>
                      <a:endParaRPr lang="ja-JP" sz="1100" b="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b="0" kern="0">
                          <a:effectLst/>
                          <a:latin typeface="+mn-ea"/>
                          <a:ea typeface="+mn-ea"/>
                          <a:cs typeface="ＭＳ 明朝" panose="02020609040205080304" pitchFamily="17" charset="-128"/>
                        </a:rPr>
                        <a:t>移</a:t>
                      </a:r>
                      <a:endParaRPr lang="ja-JP" sz="1100" b="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b="0" kern="0">
                          <a:effectLst/>
                          <a:latin typeface="+mn-ea"/>
                          <a:ea typeface="+mn-ea"/>
                          <a:cs typeface="ＭＳ 明朝" panose="02020609040205080304" pitchFamily="17" charset="-128"/>
                        </a:rPr>
                        <a:t>報</a:t>
                      </a:r>
                      <a:endParaRPr lang="ja-JP" sz="1100" b="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b="0" kern="0">
                          <a:effectLst/>
                          <a:latin typeface="+mn-ea"/>
                          <a:ea typeface="+mn-ea"/>
                          <a:cs typeface="ＭＳ 明朝" panose="02020609040205080304" pitchFamily="17" charset="-128"/>
                        </a:rPr>
                        <a:t>方</a:t>
                      </a:r>
                      <a:endParaRPr lang="ja-JP" sz="1100" b="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b="0" kern="0">
                          <a:effectLst/>
                          <a:latin typeface="+mn-ea"/>
                          <a:ea typeface="+mn-ea"/>
                          <a:cs typeface="ＭＳ 明朝" panose="02020609040205080304" pitchFamily="17" charset="-128"/>
                        </a:rPr>
                        <a:t>式</a:t>
                      </a:r>
                      <a:endParaRPr lang="ja-JP" sz="1100" b="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eaLnBrk="0" fontAlgn="base" latinLnBrk="1" hangingPunct="0">
                        <a:lnSpc>
                          <a:spcPts val="1200"/>
                        </a:lnSpc>
                        <a:spcAft>
                          <a:spcPts val="0"/>
                        </a:spcAft>
                      </a:pPr>
                      <a:r>
                        <a:rPr lang="ja-JP" sz="1100" b="0" kern="0">
                          <a:effectLst/>
                          <a:latin typeface="+mn-ea"/>
                          <a:ea typeface="+mn-ea"/>
                          <a:cs typeface="ＭＳ 明朝" panose="02020609040205080304" pitchFamily="17" charset="-128"/>
                        </a:rPr>
                        <a:t>範</a:t>
                      </a:r>
                      <a:endParaRPr lang="ja-JP" sz="1100" b="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en-US" sz="1100" b="0" kern="0">
                          <a:effectLst/>
                          <a:latin typeface="+mn-ea"/>
                          <a:ea typeface="+mn-ea"/>
                          <a:cs typeface="Times New Roman" panose="02020603050405020304" pitchFamily="18" charset="0"/>
                        </a:rPr>
                        <a:t> </a:t>
                      </a:r>
                      <a:endParaRPr lang="ja-JP" sz="1100" b="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b="0" kern="0">
                          <a:effectLst/>
                          <a:latin typeface="+mn-ea"/>
                          <a:ea typeface="+mn-ea"/>
                          <a:cs typeface="ＭＳ 明朝" panose="02020609040205080304" pitchFamily="17" charset="-128"/>
                        </a:rPr>
                        <a:t>囲</a:t>
                      </a:r>
                      <a:endParaRPr lang="ja-JP" sz="1100" b="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4">
                  <a:txBody>
                    <a:bodyPr/>
                    <a:lstStyle/>
                    <a:p>
                      <a:pPr algn="just" eaLnBrk="0" fontAlgn="base" latinLnBrk="1" hangingPunct="0">
                        <a:lnSpc>
                          <a:spcPts val="1200"/>
                        </a:lnSpc>
                        <a:spcAft>
                          <a:spcPts val="0"/>
                        </a:spcAft>
                      </a:pPr>
                      <a:r>
                        <a:rPr lang="ja-JP" sz="1100" b="0" kern="0" dirty="0">
                          <a:effectLst/>
                          <a:latin typeface="+mn-ea"/>
                          <a:ea typeface="+mn-ea"/>
                          <a:cs typeface="ＭＳ 明朝" panose="02020609040205080304" pitchFamily="17" charset="-128"/>
                        </a:rPr>
                        <a:t>□　火災異常の遠隔監視及び現場確認業務</a:t>
                      </a:r>
                      <a:endParaRPr lang="ja-JP" sz="1100" b="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b="0" kern="0" dirty="0">
                          <a:effectLst/>
                          <a:latin typeface="+mn-ea"/>
                          <a:ea typeface="+mn-ea"/>
                          <a:cs typeface="ＭＳ 明朝" panose="02020609040205080304" pitchFamily="17" charset="-128"/>
                        </a:rPr>
                        <a:t>□　火災が発生した場合の初動</a:t>
                      </a:r>
                      <a:r>
                        <a:rPr lang="ja-JP" sz="1100" b="0" kern="0" dirty="0" smtClean="0">
                          <a:effectLst/>
                          <a:latin typeface="+mn-ea"/>
                          <a:ea typeface="+mn-ea"/>
                          <a:cs typeface="ＭＳ 明朝" panose="02020609040205080304" pitchFamily="17" charset="-128"/>
                        </a:rPr>
                        <a:t>措置</a:t>
                      </a:r>
                      <a:endParaRPr lang="en-US" altLang="ja-JP" sz="1100" b="0" kern="100" dirty="0" smtClean="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altLang="en-US" sz="1100" b="0" kern="100" dirty="0" smtClean="0">
                          <a:effectLst/>
                          <a:latin typeface="+mn-ea"/>
                          <a:ea typeface="+mn-ea"/>
                          <a:cs typeface="Times New Roman" panose="02020603050405020304" pitchFamily="18" charset="0"/>
                        </a:rPr>
                        <a:t>　　</a:t>
                      </a:r>
                      <a:r>
                        <a:rPr lang="ja-JP" sz="1100" b="0" kern="0" dirty="0" smtClean="0">
                          <a:effectLst/>
                          <a:latin typeface="+mn-ea"/>
                          <a:ea typeface="+mn-ea"/>
                          <a:cs typeface="ＭＳ 明朝" panose="02020609040205080304" pitchFamily="17" charset="-128"/>
                        </a:rPr>
                        <a:t>□</a:t>
                      </a:r>
                      <a:r>
                        <a:rPr lang="ja-JP" altLang="en-US" sz="1100" b="0" kern="0" dirty="0" smtClean="0">
                          <a:effectLst/>
                          <a:latin typeface="+mn-ea"/>
                          <a:ea typeface="+mn-ea"/>
                          <a:cs typeface="ＭＳ 明朝" panose="02020609040205080304" pitchFamily="17" charset="-128"/>
                        </a:rPr>
                        <a:t>　</a:t>
                      </a:r>
                      <a:r>
                        <a:rPr lang="ja-JP" sz="1100" b="0" kern="0" dirty="0" smtClean="0">
                          <a:effectLst/>
                          <a:latin typeface="+mn-ea"/>
                          <a:ea typeface="+mn-ea"/>
                          <a:cs typeface="ＭＳ 明朝" panose="02020609040205080304" pitchFamily="17" charset="-128"/>
                        </a:rPr>
                        <a:t>初期消火</a:t>
                      </a:r>
                      <a:r>
                        <a:rPr lang="ja-JP" altLang="en-US" sz="1100" b="0" kern="0" dirty="0" smtClean="0">
                          <a:effectLst/>
                          <a:latin typeface="+mn-ea"/>
                          <a:ea typeface="+mn-ea"/>
                          <a:cs typeface="ＭＳ 明朝" panose="02020609040205080304" pitchFamily="17" charset="-128"/>
                        </a:rPr>
                        <a:t>　</a:t>
                      </a:r>
                      <a:r>
                        <a:rPr lang="ja-JP" sz="1100" b="0" kern="0" dirty="0" smtClean="0">
                          <a:effectLst/>
                          <a:latin typeface="+mn-ea"/>
                          <a:ea typeface="+mn-ea"/>
                          <a:cs typeface="ＭＳ 明朝" panose="02020609040205080304" pitchFamily="17" charset="-128"/>
                        </a:rPr>
                        <a:t>□</a:t>
                      </a:r>
                      <a:r>
                        <a:rPr lang="ja-JP" altLang="en-US" sz="1100" b="0" kern="0" dirty="0" smtClean="0">
                          <a:effectLst/>
                          <a:latin typeface="+mn-ea"/>
                          <a:ea typeface="+mn-ea"/>
                          <a:cs typeface="ＭＳ 明朝" panose="02020609040205080304" pitchFamily="17" charset="-128"/>
                        </a:rPr>
                        <a:t>　</a:t>
                      </a:r>
                      <a:r>
                        <a:rPr lang="ja-JP" sz="1100" b="0" kern="0" dirty="0" smtClean="0">
                          <a:effectLst/>
                          <a:latin typeface="+mn-ea"/>
                          <a:ea typeface="+mn-ea"/>
                          <a:cs typeface="ＭＳ 明朝" panose="02020609040205080304" pitchFamily="17" charset="-128"/>
                        </a:rPr>
                        <a:t>通報連絡</a:t>
                      </a:r>
                      <a:r>
                        <a:rPr lang="ja-JP" altLang="en-US" sz="1100" b="0" kern="0" dirty="0" smtClean="0">
                          <a:effectLst/>
                          <a:latin typeface="+mn-ea"/>
                          <a:ea typeface="+mn-ea"/>
                          <a:cs typeface="ＭＳ 明朝" panose="02020609040205080304" pitchFamily="17" charset="-128"/>
                        </a:rPr>
                        <a:t>　</a:t>
                      </a:r>
                      <a:r>
                        <a:rPr lang="en-US" sz="1100" b="0" kern="0" dirty="0" smtClean="0">
                          <a:effectLst/>
                          <a:latin typeface="+mn-ea"/>
                          <a:ea typeface="+mn-ea"/>
                          <a:cs typeface="Times New Roman" panose="02020603050405020304" pitchFamily="18" charset="0"/>
                        </a:rPr>
                        <a:t> </a:t>
                      </a:r>
                      <a:r>
                        <a:rPr lang="ja-JP" sz="1100" b="0" kern="0" dirty="0">
                          <a:effectLst/>
                          <a:latin typeface="+mn-ea"/>
                          <a:ea typeface="+mn-ea"/>
                          <a:cs typeface="ＭＳ 明朝" panose="02020609040205080304" pitchFamily="17" charset="-128"/>
                        </a:rPr>
                        <a:t>□その他（　</a:t>
                      </a:r>
                      <a:r>
                        <a:rPr lang="en-US" sz="1100" b="0" kern="0" dirty="0">
                          <a:effectLst/>
                          <a:latin typeface="+mn-ea"/>
                          <a:ea typeface="+mn-ea"/>
                          <a:cs typeface="ＭＳ 明朝" panose="02020609040205080304" pitchFamily="17" charset="-128"/>
                        </a:rPr>
                        <a:t>            </a:t>
                      </a:r>
                      <a:r>
                        <a:rPr lang="ja-JP" sz="1100" b="0" kern="0" dirty="0">
                          <a:effectLst/>
                          <a:latin typeface="+mn-ea"/>
                          <a:ea typeface="+mn-ea"/>
                          <a:cs typeface="ＭＳ 明朝" panose="02020609040205080304" pitchFamily="17" charset="-128"/>
                        </a:rPr>
                        <a:t>　　　　　　　）</a:t>
                      </a:r>
                      <a:endParaRPr lang="ja-JP" sz="1100" b="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b="0" kern="0" dirty="0">
                          <a:effectLst/>
                          <a:latin typeface="+mn-ea"/>
                          <a:ea typeface="+mn-ea"/>
                          <a:cs typeface="ＭＳ 明朝" panose="02020609040205080304" pitchFamily="17" charset="-128"/>
                        </a:rPr>
                        <a:t>□　その他（　 　　　　　　　　　　　　　　　　　　　　　　　）</a:t>
                      </a:r>
                      <a:endParaRPr lang="ja-JP" sz="1100" b="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50328091"/>
                  </a:ext>
                </a:extLst>
              </a:tr>
              <a:tr h="235320">
                <a:tc vMerge="1">
                  <a:txBody>
                    <a:bodyPr/>
                    <a:lstStyle/>
                    <a:p>
                      <a:endParaRPr kumimoji="1" lang="ja-JP" altLang="en-US"/>
                    </a:p>
                  </a:txBody>
                  <a:tcPr/>
                </a:tc>
                <a:tc vMerge="1">
                  <a:txBody>
                    <a:bodyPr/>
                    <a:lstStyle/>
                    <a:p>
                      <a:endParaRPr kumimoji="1" lang="ja-JP" altLang="en-US"/>
                    </a:p>
                  </a:txBody>
                  <a:tcPr/>
                </a:tc>
                <a:tc rowSpan="2">
                  <a:txBody>
                    <a:bodyPr/>
                    <a:lstStyle/>
                    <a:p>
                      <a:pPr algn="ctr" eaLnBrk="0" fontAlgn="base" latinLnBrk="1" hangingPunct="0">
                        <a:lnSpc>
                          <a:spcPts val="1200"/>
                        </a:lnSpc>
                        <a:spcAft>
                          <a:spcPts val="0"/>
                        </a:spcAft>
                      </a:pPr>
                      <a:r>
                        <a:rPr lang="ja-JP" sz="1100" b="0" kern="0">
                          <a:effectLst/>
                          <a:latin typeface="+mn-ea"/>
                          <a:ea typeface="+mn-ea"/>
                          <a:cs typeface="ＭＳ 明朝" panose="02020609040205080304" pitchFamily="17" charset="-128"/>
                        </a:rPr>
                        <a:t>方</a:t>
                      </a:r>
                      <a:endParaRPr lang="ja-JP" sz="1100" b="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en-US" sz="1100" b="0" kern="0">
                          <a:effectLst/>
                          <a:latin typeface="+mn-ea"/>
                          <a:ea typeface="+mn-ea"/>
                          <a:cs typeface="Times New Roman" panose="02020603050405020304" pitchFamily="18" charset="0"/>
                        </a:rPr>
                        <a:t> </a:t>
                      </a:r>
                      <a:endParaRPr lang="ja-JP" sz="1100" b="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b="0" kern="0">
                          <a:effectLst/>
                          <a:latin typeface="+mn-ea"/>
                          <a:ea typeface="+mn-ea"/>
                          <a:cs typeface="ＭＳ 明朝" panose="02020609040205080304" pitchFamily="17" charset="-128"/>
                        </a:rPr>
                        <a:t>法</a:t>
                      </a:r>
                      <a:endParaRPr lang="ja-JP" sz="1100" b="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gridSpan="2">
                  <a:txBody>
                    <a:bodyPr/>
                    <a:lstStyle/>
                    <a:p>
                      <a:pPr algn="l" eaLnBrk="0" fontAlgn="base" latinLnBrk="1" hangingPunct="0">
                        <a:lnSpc>
                          <a:spcPts val="1200"/>
                        </a:lnSpc>
                        <a:spcAft>
                          <a:spcPts val="0"/>
                        </a:spcAft>
                      </a:pPr>
                      <a:r>
                        <a:rPr lang="ja-JP" sz="1100" b="0" kern="0" dirty="0">
                          <a:effectLst/>
                          <a:latin typeface="+mn-ea"/>
                          <a:ea typeface="+mn-ea"/>
                          <a:cs typeface="ＭＳ 明朝" panose="02020609040205080304" pitchFamily="17" charset="-128"/>
                        </a:rPr>
                        <a:t>現場確認要員の</a:t>
                      </a:r>
                      <a:endParaRPr lang="ja-JP" sz="1100" b="0" kern="100" dirty="0">
                        <a:effectLst/>
                        <a:latin typeface="+mn-ea"/>
                        <a:ea typeface="+mn-ea"/>
                        <a:cs typeface="Times New Roman" panose="02020603050405020304" pitchFamily="18" charset="0"/>
                      </a:endParaRPr>
                    </a:p>
                    <a:p>
                      <a:pPr algn="l" eaLnBrk="0" fontAlgn="base" latinLnBrk="1" hangingPunct="0">
                        <a:lnSpc>
                          <a:spcPts val="1200"/>
                        </a:lnSpc>
                        <a:spcAft>
                          <a:spcPts val="0"/>
                        </a:spcAft>
                      </a:pPr>
                      <a:r>
                        <a:rPr lang="ja-JP" sz="1100" b="0" kern="0" dirty="0">
                          <a:effectLst/>
                          <a:latin typeface="+mn-ea"/>
                          <a:ea typeface="+mn-ea"/>
                          <a:cs typeface="ＭＳ 明朝" panose="02020609040205080304" pitchFamily="17" charset="-128"/>
                        </a:rPr>
                        <a:t>待機場所</a:t>
                      </a:r>
                      <a:endParaRPr lang="ja-JP" sz="1100" b="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rowSpan="2">
                  <a:txBody>
                    <a:bodyPr/>
                    <a:lstStyle/>
                    <a:p>
                      <a:pPr algn="dist" eaLnBrk="0" fontAlgn="base" latinLnBrk="1" hangingPunct="0">
                        <a:lnSpc>
                          <a:spcPts val="1200"/>
                        </a:lnSpc>
                        <a:spcAft>
                          <a:spcPts val="0"/>
                        </a:spcAft>
                      </a:pPr>
                      <a:r>
                        <a:rPr lang="ja-JP" altLang="en-US" sz="1100" b="0" kern="100" dirty="0" smtClean="0">
                          <a:effectLst/>
                          <a:latin typeface="+mn-ea"/>
                          <a:ea typeface="+mn-ea"/>
                          <a:cs typeface="Times New Roman" panose="02020603050405020304" pitchFamily="18" charset="0"/>
                        </a:rPr>
                        <a:t>到着</a:t>
                      </a:r>
                      <a:endParaRPr lang="en-US" altLang="ja-JP" sz="1100" b="0" kern="100" dirty="0" smtClean="0">
                        <a:effectLst/>
                        <a:latin typeface="+mn-ea"/>
                        <a:ea typeface="+mn-ea"/>
                        <a:cs typeface="Times New Roman" panose="02020603050405020304" pitchFamily="18" charset="0"/>
                      </a:endParaRPr>
                    </a:p>
                    <a:p>
                      <a:pPr algn="dist" eaLnBrk="0" fontAlgn="base" latinLnBrk="1" hangingPunct="0">
                        <a:lnSpc>
                          <a:spcPts val="1200"/>
                        </a:lnSpc>
                        <a:spcAft>
                          <a:spcPts val="0"/>
                        </a:spcAft>
                      </a:pPr>
                      <a:r>
                        <a:rPr lang="ja-JP" altLang="en-US" sz="1100" b="0" kern="100" dirty="0" smtClean="0">
                          <a:effectLst/>
                          <a:latin typeface="+mn-ea"/>
                          <a:ea typeface="+mn-ea"/>
                          <a:cs typeface="Times New Roman" panose="02020603050405020304" pitchFamily="18" charset="0"/>
                        </a:rPr>
                        <a:t>所要時間</a:t>
                      </a:r>
                      <a:endParaRPr lang="ja-JP" sz="1100" b="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rowSpan="2">
                  <a:txBody>
                    <a:bodyPr/>
                    <a:lstStyle/>
                    <a:p>
                      <a:pPr algn="r" eaLnBrk="0" fontAlgn="base" latinLnBrk="1" hangingPunct="0">
                        <a:lnSpc>
                          <a:spcPts val="1200"/>
                        </a:lnSpc>
                        <a:spcAft>
                          <a:spcPts val="0"/>
                        </a:spcAft>
                      </a:pPr>
                      <a:r>
                        <a:rPr lang="ja-JP" sz="1100" b="0" kern="0" dirty="0" smtClean="0">
                          <a:effectLst/>
                          <a:latin typeface="+mn-ea"/>
                          <a:ea typeface="+mn-ea"/>
                          <a:cs typeface="Times New Roman" panose="02020603050405020304" pitchFamily="18" charset="0"/>
                        </a:rPr>
                        <a:t>分</a:t>
                      </a:r>
                      <a:endParaRPr lang="en-US" altLang="ja-JP" sz="1100" b="0" kern="0" dirty="0" smtClean="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3188038"/>
                  </a:ext>
                </a:extLst>
              </a:tr>
              <a:tr h="16252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pPr algn="just" eaLnBrk="0" fontAlgn="base" latinLnBrk="1" hangingPunct="0">
                        <a:lnSpc>
                          <a:spcPts val="1200"/>
                        </a:lnSpc>
                        <a:spcAft>
                          <a:spcPts val="0"/>
                        </a:spcAft>
                      </a:pPr>
                      <a:r>
                        <a:rPr lang="ja-JP" sz="1100" b="0" kern="0" dirty="0">
                          <a:effectLst/>
                          <a:latin typeface="+mn-ea"/>
                          <a:ea typeface="+mn-ea"/>
                          <a:cs typeface="ＭＳ 明朝" panose="02020609040205080304" pitchFamily="17" charset="-128"/>
                        </a:rPr>
                        <a:t>委託する時間帯</a:t>
                      </a:r>
                      <a:endParaRPr lang="ja-JP" sz="1100" b="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243629287"/>
                  </a:ext>
                </a:extLst>
              </a:tr>
            </a:tbl>
          </a:graphicData>
        </a:graphic>
      </p:graphicFrame>
      <p:sp>
        <p:nvSpPr>
          <p:cNvPr id="5" name="正方形/長方形 4"/>
          <p:cNvSpPr/>
          <p:nvPr/>
        </p:nvSpPr>
        <p:spPr>
          <a:xfrm>
            <a:off x="0" y="9348693"/>
            <a:ext cx="7006419" cy="707886"/>
          </a:xfrm>
          <a:prstGeom prst="rect">
            <a:avLst/>
          </a:prstGeom>
        </p:spPr>
        <p:txBody>
          <a:bodyPr wrap="square">
            <a:spAutoFit/>
          </a:bodyPr>
          <a:lstStyle/>
          <a:p>
            <a:r>
              <a:rPr lang="en-US" altLang="ja-JP" sz="1000" dirty="0">
                <a:latin typeface="+mn-ea"/>
              </a:rPr>
              <a:t>※</a:t>
            </a:r>
            <a:r>
              <a:rPr lang="ja-JP" altLang="en-US" sz="1000" dirty="0">
                <a:latin typeface="+mn-ea"/>
              </a:rPr>
              <a:t>　登録番号とは、即時通報を行う警備会社として、横浜市消防局に登録されている番号を言い</a:t>
            </a:r>
            <a:r>
              <a:rPr lang="ja-JP" altLang="en-US" sz="1000" dirty="0" smtClean="0">
                <a:latin typeface="+mn-ea"/>
              </a:rPr>
              <a:t>、</a:t>
            </a:r>
            <a:endParaRPr lang="en-US" altLang="ja-JP" sz="1000" dirty="0" smtClean="0">
              <a:latin typeface="+mn-ea"/>
            </a:endParaRPr>
          </a:p>
          <a:p>
            <a:r>
              <a:rPr lang="ja-JP" altLang="en-US" sz="1000" dirty="0">
                <a:latin typeface="+mn-ea"/>
              </a:rPr>
              <a:t>　</a:t>
            </a:r>
            <a:r>
              <a:rPr lang="ja-JP" altLang="en-US" sz="1000" dirty="0" smtClean="0">
                <a:latin typeface="+mn-ea"/>
              </a:rPr>
              <a:t>登録</a:t>
            </a:r>
            <a:r>
              <a:rPr lang="ja-JP" altLang="en-US" sz="1000" dirty="0">
                <a:latin typeface="+mn-ea"/>
              </a:rPr>
              <a:t>されている場合は、該当する番号を記入します。未登録の場合は記入不要です</a:t>
            </a:r>
            <a:r>
              <a:rPr lang="ja-JP" altLang="en-US" sz="1000" dirty="0" smtClean="0">
                <a:latin typeface="+mn-ea"/>
              </a:rPr>
              <a:t>。</a:t>
            </a:r>
            <a:endParaRPr lang="en-US" altLang="ja-JP" sz="1000" dirty="0" smtClean="0">
              <a:latin typeface="+mn-ea"/>
            </a:endParaRPr>
          </a:p>
          <a:p>
            <a:r>
              <a:rPr lang="ja-JP" altLang="en-US" sz="1000" dirty="0" smtClean="0">
                <a:latin typeface="+mn-ea"/>
              </a:rPr>
              <a:t>●この</a:t>
            </a:r>
            <a:r>
              <a:rPr lang="ja-JP" altLang="en-US" sz="1000" dirty="0">
                <a:latin typeface="+mn-ea"/>
              </a:rPr>
              <a:t>計画は、令和　　年　　月　　日から施行する。</a:t>
            </a:r>
          </a:p>
          <a:p>
            <a:endParaRPr lang="ja-JP" altLang="en-US" sz="1000" dirty="0">
              <a:latin typeface="+mn-ea"/>
            </a:endParaRPr>
          </a:p>
        </p:txBody>
      </p:sp>
    </p:spTree>
    <p:extLst>
      <p:ext uri="{BB962C8B-B14F-4D97-AF65-F5344CB8AC3E}">
        <p14:creationId xmlns:p14="http://schemas.microsoft.com/office/powerpoint/2010/main" val="29567554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5989320" cy="261610"/>
          </a:xfrm>
          <a:prstGeom prst="rect">
            <a:avLst/>
          </a:prstGeom>
        </p:spPr>
        <p:txBody>
          <a:bodyPr wrap="square">
            <a:spAutoFit/>
          </a:bodyPr>
          <a:lstStyle/>
          <a:p>
            <a:r>
              <a:rPr lang="zh-TW" altLang="en-US" sz="1100" b="1" dirty="0" smtClean="0">
                <a:latin typeface="游ゴシック" panose="020B0400000000000000" pitchFamily="50" charset="-128"/>
                <a:ea typeface="游ゴシック" panose="020B0400000000000000" pitchFamily="50" charset="-128"/>
              </a:rPr>
              <a:t>別表</a:t>
            </a:r>
            <a:r>
              <a:rPr lang="ja-JP" altLang="en-US" sz="1100" b="1" dirty="0" smtClean="0">
                <a:latin typeface="游ゴシック" panose="020B0400000000000000" pitchFamily="50" charset="-128"/>
                <a:ea typeface="游ゴシック" panose="020B0400000000000000" pitchFamily="50" charset="-128"/>
              </a:rPr>
              <a:t>１　</a:t>
            </a:r>
            <a:r>
              <a:rPr lang="zh-TW" altLang="en-US" sz="1100" b="1" dirty="0" smtClean="0">
                <a:latin typeface="游ゴシック" panose="020B0400000000000000" pitchFamily="50" charset="-128"/>
                <a:ea typeface="游ゴシック" panose="020B0400000000000000" pitchFamily="50" charset="-128"/>
              </a:rPr>
              <a:t>自主点検記録表</a:t>
            </a:r>
            <a:r>
              <a:rPr lang="ja-JP" altLang="en-US" sz="1100" b="1" dirty="0" smtClean="0">
                <a:latin typeface="游ゴシック" panose="020B0400000000000000" pitchFamily="50" charset="-128"/>
              </a:rPr>
              <a:t>（月に１～２回点検　例：非特定防火対象物又は共用部）</a:t>
            </a:r>
            <a:endParaRPr lang="zh-TW" altLang="en-US" sz="1100" b="1" dirty="0">
              <a:latin typeface="游ゴシック" panose="020B0400000000000000" pitchFamily="50" charset="-128"/>
              <a:ea typeface="游ゴシック" panose="020B0400000000000000" pitchFamily="50" charset="-128"/>
            </a:endParaRPr>
          </a:p>
        </p:txBody>
      </p:sp>
      <p:sp>
        <p:nvSpPr>
          <p:cNvPr id="6" name="テキスト ボックス 5"/>
          <p:cNvSpPr txBox="1"/>
          <p:nvPr/>
        </p:nvSpPr>
        <p:spPr>
          <a:xfrm>
            <a:off x="5935953" y="0"/>
            <a:ext cx="922047" cy="261610"/>
          </a:xfrm>
          <a:prstGeom prst="rect">
            <a:avLst/>
          </a:prstGeom>
          <a:noFill/>
        </p:spPr>
        <p:txBody>
          <a:bodyPr wrap="none" rtlCol="0">
            <a:spAutoFit/>
          </a:bodyPr>
          <a:lstStyle/>
          <a:p>
            <a:r>
              <a:rPr kumimoji="1" lang="ja-JP" altLang="en-US" sz="1100" dirty="0" smtClean="0"/>
              <a:t>令和　 　年</a:t>
            </a:r>
            <a:endParaRPr kumimoji="1" lang="ja-JP" altLang="en-US" sz="1100" dirty="0"/>
          </a:p>
        </p:txBody>
      </p:sp>
      <p:graphicFrame>
        <p:nvGraphicFramePr>
          <p:cNvPr id="7" name="表 6"/>
          <p:cNvGraphicFramePr>
            <a:graphicFrameLocks noGrp="1"/>
          </p:cNvGraphicFramePr>
          <p:nvPr>
            <p:extLst/>
          </p:nvPr>
        </p:nvGraphicFramePr>
        <p:xfrm>
          <a:off x="94557" y="252085"/>
          <a:ext cx="6705008" cy="8837963"/>
        </p:xfrm>
        <a:graphic>
          <a:graphicData uri="http://schemas.openxmlformats.org/drawingml/2006/table">
            <a:tbl>
              <a:tblPr/>
              <a:tblGrid>
                <a:gridCol w="678005">
                  <a:extLst>
                    <a:ext uri="{9D8B030D-6E8A-4147-A177-3AD203B41FA5}">
                      <a16:colId xmlns:a16="http://schemas.microsoft.com/office/drawing/2014/main" val="4186261261"/>
                    </a:ext>
                  </a:extLst>
                </a:gridCol>
                <a:gridCol w="339003">
                  <a:extLst>
                    <a:ext uri="{9D8B030D-6E8A-4147-A177-3AD203B41FA5}">
                      <a16:colId xmlns:a16="http://schemas.microsoft.com/office/drawing/2014/main" val="301545506"/>
                    </a:ext>
                  </a:extLst>
                </a:gridCol>
                <a:gridCol w="396000">
                  <a:extLst>
                    <a:ext uri="{9D8B030D-6E8A-4147-A177-3AD203B41FA5}">
                      <a16:colId xmlns:a16="http://schemas.microsoft.com/office/drawing/2014/main" val="3001241894"/>
                    </a:ext>
                  </a:extLst>
                </a:gridCol>
                <a:gridCol w="396000">
                  <a:extLst>
                    <a:ext uri="{9D8B030D-6E8A-4147-A177-3AD203B41FA5}">
                      <a16:colId xmlns:a16="http://schemas.microsoft.com/office/drawing/2014/main" val="897884660"/>
                    </a:ext>
                  </a:extLst>
                </a:gridCol>
                <a:gridCol w="396000">
                  <a:extLst>
                    <a:ext uri="{9D8B030D-6E8A-4147-A177-3AD203B41FA5}">
                      <a16:colId xmlns:a16="http://schemas.microsoft.com/office/drawing/2014/main" val="3502938037"/>
                    </a:ext>
                  </a:extLst>
                </a:gridCol>
                <a:gridCol w="396000">
                  <a:extLst>
                    <a:ext uri="{9D8B030D-6E8A-4147-A177-3AD203B41FA5}">
                      <a16:colId xmlns:a16="http://schemas.microsoft.com/office/drawing/2014/main" val="1137737087"/>
                    </a:ext>
                  </a:extLst>
                </a:gridCol>
                <a:gridCol w="396000">
                  <a:extLst>
                    <a:ext uri="{9D8B030D-6E8A-4147-A177-3AD203B41FA5}">
                      <a16:colId xmlns:a16="http://schemas.microsoft.com/office/drawing/2014/main" val="3918542689"/>
                    </a:ext>
                  </a:extLst>
                </a:gridCol>
                <a:gridCol w="396000">
                  <a:extLst>
                    <a:ext uri="{9D8B030D-6E8A-4147-A177-3AD203B41FA5}">
                      <a16:colId xmlns:a16="http://schemas.microsoft.com/office/drawing/2014/main" val="3985121892"/>
                    </a:ext>
                  </a:extLst>
                </a:gridCol>
                <a:gridCol w="396000">
                  <a:extLst>
                    <a:ext uri="{9D8B030D-6E8A-4147-A177-3AD203B41FA5}">
                      <a16:colId xmlns:a16="http://schemas.microsoft.com/office/drawing/2014/main" val="3945140894"/>
                    </a:ext>
                  </a:extLst>
                </a:gridCol>
                <a:gridCol w="396000">
                  <a:extLst>
                    <a:ext uri="{9D8B030D-6E8A-4147-A177-3AD203B41FA5}">
                      <a16:colId xmlns:a16="http://schemas.microsoft.com/office/drawing/2014/main" val="954892537"/>
                    </a:ext>
                  </a:extLst>
                </a:gridCol>
                <a:gridCol w="396000">
                  <a:extLst>
                    <a:ext uri="{9D8B030D-6E8A-4147-A177-3AD203B41FA5}">
                      <a16:colId xmlns:a16="http://schemas.microsoft.com/office/drawing/2014/main" val="3164388657"/>
                    </a:ext>
                  </a:extLst>
                </a:gridCol>
                <a:gridCol w="396000">
                  <a:extLst>
                    <a:ext uri="{9D8B030D-6E8A-4147-A177-3AD203B41FA5}">
                      <a16:colId xmlns:a16="http://schemas.microsoft.com/office/drawing/2014/main" val="3215375769"/>
                    </a:ext>
                  </a:extLst>
                </a:gridCol>
                <a:gridCol w="396000">
                  <a:extLst>
                    <a:ext uri="{9D8B030D-6E8A-4147-A177-3AD203B41FA5}">
                      <a16:colId xmlns:a16="http://schemas.microsoft.com/office/drawing/2014/main" val="1798628902"/>
                    </a:ext>
                  </a:extLst>
                </a:gridCol>
                <a:gridCol w="1332000">
                  <a:extLst>
                    <a:ext uri="{9D8B030D-6E8A-4147-A177-3AD203B41FA5}">
                      <a16:colId xmlns:a16="http://schemas.microsoft.com/office/drawing/2014/main" val="2004419910"/>
                    </a:ext>
                  </a:extLst>
                </a:gridCol>
              </a:tblGrid>
              <a:tr h="187141">
                <a:tc rowSpan="4">
                  <a:txBody>
                    <a:bodyPr/>
                    <a:lstStyle/>
                    <a:p>
                      <a:pPr algn="ctr" fontAlgn="ctr"/>
                      <a:r>
                        <a:rPr lang="zh-TW" altLang="en-US" sz="1100" b="0" i="0" u="none" strike="noStrike" dirty="0">
                          <a:effectLst/>
                          <a:latin typeface="游ゴシック" panose="020B0400000000000000" pitchFamily="50" charset="-128"/>
                          <a:ea typeface="游ゴシック" panose="020B0400000000000000" pitchFamily="50" charset="-128"/>
                        </a:rPr>
                        <a:t>検　査　</a:t>
                      </a:r>
                      <a:r>
                        <a:rPr lang="ja-JP" altLang="en-US" sz="1100" b="0" i="0" u="none" strike="noStrike" dirty="0" smtClean="0">
                          <a:effectLst/>
                          <a:latin typeface="游ゴシック" panose="020B0400000000000000" pitchFamily="50" charset="-128"/>
                          <a:ea typeface="游ゴシック" panose="020B0400000000000000" pitchFamily="50" charset="-128"/>
                        </a:rPr>
                        <a:t>月　日</a:t>
                      </a:r>
                      <a:endParaRPr lang="en-US" altLang="zh-TW"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algn="ctr" fontAlgn="ctr"/>
                      <a:r>
                        <a:rPr lang="zh-TW" altLang="en-US" sz="1100" b="0" i="0" u="none" strike="noStrike" dirty="0">
                          <a:effectLst/>
                          <a:latin typeface="游ゴシック" panose="020B0400000000000000" pitchFamily="50" charset="-128"/>
                          <a:ea typeface="游ゴシック" panose="020B0400000000000000" pitchFamily="50" charset="-128"/>
                        </a:rPr>
                        <a:t>検　査　項　目</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10">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4">
                  <a:txBody>
                    <a:bodyPr/>
                    <a:lstStyle/>
                    <a:p>
                      <a:pPr algn="ctr" fontAlgn="ctr"/>
                      <a:r>
                        <a:rPr lang="ja-JP" altLang="en-US" sz="1100" b="0" i="0" u="none" strike="noStrike" dirty="0" smtClean="0">
                          <a:effectLst/>
                          <a:latin typeface="游ゴシック" panose="020B0400000000000000" pitchFamily="50" charset="-128"/>
                          <a:ea typeface="游ゴシック" panose="020B0400000000000000" pitchFamily="50" charset="-128"/>
                        </a:rPr>
                        <a:t>防</a:t>
                      </a:r>
                      <a:r>
                        <a:rPr lang="ja-JP" altLang="en-US" sz="1100" b="0" i="0" u="none" strike="noStrike" baseline="0" dirty="0" smtClean="0">
                          <a:effectLst/>
                          <a:latin typeface="游ゴシック" panose="020B0400000000000000" pitchFamily="50" charset="-128"/>
                          <a:ea typeface="游ゴシック" panose="020B0400000000000000" pitchFamily="50" charset="-128"/>
                        </a:rPr>
                        <a:t> </a:t>
                      </a:r>
                      <a:r>
                        <a:rPr lang="ja-JP" altLang="en-US" sz="1100" b="0" i="0" u="none" strike="noStrike" dirty="0" smtClean="0">
                          <a:effectLst/>
                          <a:latin typeface="游ゴシック" panose="020B0400000000000000" pitchFamily="50" charset="-128"/>
                          <a:ea typeface="游ゴシック" panose="020B0400000000000000" pitchFamily="50" charset="-128"/>
                        </a:rPr>
                        <a:t>火 管 理 者 確 認 欄</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txBody>
                  <a:tcPr marL="0" marR="0" marT="0" marB="0" vert="eaVert"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4">
                  <a:txBody>
                    <a:bodyPr/>
                    <a:lstStyle/>
                    <a:p>
                      <a:pPr algn="ctr" fontAlgn="t"/>
                      <a:r>
                        <a:rPr lang="ja-JP" altLang="en-US" sz="1100" b="0" i="0" u="none" strike="noStrike" dirty="0" smtClean="0">
                          <a:effectLst/>
                          <a:latin typeface="游ゴシック" panose="020B0400000000000000" pitchFamily="50" charset="-128"/>
                          <a:ea typeface="游ゴシック" panose="020B0400000000000000" pitchFamily="50" charset="-128"/>
                        </a:rPr>
                        <a:t>備　　　　　　考</a:t>
                      </a:r>
                      <a:endParaRPr lang="en-US" altLang="zh-TW"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5301480"/>
                  </a:ext>
                </a:extLst>
              </a:tr>
              <a:tr h="422238">
                <a:tc vMerge="1">
                  <a:txBody>
                    <a:bodyPr/>
                    <a:lstStyle/>
                    <a:p>
                      <a:pPr algn="ctr" fontAlgn="ctr"/>
                      <a:endParaRPr lang="en-US" altLang="zh-TW"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zh-TW"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marL="0" marR="0" lvl="0" indent="0" algn="ctr" defTabSz="685800" rtl="0" eaLnBrk="1" fontAlgn="t" latinLnBrk="0" hangingPunct="1">
                        <a:lnSpc>
                          <a:spcPct val="100000"/>
                        </a:lnSpc>
                        <a:spcBef>
                          <a:spcPts val="0"/>
                        </a:spcBef>
                        <a:spcAft>
                          <a:spcPts val="0"/>
                        </a:spcAft>
                        <a:buClrTx/>
                        <a:buSzTx/>
                        <a:buFontTx/>
                        <a:buNone/>
                        <a:tabLst/>
                        <a:defRPr/>
                      </a:pPr>
                      <a:r>
                        <a:rPr lang="ja-JP" altLang="en-US" sz="1100" b="0" i="0" u="none" strike="noStrike" dirty="0" smtClean="0">
                          <a:effectLst/>
                          <a:latin typeface="游ゴシック" panose="020B0400000000000000" pitchFamily="50" charset="-128"/>
                          <a:ea typeface="+mn-ea"/>
                        </a:rPr>
                        <a:t>避難障害</a:t>
                      </a:r>
                      <a:endParaRPr lang="en-US" altLang="ja-JP" sz="1100" b="0" i="0" u="none" strike="noStrike" dirty="0" smtClean="0">
                        <a:effectLst/>
                        <a:latin typeface="游ゴシック" panose="020B0400000000000000" pitchFamily="50" charset="-128"/>
                        <a:ea typeface="+mn-ea"/>
                      </a:endParaRPr>
                    </a:p>
                  </a:txBody>
                  <a:tcPr marL="36000" marR="36000" marT="36000" marB="36000"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ctr" fontAlgn="t"/>
                      <a:endParaRPr lang="ja-JP" altLang="en-US" sz="1100" b="0" i="0" u="none" strike="noStrike" dirty="0" smtClean="0">
                        <a:effectLst/>
                        <a:latin typeface="游ゴシック" panose="020B0400000000000000" pitchFamily="50" charset="-128"/>
                        <a:ea typeface="+mn-ea"/>
                      </a:endParaRPr>
                    </a:p>
                  </a:txBody>
                  <a:tcPr marL="36000" marR="36000" marT="36000" marB="36000" vert="eaVert" anchor="ctr">
                    <a:lnL w="6350" cap="flat" cmpd="sng" algn="ctr">
                      <a:solidFill>
                        <a:schemeClr val="tx1"/>
                      </a:solidFill>
                      <a:prstDash val="solid"/>
                      <a:round/>
                      <a:headEnd type="none" w="med" len="med"/>
                      <a:tailEnd type="none" w="med" len="med"/>
                    </a:lnL>
                  </a:tcPr>
                </a:tc>
                <a:tc hMerge="1">
                  <a:txBody>
                    <a:bodyPr/>
                    <a:lstStyle/>
                    <a:p>
                      <a:pPr marL="0" marR="0" lvl="0" indent="0" algn="ctr" defTabSz="685800" rtl="0" eaLnBrk="1" fontAlgn="t" latinLnBrk="0" hangingPunct="1">
                        <a:lnSpc>
                          <a:spcPct val="100000"/>
                        </a:lnSpc>
                        <a:spcBef>
                          <a:spcPts val="0"/>
                        </a:spcBef>
                        <a:spcAft>
                          <a:spcPts val="0"/>
                        </a:spcAft>
                        <a:buClrTx/>
                        <a:buSzTx/>
                        <a:buFontTx/>
                        <a:buNone/>
                        <a:tabLst/>
                        <a:defRPr/>
                      </a:pPr>
                      <a:endParaRPr lang="ja-JP" altLang="en-US" sz="1100" b="0" i="0" u="none" strike="noStrike" dirty="0" smtClean="0">
                        <a:effectLst/>
                        <a:latin typeface="游ゴシック" panose="020B0400000000000000" pitchFamily="50" charset="-128"/>
                        <a:ea typeface="+mn-ea"/>
                      </a:endParaRPr>
                    </a:p>
                  </a:txBody>
                  <a:tcPr marL="36000" marR="36000" marT="36000" marB="36000" vert="eaVert" anchor="ctr"/>
                </a:tc>
                <a:tc gridSpan="4">
                  <a:txBody>
                    <a:bodyPr/>
                    <a:lstStyle/>
                    <a:p>
                      <a:pPr algn="ctr" fontAlgn="ctr"/>
                      <a:r>
                        <a:rPr lang="ja-JP" altLang="en-US" sz="1100" b="0" i="0" u="none" strike="noStrike" dirty="0" smtClean="0">
                          <a:effectLst/>
                          <a:latin typeface="游ゴシック" panose="020B0400000000000000" pitchFamily="50" charset="-128"/>
                          <a:ea typeface="游ゴシック" panose="020B0400000000000000" pitchFamily="50" charset="-128"/>
                        </a:rPr>
                        <a:t>消防用設備</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3">
                  <a:txBody>
                    <a:bodyPr/>
                    <a:lstStyle/>
                    <a:p>
                      <a:pPr algn="ctr" fontAlgn="ctr"/>
                      <a:r>
                        <a:rPr lang="ja-JP" altLang="en-US" sz="1100" b="0" i="0" u="none" strike="noStrike" dirty="0" smtClean="0">
                          <a:effectLst/>
                          <a:latin typeface="游ゴシック" panose="020B0400000000000000" pitchFamily="50" charset="-128"/>
                          <a:ea typeface="游ゴシック" panose="020B0400000000000000" pitchFamily="50" charset="-128"/>
                        </a:rPr>
                        <a:t>火気・電気</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ja-JP" altLang="en-US" dirty="0"/>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ja-JP" altLang="en-US" dirty="0"/>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ctr" fontAlgn="t"/>
                      <a:endParaRPr lang="zh-TW"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3086012"/>
                  </a:ext>
                </a:extLst>
              </a:tr>
              <a:tr h="191090">
                <a:tc vMerge="1">
                  <a:txBody>
                    <a:bodyPr/>
                    <a:lstStyle/>
                    <a:p>
                      <a:endParaRPr kumimoji="1" lang="ja-JP" altLang="en-US"/>
                    </a:p>
                  </a:txBody>
                  <a:tcPr/>
                </a:tc>
                <a:tc vMerge="1">
                  <a:txBody>
                    <a:bodyPr/>
                    <a:lstStyle/>
                    <a:p>
                      <a:endParaRPr kumimoji="1" lang="ja-JP" altLang="en-US"/>
                    </a:p>
                  </a:txBody>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zh-TW" altLang="en-US" sz="1100" b="0" i="0" u="none" strike="noStrike" smtClean="0">
                          <a:effectLst/>
                          <a:latin typeface="游ゴシック" panose="020B0400000000000000" pitchFamily="50" charset="-128"/>
                          <a:ea typeface="游ゴシック" panose="020B0400000000000000" pitchFamily="50" charset="-128"/>
                        </a:rPr>
                        <a:t>□</a:t>
                      </a:r>
                      <a:endParaRPr lang="zh-TW"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tcPr>
                </a:tc>
                <a:tc>
                  <a:txBody>
                    <a:bodyPr/>
                    <a:lstStyle/>
                    <a:p>
                      <a:pPr algn="ctr" fontAlgn="t"/>
                      <a:r>
                        <a:rPr lang="en-US" altLang="ja-JP" sz="1100" b="0" i="0" u="none" strike="noStrike" smtClean="0">
                          <a:effectLst/>
                          <a:latin typeface="游ゴシック" panose="020B0400000000000000" pitchFamily="50" charset="-128"/>
                          <a:ea typeface="游ゴシック" panose="020B0400000000000000" pitchFamily="50" charset="-128"/>
                        </a:rPr>
                        <a:t>□</a:t>
                      </a:r>
                      <a:endParaRPr lang="en-US" altLang="ja-JP"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en-US" altLang="ja-JP" sz="1100" b="0" i="0" u="none" strike="noStrike" smtClean="0">
                          <a:effectLst/>
                          <a:latin typeface="游ゴシック" panose="020B0400000000000000" pitchFamily="50" charset="-128"/>
                          <a:ea typeface="游ゴシック" panose="020B0400000000000000" pitchFamily="50" charset="-128"/>
                        </a:rPr>
                        <a:t>□</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dirty="0"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dirty="0"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dirty="0"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ja-JP" altLang="en-US" sz="1400" b="0" i="0" u="none" strike="noStrike" dirty="0" smtClean="0">
                          <a:effectLst/>
                          <a:latin typeface="游ゴシック" panose="020B0400000000000000" pitchFamily="50" charset="-128"/>
                          <a:ea typeface="+mn-ea"/>
                        </a:rPr>
                        <a:t>□</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ja-JP" altLang="en-US" sz="1400" b="0" i="0" u="none" strike="noStrike" dirty="0" smtClean="0">
                          <a:effectLst/>
                          <a:latin typeface="游ゴシック" panose="020B0400000000000000" pitchFamily="50" charset="-128"/>
                          <a:ea typeface="+mn-ea"/>
                        </a:rPr>
                        <a:t>□</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ctr" fontAlgn="t"/>
                      <a:endParaRPr lang="ja-JP" altLang="en-US" sz="1100" b="0" i="0" u="none" strike="noStrike" dirty="0" smtClean="0">
                        <a:effectLst/>
                        <a:latin typeface="游ゴシック" panose="020B0400000000000000" pitchFamily="50" charset="-128"/>
                        <a:ea typeface="+mn-ea"/>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1574175516"/>
                  </a:ext>
                </a:extLst>
              </a:tr>
              <a:tr h="1679523">
                <a:tc vMerge="1">
                  <a:txBody>
                    <a:bodyPr/>
                    <a:lstStyle/>
                    <a:p>
                      <a:endParaRPr kumimoji="1" lang="ja-JP" altLang="en-US"/>
                    </a:p>
                  </a:txBody>
                  <a:tcPr/>
                </a:tc>
                <a:tc vMerge="1">
                  <a:txBody>
                    <a:bodyPr/>
                    <a:lstStyle/>
                    <a:p>
                      <a:endParaRPr kumimoji="1" lang="ja-JP" altLang="en-US"/>
                    </a:p>
                  </a:txBody>
                  <a:tcPr/>
                </a:tc>
                <a:tc>
                  <a:txBody>
                    <a:bodyPr/>
                    <a:lstStyle/>
                    <a:p>
                      <a:pPr algn="l" fontAlgn="t"/>
                      <a:r>
                        <a:rPr lang="zh-TW" altLang="en-US" sz="1100" b="0" i="0" u="none" strike="noStrike" dirty="0">
                          <a:effectLst/>
                          <a:latin typeface="游ゴシック" panose="020B0400000000000000" pitchFamily="50" charset="-128"/>
                          <a:ea typeface="游ゴシック" panose="020B0400000000000000" pitchFamily="50" charset="-128"/>
                        </a:rPr>
                        <a:t>避難口（物品等）</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zh-TW" altLang="en-US" sz="1100" b="0" i="0" u="none" strike="noStrike" dirty="0">
                          <a:effectLst/>
                          <a:latin typeface="游ゴシック" panose="020B0400000000000000" pitchFamily="50" charset="-128"/>
                          <a:ea typeface="游ゴシック" panose="020B0400000000000000" pitchFamily="50" charset="-128"/>
                        </a:rPr>
                        <a:t>避難通路（物品等）</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防火戸・防火シャッター</a:t>
                      </a:r>
                      <a:br>
                        <a:rPr lang="ja-JP" altLang="en-US" sz="1100" b="0" i="0" u="none" strike="noStrike" dirty="0">
                          <a:effectLst/>
                          <a:latin typeface="游ゴシック" panose="020B0400000000000000" pitchFamily="50" charset="-128"/>
                          <a:ea typeface="游ゴシック" panose="020B0400000000000000" pitchFamily="50" charset="-128"/>
                        </a:rPr>
                      </a:br>
                      <a:r>
                        <a:rPr lang="en-US" altLang="ja-JP" sz="1100" b="0" i="0" u="none" strike="noStrike" dirty="0">
                          <a:effectLst/>
                          <a:latin typeface="游ゴシック" panose="020B0400000000000000" pitchFamily="50" charset="-128"/>
                          <a:ea typeface="游ゴシック" panose="020B0400000000000000" pitchFamily="50" charset="-128"/>
                        </a:rPr>
                        <a:t>(</a:t>
                      </a:r>
                      <a:r>
                        <a:rPr lang="ja-JP" altLang="en-US" sz="1100" b="0" i="0" u="none" strike="noStrike" dirty="0">
                          <a:effectLst/>
                          <a:latin typeface="游ゴシック" panose="020B0400000000000000" pitchFamily="50" charset="-128"/>
                          <a:ea typeface="游ゴシック" panose="020B0400000000000000" pitchFamily="50" charset="-128"/>
                        </a:rPr>
                        <a:t>物品等による閉鎖障害</a:t>
                      </a:r>
                      <a:r>
                        <a:rPr lang="en-US" altLang="ja-JP" sz="1100" b="0" i="0" u="none" strike="noStrike" dirty="0">
                          <a:effectLst/>
                          <a:latin typeface="游ゴシック" panose="020B0400000000000000" pitchFamily="50" charset="-128"/>
                          <a:ea typeface="游ゴシック" panose="020B0400000000000000" pitchFamily="50" charset="-128"/>
                        </a:rPr>
                        <a:t>)</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消火器の位置</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消火設備・避難器具の</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操作障害</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誘導灯の点灯不良</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（視認障害を含む）</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mn-ea"/>
                        </a:rPr>
                        <a:t>警報設備の操作障害</a:t>
                      </a:r>
                      <a:endParaRPr lang="en-US" altLang="ja-JP" sz="1100" b="0" i="0" u="none" strike="noStrike" dirty="0" smtClean="0">
                        <a:effectLst/>
                        <a:latin typeface="游ゴシック" panose="020B0400000000000000" pitchFamily="50" charset="-128"/>
                        <a:ea typeface="+mn-ea"/>
                      </a:endParaRPr>
                    </a:p>
                    <a:p>
                      <a:pPr algn="l" fontAlgn="t"/>
                      <a:r>
                        <a:rPr lang="ja-JP" altLang="en-US" sz="1100" b="0" i="0" u="none" strike="noStrike" dirty="0" smtClean="0">
                          <a:effectLst/>
                          <a:latin typeface="游ゴシック" panose="020B0400000000000000" pitchFamily="50" charset="-128"/>
                          <a:ea typeface="+mn-ea"/>
                        </a:rPr>
                        <a:t>（発信機・受信機等）</a:t>
                      </a:r>
                      <a:endParaRPr lang="ja-JP" altLang="en-US" sz="1100" b="0" i="0" u="none" strike="noStrike" dirty="0">
                        <a:effectLst/>
                        <a:latin typeface="游ゴシック" panose="020B0400000000000000" pitchFamily="50" charset="-128"/>
                        <a:ea typeface="+mn-ea"/>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685800" rtl="0" eaLnBrk="1" fontAlgn="t" latinLnBrk="0" hangingPunct="1">
                        <a:lnSpc>
                          <a:spcPct val="100000"/>
                        </a:lnSpc>
                        <a:spcBef>
                          <a:spcPts val="0"/>
                        </a:spcBef>
                        <a:spcAft>
                          <a:spcPts val="0"/>
                        </a:spcAft>
                        <a:buClrTx/>
                        <a:buSzTx/>
                        <a:buFontTx/>
                        <a:buNone/>
                        <a:tabLst/>
                        <a:defRPr/>
                      </a:pPr>
                      <a:r>
                        <a:rPr lang="ja-JP" altLang="en-US" sz="1100" b="0" i="0" u="none" strike="noStrike" dirty="0" smtClean="0">
                          <a:effectLst/>
                          <a:latin typeface="游ゴシック" panose="020B0400000000000000" pitchFamily="50" charset="-128"/>
                          <a:ea typeface="+mn-ea"/>
                        </a:rPr>
                        <a:t>発熱を伴う器具等と</a:t>
                      </a:r>
                      <a:br>
                        <a:rPr lang="ja-JP" altLang="en-US" sz="1100" b="0" i="0" u="none" strike="noStrike" dirty="0" smtClean="0">
                          <a:effectLst/>
                          <a:latin typeface="游ゴシック" panose="020B0400000000000000" pitchFamily="50" charset="-128"/>
                          <a:ea typeface="+mn-ea"/>
                        </a:rPr>
                      </a:br>
                      <a:r>
                        <a:rPr lang="ja-JP" altLang="en-US" sz="1100" b="0" i="0" u="none" strike="noStrike" dirty="0" smtClean="0">
                          <a:effectLst/>
                          <a:latin typeface="游ゴシック" panose="020B0400000000000000" pitchFamily="50" charset="-128"/>
                          <a:ea typeface="+mn-ea"/>
                        </a:rPr>
                        <a:t>可燃物との接触</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685800" rtl="0" eaLnBrk="1" fontAlgn="t" latinLnBrk="0" hangingPunct="1">
                        <a:lnSpc>
                          <a:spcPct val="100000"/>
                        </a:lnSpc>
                        <a:spcBef>
                          <a:spcPts val="0"/>
                        </a:spcBef>
                        <a:spcAft>
                          <a:spcPts val="0"/>
                        </a:spcAft>
                        <a:buClrTx/>
                        <a:buSzTx/>
                        <a:buFontTx/>
                        <a:buNone/>
                        <a:tabLst/>
                        <a:defRPr/>
                      </a:pPr>
                      <a:r>
                        <a:rPr lang="ja-JP" altLang="en-US" sz="1100" b="0" i="0" u="none" strike="noStrike" dirty="0" smtClean="0">
                          <a:effectLst/>
                          <a:latin typeface="游ゴシック" panose="020B0400000000000000" pitchFamily="50" charset="-128"/>
                          <a:ea typeface="+mn-ea"/>
                        </a:rPr>
                        <a:t>電気器具の配線</a:t>
                      </a:r>
                      <a:br>
                        <a:rPr lang="ja-JP" altLang="en-US" sz="1100" b="0" i="0" u="none" strike="noStrike" dirty="0" smtClean="0">
                          <a:effectLst/>
                          <a:latin typeface="游ゴシック" panose="020B0400000000000000" pitchFamily="50" charset="-128"/>
                          <a:ea typeface="+mn-ea"/>
                        </a:rPr>
                      </a:br>
                      <a:r>
                        <a:rPr lang="ja-JP" altLang="en-US" sz="1100" b="0" i="0" u="none" strike="noStrike" dirty="0" smtClean="0">
                          <a:effectLst/>
                          <a:latin typeface="游ゴシック" panose="020B0400000000000000" pitchFamily="50" charset="-128"/>
                          <a:ea typeface="+mn-ea"/>
                        </a:rPr>
                        <a:t>（老化・損傷・ほこり）</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mn-ea"/>
                        </a:rPr>
                        <a:t>電気室等の整理、清掃</a:t>
                      </a:r>
                      <a:endParaRPr lang="en-US" altLang="ja-JP" sz="1100" b="0" i="0" u="none" strike="noStrike" dirty="0" smtClean="0">
                        <a:effectLst/>
                        <a:latin typeface="游ゴシック" panose="020B0400000000000000" pitchFamily="50" charset="-128"/>
                        <a:ea typeface="+mn-ea"/>
                      </a:endParaRPr>
                    </a:p>
                    <a:p>
                      <a:pPr algn="l" fontAlgn="t"/>
                      <a:r>
                        <a:rPr lang="ja-JP" altLang="en-US" sz="1100" b="0" i="0" u="none" strike="noStrike" dirty="0" smtClean="0">
                          <a:effectLst/>
                          <a:latin typeface="游ゴシック" panose="020B0400000000000000" pitchFamily="50" charset="-128"/>
                          <a:ea typeface="+mn-ea"/>
                        </a:rPr>
                        <a:t>及び可燃物の放置</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l" fontAlgn="t"/>
                      <a:endParaRPr lang="ja-JP" altLang="en-US" sz="1100" b="0" i="0" u="none" strike="noStrike" dirty="0" smtClean="0">
                        <a:effectLst/>
                        <a:latin typeface="游ゴシック" panose="020B0400000000000000" pitchFamily="50" charset="-128"/>
                        <a:ea typeface="+mn-ea"/>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2996691809"/>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１／</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0698898"/>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１／</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23584523"/>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２／</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31659794"/>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２／</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9134061"/>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３／</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89842767"/>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３／</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84905279"/>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４／</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1320658"/>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４／</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91006550"/>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５／</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737499"/>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５／</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56028711"/>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６／</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1399134"/>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６／</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73676219"/>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７／</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5346699"/>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７／</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30878468"/>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８／</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04172175"/>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８／</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58069842"/>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９／</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1092562"/>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９／</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34090619"/>
                  </a:ext>
                </a:extLst>
              </a:tr>
              <a:tr h="262728">
                <a:tc>
                  <a:txBody>
                    <a:bodyPr/>
                    <a:lstStyle/>
                    <a:p>
                      <a:pPr algn="l" fontAlgn="ctr"/>
                      <a:r>
                        <a:rPr lang="en-US" altLang="ja-JP" sz="1000" b="0" i="0" u="none" strike="noStrike" dirty="0" smtClean="0">
                          <a:effectLst/>
                          <a:latin typeface="游ゴシック" panose="020B0400000000000000" pitchFamily="50" charset="-128"/>
                          <a:ea typeface="游ゴシック" panose="020B0400000000000000" pitchFamily="50" charset="-128"/>
                        </a:rPr>
                        <a:t>10</a:t>
                      </a:r>
                      <a:r>
                        <a:rPr lang="ja-JP" altLang="en-US" sz="1000" b="0" i="0" u="none" strike="noStrike" dirty="0" smtClean="0">
                          <a:effectLst/>
                          <a:latin typeface="游ゴシック" panose="020B0400000000000000" pitchFamily="50" charset="-128"/>
                          <a:ea typeface="游ゴシック" panose="020B0400000000000000" pitchFamily="50" charset="-128"/>
                        </a:rPr>
                        <a:t>／</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53566997"/>
                  </a:ext>
                </a:extLst>
              </a:tr>
              <a:tr h="262728">
                <a:tc>
                  <a:txBody>
                    <a:bodyPr/>
                    <a:lstStyle/>
                    <a:p>
                      <a:pPr algn="l" fontAlgn="ctr"/>
                      <a:r>
                        <a:rPr lang="en-US" altLang="ja-JP" sz="1000" b="0" i="0" u="none" strike="noStrike" dirty="0" smtClean="0">
                          <a:effectLst/>
                          <a:latin typeface="游ゴシック" panose="020B0400000000000000" pitchFamily="50" charset="-128"/>
                          <a:ea typeface="游ゴシック" panose="020B0400000000000000" pitchFamily="50" charset="-128"/>
                        </a:rPr>
                        <a:t>10</a:t>
                      </a:r>
                      <a:r>
                        <a:rPr lang="ja-JP" altLang="en-US" sz="1000" b="0" i="0" u="none" strike="noStrike" dirty="0" smtClean="0">
                          <a:effectLst/>
                          <a:latin typeface="游ゴシック" panose="020B0400000000000000" pitchFamily="50" charset="-128"/>
                          <a:ea typeface="游ゴシック" panose="020B0400000000000000" pitchFamily="50" charset="-128"/>
                        </a:rPr>
                        <a:t>／</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2425649"/>
                  </a:ext>
                </a:extLst>
              </a:tr>
              <a:tr h="262728">
                <a:tc>
                  <a:txBody>
                    <a:bodyPr/>
                    <a:lstStyle/>
                    <a:p>
                      <a:pPr algn="l" fontAlgn="ctr"/>
                      <a:r>
                        <a:rPr lang="en-US" altLang="ja-JP" sz="1000" b="0" i="0" u="none" strike="noStrike" dirty="0" smtClean="0">
                          <a:effectLst/>
                          <a:latin typeface="游ゴシック" panose="020B0400000000000000" pitchFamily="50" charset="-128"/>
                          <a:ea typeface="游ゴシック" panose="020B0400000000000000" pitchFamily="50" charset="-128"/>
                        </a:rPr>
                        <a:t>11</a:t>
                      </a:r>
                      <a:r>
                        <a:rPr lang="ja-JP" altLang="en-US" sz="1000" b="0" i="0" u="none" strike="noStrike" dirty="0" smtClean="0">
                          <a:effectLst/>
                          <a:latin typeface="游ゴシック" panose="020B0400000000000000" pitchFamily="50" charset="-128"/>
                          <a:ea typeface="游ゴシック" panose="020B0400000000000000" pitchFamily="50" charset="-128"/>
                        </a:rPr>
                        <a:t>／</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09962376"/>
                  </a:ext>
                </a:extLst>
              </a:tr>
              <a:tr h="262728">
                <a:tc>
                  <a:txBody>
                    <a:bodyPr/>
                    <a:lstStyle/>
                    <a:p>
                      <a:pPr algn="l" fontAlgn="ctr"/>
                      <a:r>
                        <a:rPr lang="en-US" altLang="ja-JP" sz="1000" b="0" i="0" u="none" strike="noStrike" dirty="0" smtClean="0">
                          <a:effectLst/>
                          <a:latin typeface="游ゴシック" panose="020B0400000000000000" pitchFamily="50" charset="-128"/>
                          <a:ea typeface="游ゴシック" panose="020B0400000000000000" pitchFamily="50" charset="-128"/>
                        </a:rPr>
                        <a:t>11</a:t>
                      </a:r>
                      <a:r>
                        <a:rPr lang="ja-JP" altLang="en-US" sz="1000" b="0" i="0" u="none" strike="noStrike" dirty="0" smtClean="0">
                          <a:effectLst/>
                          <a:latin typeface="游ゴシック" panose="020B0400000000000000" pitchFamily="50" charset="-128"/>
                          <a:ea typeface="游ゴシック" panose="020B0400000000000000" pitchFamily="50" charset="-128"/>
                        </a:rPr>
                        <a:t>／</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61418028"/>
                  </a:ext>
                </a:extLst>
              </a:tr>
              <a:tr h="262728">
                <a:tc>
                  <a:txBody>
                    <a:bodyPr/>
                    <a:lstStyle/>
                    <a:p>
                      <a:pPr algn="l" fontAlgn="ctr"/>
                      <a:r>
                        <a:rPr lang="en-US" altLang="ja-JP" sz="1000" b="0" i="0" u="none" strike="noStrike" dirty="0" smtClean="0">
                          <a:effectLst/>
                          <a:latin typeface="游ゴシック" panose="020B0400000000000000" pitchFamily="50" charset="-128"/>
                          <a:ea typeface="游ゴシック" panose="020B0400000000000000" pitchFamily="50" charset="-128"/>
                        </a:rPr>
                        <a:t>12</a:t>
                      </a:r>
                      <a:r>
                        <a:rPr lang="ja-JP" altLang="en-US" sz="1000" b="0" i="0" u="none" strike="noStrike" dirty="0" smtClean="0">
                          <a:effectLst/>
                          <a:latin typeface="游ゴシック" panose="020B0400000000000000" pitchFamily="50" charset="-128"/>
                          <a:ea typeface="游ゴシック" panose="020B0400000000000000" pitchFamily="50" charset="-128"/>
                        </a:rPr>
                        <a:t>／</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66954109"/>
                  </a:ext>
                </a:extLst>
              </a:tr>
              <a:tr h="262728">
                <a:tc>
                  <a:txBody>
                    <a:bodyPr/>
                    <a:lstStyle/>
                    <a:p>
                      <a:pPr algn="l" fontAlgn="ctr"/>
                      <a:r>
                        <a:rPr lang="en-US" altLang="ja-JP" sz="1000" b="0" i="0" u="none" strike="noStrike" dirty="0" smtClean="0">
                          <a:effectLst/>
                          <a:latin typeface="游ゴシック" panose="020B0400000000000000" pitchFamily="50" charset="-128"/>
                          <a:ea typeface="游ゴシック" panose="020B0400000000000000" pitchFamily="50" charset="-128"/>
                        </a:rPr>
                        <a:t>12</a:t>
                      </a:r>
                      <a:r>
                        <a:rPr lang="ja-JP" altLang="en-US" sz="1000" b="0" i="0" u="none" strike="noStrike" dirty="0" smtClean="0">
                          <a:effectLst/>
                          <a:latin typeface="游ゴシック" panose="020B0400000000000000" pitchFamily="50" charset="-128"/>
                          <a:ea typeface="游ゴシック" panose="020B0400000000000000" pitchFamily="50" charset="-128"/>
                        </a:rPr>
                        <a:t>／</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3862200"/>
                  </a:ext>
                </a:extLst>
              </a:tr>
            </a:tbl>
          </a:graphicData>
        </a:graphic>
      </p:graphicFrame>
      <p:sp>
        <p:nvSpPr>
          <p:cNvPr id="9" name="テキスト ボックス 8"/>
          <p:cNvSpPr txBox="1"/>
          <p:nvPr/>
        </p:nvSpPr>
        <p:spPr>
          <a:xfrm>
            <a:off x="3903345" y="9644390"/>
            <a:ext cx="2954655" cy="261610"/>
          </a:xfrm>
          <a:prstGeom prst="rect">
            <a:avLst/>
          </a:prstGeom>
          <a:noFill/>
        </p:spPr>
        <p:txBody>
          <a:bodyPr wrap="none" rtlCol="0">
            <a:spAutoFit/>
          </a:bodyPr>
          <a:lstStyle/>
          <a:p>
            <a:r>
              <a:rPr kumimoji="1" lang="ja-JP" altLang="en-US" sz="1100" dirty="0">
                <a:latin typeface="+mn-ea"/>
              </a:rPr>
              <a:t>防火</a:t>
            </a:r>
            <a:r>
              <a:rPr kumimoji="1" lang="ja-JP" altLang="en-US" sz="1100" dirty="0" smtClean="0">
                <a:latin typeface="+mn-ea"/>
              </a:rPr>
              <a:t>管理者確認</a:t>
            </a:r>
            <a:r>
              <a:rPr kumimoji="1" lang="en-US" altLang="ja-JP" sz="1100" u="sng" dirty="0">
                <a:latin typeface="+mn-ea"/>
              </a:rPr>
              <a:t>	</a:t>
            </a:r>
            <a:r>
              <a:rPr kumimoji="1" lang="ja-JP" altLang="en-US" sz="1100" u="sng" dirty="0" smtClean="0">
                <a:latin typeface="+mn-ea"/>
              </a:rPr>
              <a:t>　　　</a:t>
            </a:r>
            <a:r>
              <a:rPr kumimoji="1" lang="en-US" altLang="ja-JP" sz="1100" u="sng" dirty="0" smtClean="0">
                <a:latin typeface="+mn-ea"/>
              </a:rPr>
              <a:t>			</a:t>
            </a:r>
            <a:endParaRPr kumimoji="1" lang="ja-JP" altLang="en-US" sz="1100" u="sng" dirty="0">
              <a:latin typeface="+mn-ea"/>
            </a:endParaRPr>
          </a:p>
        </p:txBody>
      </p:sp>
      <p:sp>
        <p:nvSpPr>
          <p:cNvPr id="10" name="正方形/長方形 9"/>
          <p:cNvSpPr/>
          <p:nvPr/>
        </p:nvSpPr>
        <p:spPr>
          <a:xfrm>
            <a:off x="94557" y="9052435"/>
            <a:ext cx="6429376" cy="577081"/>
          </a:xfrm>
          <a:prstGeom prst="rect">
            <a:avLst/>
          </a:prstGeom>
        </p:spPr>
        <p:txBody>
          <a:bodyPr wrap="square">
            <a:spAutoFit/>
          </a:bodyPr>
          <a:lstStyle/>
          <a:p>
            <a:r>
              <a:rPr lang="en-US" altLang="ja-JP" sz="1050" dirty="0" smtClean="0">
                <a:latin typeface="+mn-ea"/>
              </a:rPr>
              <a:t>※</a:t>
            </a:r>
            <a:r>
              <a:rPr lang="ja-JP" altLang="en-US" sz="1050" dirty="0" smtClean="0">
                <a:latin typeface="+mn-ea"/>
              </a:rPr>
              <a:t>良</a:t>
            </a:r>
            <a:r>
              <a:rPr lang="ja-JP" altLang="en-US" sz="1050" dirty="0">
                <a:latin typeface="+mn-ea"/>
              </a:rPr>
              <a:t>の場合には○、</a:t>
            </a:r>
            <a:r>
              <a:rPr lang="ja-JP" altLang="en-US" sz="1050" dirty="0" smtClean="0">
                <a:latin typeface="+mn-ea"/>
              </a:rPr>
              <a:t>不備の</a:t>
            </a:r>
            <a:r>
              <a:rPr lang="ja-JP" altLang="en-US" sz="1050" dirty="0">
                <a:latin typeface="+mn-ea"/>
              </a:rPr>
              <a:t>ある場合は</a:t>
            </a:r>
            <a:r>
              <a:rPr lang="en-US" altLang="ja-JP" sz="1050" dirty="0" smtClean="0">
                <a:latin typeface="+mn-ea"/>
              </a:rPr>
              <a:t>×</a:t>
            </a:r>
            <a:r>
              <a:rPr lang="ja-JP" altLang="en-US" sz="1050" dirty="0" err="1" smtClean="0">
                <a:latin typeface="+mn-ea"/>
              </a:rPr>
              <a:t>、</a:t>
            </a:r>
            <a:r>
              <a:rPr lang="ja-JP" altLang="en-US" sz="1050" dirty="0" smtClean="0">
                <a:latin typeface="+mn-ea"/>
              </a:rPr>
              <a:t>是正した場合は　を付けます。</a:t>
            </a:r>
            <a:endParaRPr lang="en-US" altLang="ja-JP" sz="1050" dirty="0" smtClean="0">
              <a:latin typeface="+mn-ea"/>
            </a:endParaRPr>
          </a:p>
          <a:p>
            <a:r>
              <a:rPr lang="en-US" altLang="ja-JP" sz="1050" dirty="0" smtClean="0">
                <a:latin typeface="+mn-ea"/>
              </a:rPr>
              <a:t>※</a:t>
            </a:r>
            <a:r>
              <a:rPr lang="ja-JP" altLang="en-US" sz="1050" dirty="0" smtClean="0">
                <a:latin typeface="+mn-ea"/>
              </a:rPr>
              <a:t>避難口、階段室や防火戸の周囲にテナントの物件等が存置されている場合はテナントの責任者に</a:t>
            </a:r>
            <a:endParaRPr lang="en-US" altLang="ja-JP" sz="1050" dirty="0" smtClean="0">
              <a:latin typeface="+mn-ea"/>
            </a:endParaRPr>
          </a:p>
          <a:p>
            <a:r>
              <a:rPr lang="ja-JP" altLang="en-US" sz="1050" dirty="0">
                <a:latin typeface="+mn-ea"/>
              </a:rPr>
              <a:t>改善を指示して</a:t>
            </a:r>
            <a:r>
              <a:rPr lang="ja-JP" altLang="en-US" sz="1050" dirty="0" smtClean="0">
                <a:latin typeface="+mn-ea"/>
              </a:rPr>
              <a:t>ください。</a:t>
            </a:r>
            <a:endParaRPr lang="en-US" altLang="ja-JP" sz="1050" dirty="0" smtClean="0">
              <a:latin typeface="+mn-ea"/>
            </a:endParaRPr>
          </a:p>
        </p:txBody>
      </p:sp>
      <p:sp>
        <p:nvSpPr>
          <p:cNvPr id="11" name="楕円 10"/>
          <p:cNvSpPr/>
          <p:nvPr/>
        </p:nvSpPr>
        <p:spPr>
          <a:xfrm>
            <a:off x="3631205" y="9089598"/>
            <a:ext cx="144000" cy="144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noAutofit/>
          </a:bodyPr>
          <a:lstStyle/>
          <a:p>
            <a:pPr algn="ctr"/>
            <a:r>
              <a:rPr kumimoji="1" lang="en-US" altLang="ja-JP" sz="1050" dirty="0" smtClean="0">
                <a:solidFill>
                  <a:schemeClr val="tx1"/>
                </a:solidFill>
                <a:latin typeface="+mn-ea"/>
              </a:rPr>
              <a:t>×</a:t>
            </a:r>
            <a:endParaRPr kumimoji="1" lang="ja-JP" altLang="en-US" sz="1600" dirty="0">
              <a:solidFill>
                <a:schemeClr val="tx1"/>
              </a:solidFill>
              <a:latin typeface="+mn-ea"/>
            </a:endParaRPr>
          </a:p>
        </p:txBody>
      </p:sp>
    </p:spTree>
    <p:extLst>
      <p:ext uri="{BB962C8B-B14F-4D97-AF65-F5344CB8AC3E}">
        <p14:creationId xmlns:p14="http://schemas.microsoft.com/office/powerpoint/2010/main" val="20430399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938175" y="417638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9" name="Rectangle 6"/>
          <p:cNvSpPr>
            <a:spLocks noChangeArrowheads="1"/>
          </p:cNvSpPr>
          <p:nvPr/>
        </p:nvSpPr>
        <p:spPr bwMode="auto">
          <a:xfrm>
            <a:off x="938175" y="463358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4" name="正方形/長方形 13"/>
          <p:cNvSpPr/>
          <p:nvPr/>
        </p:nvSpPr>
        <p:spPr>
          <a:xfrm>
            <a:off x="0" y="0"/>
            <a:ext cx="5629322" cy="261610"/>
          </a:xfrm>
          <a:prstGeom prst="rect">
            <a:avLst/>
          </a:prstGeom>
        </p:spPr>
        <p:txBody>
          <a:bodyPr wrap="square">
            <a:spAutoFit/>
          </a:bodyPr>
          <a:lstStyle/>
          <a:p>
            <a:r>
              <a:rPr lang="ja-JP" altLang="en-US" sz="1100" b="1" dirty="0">
                <a:latin typeface="+mn-ea"/>
              </a:rPr>
              <a:t>別図　各階平面図　</a:t>
            </a:r>
            <a:r>
              <a:rPr lang="en-US" altLang="ja-JP" sz="1100" b="1" dirty="0">
                <a:latin typeface="+mn-ea"/>
              </a:rPr>
              <a:t>(</a:t>
            </a:r>
            <a:r>
              <a:rPr lang="ja-JP" altLang="en-US" sz="1100" b="1" dirty="0">
                <a:latin typeface="+mn-ea"/>
              </a:rPr>
              <a:t>防火管理の範囲・消防設備等の設置場所・避難経路を記す</a:t>
            </a:r>
            <a:r>
              <a:rPr lang="en-US" altLang="ja-JP" sz="1100" b="1" dirty="0">
                <a:latin typeface="+mn-ea"/>
              </a:rPr>
              <a:t>)</a:t>
            </a:r>
            <a:endParaRPr lang="ja-JP" altLang="en-US" sz="1100" b="1" dirty="0">
              <a:latin typeface="+mn-ea"/>
            </a:endParaRPr>
          </a:p>
        </p:txBody>
      </p:sp>
      <p:sp>
        <p:nvSpPr>
          <p:cNvPr id="16" name="右矢印 15"/>
          <p:cNvSpPr/>
          <p:nvPr/>
        </p:nvSpPr>
        <p:spPr>
          <a:xfrm>
            <a:off x="2433638" y="15716250"/>
            <a:ext cx="354012" cy="88900"/>
          </a:xfrm>
          <a:prstGeom prst="rightArrow">
            <a:avLst/>
          </a:prstGeom>
          <a:solidFill>
            <a:schemeClr val="dk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17" name="正方形/長方形 16"/>
          <p:cNvSpPr/>
          <p:nvPr/>
        </p:nvSpPr>
        <p:spPr>
          <a:xfrm>
            <a:off x="4006850" y="15682913"/>
            <a:ext cx="298450" cy="1555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graphicFrame>
        <p:nvGraphicFramePr>
          <p:cNvPr id="19" name="表 18"/>
          <p:cNvGraphicFramePr>
            <a:graphicFrameLocks noGrp="1"/>
          </p:cNvGraphicFramePr>
          <p:nvPr>
            <p:extLst>
              <p:ext uri="{D42A27DB-BD31-4B8C-83A1-F6EECF244321}">
                <p14:modId xmlns:p14="http://schemas.microsoft.com/office/powerpoint/2010/main" val="609030986"/>
              </p:ext>
            </p:extLst>
          </p:nvPr>
        </p:nvGraphicFramePr>
        <p:xfrm>
          <a:off x="189000" y="409575"/>
          <a:ext cx="6480000" cy="9360000"/>
        </p:xfrm>
        <a:graphic>
          <a:graphicData uri="http://schemas.openxmlformats.org/drawingml/2006/table">
            <a:tbl>
              <a:tblPr firstRow="1" bandRow="1">
                <a:tableStyleId>{5940675A-B579-460E-94D1-54222C63F5DA}</a:tableStyleId>
              </a:tblPr>
              <a:tblGrid>
                <a:gridCol w="360000">
                  <a:extLst>
                    <a:ext uri="{9D8B030D-6E8A-4147-A177-3AD203B41FA5}">
                      <a16:colId xmlns:a16="http://schemas.microsoft.com/office/drawing/2014/main" val="3736496062"/>
                    </a:ext>
                  </a:extLst>
                </a:gridCol>
                <a:gridCol w="360000">
                  <a:extLst>
                    <a:ext uri="{9D8B030D-6E8A-4147-A177-3AD203B41FA5}">
                      <a16:colId xmlns:a16="http://schemas.microsoft.com/office/drawing/2014/main" val="3976235787"/>
                    </a:ext>
                  </a:extLst>
                </a:gridCol>
                <a:gridCol w="360000">
                  <a:extLst>
                    <a:ext uri="{9D8B030D-6E8A-4147-A177-3AD203B41FA5}">
                      <a16:colId xmlns:a16="http://schemas.microsoft.com/office/drawing/2014/main" val="769434752"/>
                    </a:ext>
                  </a:extLst>
                </a:gridCol>
                <a:gridCol w="360000">
                  <a:extLst>
                    <a:ext uri="{9D8B030D-6E8A-4147-A177-3AD203B41FA5}">
                      <a16:colId xmlns:a16="http://schemas.microsoft.com/office/drawing/2014/main" val="616344084"/>
                    </a:ext>
                  </a:extLst>
                </a:gridCol>
                <a:gridCol w="360000">
                  <a:extLst>
                    <a:ext uri="{9D8B030D-6E8A-4147-A177-3AD203B41FA5}">
                      <a16:colId xmlns:a16="http://schemas.microsoft.com/office/drawing/2014/main" val="1847894744"/>
                    </a:ext>
                  </a:extLst>
                </a:gridCol>
                <a:gridCol w="360000">
                  <a:extLst>
                    <a:ext uri="{9D8B030D-6E8A-4147-A177-3AD203B41FA5}">
                      <a16:colId xmlns:a16="http://schemas.microsoft.com/office/drawing/2014/main" val="2582210455"/>
                    </a:ext>
                  </a:extLst>
                </a:gridCol>
                <a:gridCol w="360000">
                  <a:extLst>
                    <a:ext uri="{9D8B030D-6E8A-4147-A177-3AD203B41FA5}">
                      <a16:colId xmlns:a16="http://schemas.microsoft.com/office/drawing/2014/main" val="4248606356"/>
                    </a:ext>
                  </a:extLst>
                </a:gridCol>
                <a:gridCol w="360000">
                  <a:extLst>
                    <a:ext uri="{9D8B030D-6E8A-4147-A177-3AD203B41FA5}">
                      <a16:colId xmlns:a16="http://schemas.microsoft.com/office/drawing/2014/main" val="1159564944"/>
                    </a:ext>
                  </a:extLst>
                </a:gridCol>
                <a:gridCol w="360000">
                  <a:extLst>
                    <a:ext uri="{9D8B030D-6E8A-4147-A177-3AD203B41FA5}">
                      <a16:colId xmlns:a16="http://schemas.microsoft.com/office/drawing/2014/main" val="2461382966"/>
                    </a:ext>
                  </a:extLst>
                </a:gridCol>
                <a:gridCol w="360000">
                  <a:extLst>
                    <a:ext uri="{9D8B030D-6E8A-4147-A177-3AD203B41FA5}">
                      <a16:colId xmlns:a16="http://schemas.microsoft.com/office/drawing/2014/main" val="996983163"/>
                    </a:ext>
                  </a:extLst>
                </a:gridCol>
                <a:gridCol w="360000">
                  <a:extLst>
                    <a:ext uri="{9D8B030D-6E8A-4147-A177-3AD203B41FA5}">
                      <a16:colId xmlns:a16="http://schemas.microsoft.com/office/drawing/2014/main" val="1274767785"/>
                    </a:ext>
                  </a:extLst>
                </a:gridCol>
                <a:gridCol w="360000">
                  <a:extLst>
                    <a:ext uri="{9D8B030D-6E8A-4147-A177-3AD203B41FA5}">
                      <a16:colId xmlns:a16="http://schemas.microsoft.com/office/drawing/2014/main" val="1920458264"/>
                    </a:ext>
                  </a:extLst>
                </a:gridCol>
                <a:gridCol w="360000">
                  <a:extLst>
                    <a:ext uri="{9D8B030D-6E8A-4147-A177-3AD203B41FA5}">
                      <a16:colId xmlns:a16="http://schemas.microsoft.com/office/drawing/2014/main" val="1303011459"/>
                    </a:ext>
                  </a:extLst>
                </a:gridCol>
                <a:gridCol w="360000">
                  <a:extLst>
                    <a:ext uri="{9D8B030D-6E8A-4147-A177-3AD203B41FA5}">
                      <a16:colId xmlns:a16="http://schemas.microsoft.com/office/drawing/2014/main" val="1179860602"/>
                    </a:ext>
                  </a:extLst>
                </a:gridCol>
                <a:gridCol w="360000">
                  <a:extLst>
                    <a:ext uri="{9D8B030D-6E8A-4147-A177-3AD203B41FA5}">
                      <a16:colId xmlns:a16="http://schemas.microsoft.com/office/drawing/2014/main" val="1606046861"/>
                    </a:ext>
                  </a:extLst>
                </a:gridCol>
                <a:gridCol w="360000">
                  <a:extLst>
                    <a:ext uri="{9D8B030D-6E8A-4147-A177-3AD203B41FA5}">
                      <a16:colId xmlns:a16="http://schemas.microsoft.com/office/drawing/2014/main" val="3934231993"/>
                    </a:ext>
                  </a:extLst>
                </a:gridCol>
                <a:gridCol w="360000">
                  <a:extLst>
                    <a:ext uri="{9D8B030D-6E8A-4147-A177-3AD203B41FA5}">
                      <a16:colId xmlns:a16="http://schemas.microsoft.com/office/drawing/2014/main" val="2471789367"/>
                    </a:ext>
                  </a:extLst>
                </a:gridCol>
                <a:gridCol w="360000">
                  <a:extLst>
                    <a:ext uri="{9D8B030D-6E8A-4147-A177-3AD203B41FA5}">
                      <a16:colId xmlns:a16="http://schemas.microsoft.com/office/drawing/2014/main" val="3304940188"/>
                    </a:ext>
                  </a:extLst>
                </a:gridCol>
              </a:tblGrid>
              <a:tr h="360000">
                <a:tc>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53149594"/>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08657872"/>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76465279"/>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75642708"/>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53949303"/>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71466503"/>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50313958"/>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18533521"/>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8652749"/>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90470113"/>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85968721"/>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27036676"/>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05752556"/>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57289145"/>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21421171"/>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08185831"/>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19001069"/>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35042058"/>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07894588"/>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00530083"/>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26733290"/>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1747436"/>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21623087"/>
                  </a:ext>
                </a:extLst>
              </a:tr>
              <a:tr h="360000">
                <a:tc>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60825104"/>
                  </a:ext>
                </a:extLst>
              </a:tr>
              <a:tr h="720000">
                <a:tc>
                  <a:txBody>
                    <a:bodyPr/>
                    <a:lstStyle/>
                    <a:p>
                      <a:pPr algn="ctr"/>
                      <a:r>
                        <a:rPr kumimoji="1" lang="ja-JP" altLang="en-US" dirty="0" smtClean="0"/>
                        <a:t>凡例</a:t>
                      </a:r>
                      <a:endParaRPr kumimoji="1" lang="ja-JP" altLang="en-US" dirty="0"/>
                    </a:p>
                  </a:txBody>
                  <a:tcPr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17">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790592997"/>
                  </a:ext>
                </a:extLst>
              </a:tr>
            </a:tbl>
          </a:graphicData>
        </a:graphic>
      </p:graphicFrame>
      <p:sp>
        <p:nvSpPr>
          <p:cNvPr id="20" name="楕円 19"/>
          <p:cNvSpPr/>
          <p:nvPr/>
        </p:nvSpPr>
        <p:spPr>
          <a:xfrm>
            <a:off x="680824" y="9338212"/>
            <a:ext cx="252000" cy="252000"/>
          </a:xfrm>
          <a:prstGeom prst="ellipse">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1"/>
          <a:lstStyle/>
          <a:p>
            <a:pPr algn="ctr"/>
            <a:r>
              <a:rPr kumimoji="1" lang="ja-JP" altLang="en-US" sz="1400" dirty="0" smtClean="0">
                <a:solidFill>
                  <a:schemeClr val="tx1">
                    <a:lumMod val="85000"/>
                    <a:lumOff val="15000"/>
                  </a:schemeClr>
                </a:solidFill>
              </a:rPr>
              <a:t>消</a:t>
            </a:r>
            <a:endParaRPr kumimoji="1" lang="ja-JP" altLang="en-US" sz="1400" dirty="0">
              <a:solidFill>
                <a:schemeClr val="tx1">
                  <a:lumMod val="85000"/>
                  <a:lumOff val="15000"/>
                </a:schemeClr>
              </a:solidFill>
            </a:endParaRPr>
          </a:p>
        </p:txBody>
      </p:sp>
      <p:sp>
        <p:nvSpPr>
          <p:cNvPr id="21" name="テキスト ボックス 20"/>
          <p:cNvSpPr txBox="1"/>
          <p:nvPr/>
        </p:nvSpPr>
        <p:spPr>
          <a:xfrm>
            <a:off x="1107894" y="9310324"/>
            <a:ext cx="723275" cy="307777"/>
          </a:xfrm>
          <a:prstGeom prst="rect">
            <a:avLst/>
          </a:prstGeom>
          <a:noFill/>
        </p:spPr>
        <p:txBody>
          <a:bodyPr wrap="none" rtlCol="0">
            <a:spAutoFit/>
          </a:bodyPr>
          <a:lstStyle/>
          <a:p>
            <a:r>
              <a:rPr kumimoji="1" lang="ja-JP" altLang="en-US" sz="1400" dirty="0" smtClean="0"/>
              <a:t>消火器</a:t>
            </a:r>
            <a:endParaRPr kumimoji="1" lang="ja-JP" altLang="en-US" sz="1400" dirty="0"/>
          </a:p>
        </p:txBody>
      </p:sp>
      <p:sp>
        <p:nvSpPr>
          <p:cNvPr id="22" name="テキスト ボックス 21"/>
          <p:cNvSpPr txBox="1"/>
          <p:nvPr/>
        </p:nvSpPr>
        <p:spPr>
          <a:xfrm>
            <a:off x="3223017" y="9310324"/>
            <a:ext cx="902811" cy="307777"/>
          </a:xfrm>
          <a:prstGeom prst="rect">
            <a:avLst/>
          </a:prstGeom>
          <a:noFill/>
        </p:spPr>
        <p:txBody>
          <a:bodyPr wrap="none" rtlCol="0">
            <a:spAutoFit/>
          </a:bodyPr>
          <a:lstStyle/>
          <a:p>
            <a:r>
              <a:rPr kumimoji="1" lang="ja-JP" altLang="en-US" sz="1400" dirty="0" smtClean="0"/>
              <a:t>避難経路</a:t>
            </a:r>
            <a:endParaRPr kumimoji="1" lang="ja-JP" altLang="en-US" sz="1400" dirty="0"/>
          </a:p>
        </p:txBody>
      </p:sp>
      <p:sp>
        <p:nvSpPr>
          <p:cNvPr id="23" name="右矢印 22"/>
          <p:cNvSpPr/>
          <p:nvPr/>
        </p:nvSpPr>
        <p:spPr>
          <a:xfrm>
            <a:off x="2521020" y="9320212"/>
            <a:ext cx="603855" cy="2880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楕円 23"/>
          <p:cNvSpPr/>
          <p:nvPr/>
        </p:nvSpPr>
        <p:spPr>
          <a:xfrm>
            <a:off x="4651885" y="9338212"/>
            <a:ext cx="252000" cy="252000"/>
          </a:xfrm>
          <a:prstGeom prst="ellipse">
            <a:avLst/>
          </a:prstGeom>
          <a:solidFill>
            <a:schemeClr val="tx1">
              <a:lumMod val="85000"/>
              <a:lumOff val="15000"/>
            </a:scheme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1"/>
          <a:lstStyle/>
          <a:p>
            <a:pPr algn="ctr"/>
            <a:endParaRPr kumimoji="1" lang="ja-JP" altLang="en-US" dirty="0">
              <a:solidFill>
                <a:schemeClr val="tx1">
                  <a:lumMod val="85000"/>
                  <a:lumOff val="15000"/>
                </a:schemeClr>
              </a:solidFill>
            </a:endParaRPr>
          </a:p>
        </p:txBody>
      </p:sp>
      <p:sp>
        <p:nvSpPr>
          <p:cNvPr id="25" name="テキスト ボックス 24"/>
          <p:cNvSpPr txBox="1"/>
          <p:nvPr/>
        </p:nvSpPr>
        <p:spPr>
          <a:xfrm>
            <a:off x="5110026" y="9310324"/>
            <a:ext cx="723275" cy="307777"/>
          </a:xfrm>
          <a:prstGeom prst="rect">
            <a:avLst/>
          </a:prstGeom>
          <a:noFill/>
        </p:spPr>
        <p:txBody>
          <a:bodyPr wrap="none" rtlCol="0">
            <a:spAutoFit/>
          </a:bodyPr>
          <a:lstStyle/>
          <a:p>
            <a:r>
              <a:rPr kumimoji="1" lang="ja-JP" altLang="en-US" sz="1400" dirty="0"/>
              <a:t>誘導灯</a:t>
            </a:r>
          </a:p>
        </p:txBody>
      </p:sp>
    </p:spTree>
    <p:extLst>
      <p:ext uri="{BB962C8B-B14F-4D97-AF65-F5344CB8AC3E}">
        <p14:creationId xmlns:p14="http://schemas.microsoft.com/office/powerpoint/2010/main" val="23978152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1733</Words>
  <Application>Microsoft Office PowerPoint</Application>
  <PresentationFormat>A4 210 x 297 mm</PresentationFormat>
  <Paragraphs>351</Paragraphs>
  <Slides>4</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ＭＳ 明朝</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2022-10-26T09:07:40Z</dcterms:created>
  <dcterms:modified xsi:type="dcterms:W3CDTF">2024-05-14T07:48:25Z</dcterms:modified>
</cp:coreProperties>
</file>