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15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0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1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6D6C-F221-40AD-A58C-FF2D11C7F2C6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34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54037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別表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</a:t>
            </a:r>
            <a:r>
              <a:rPr lang="zh-TW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自主点検記録表</a:t>
            </a:r>
            <a:r>
              <a:rPr lang="ja-JP" altLang="en-US" sz="1100" b="1" dirty="0" smtClean="0">
                <a:latin typeface="游ゴシック" panose="020B0400000000000000" pitchFamily="50" charset="-128"/>
              </a:rPr>
              <a:t>（毎日点検　例：特定防火</a:t>
            </a:r>
            <a:r>
              <a:rPr lang="ja-JP" altLang="en-US" sz="1100" b="1" dirty="0" smtClean="0">
                <a:latin typeface="游ゴシック" panose="020B0400000000000000" pitchFamily="50" charset="-128"/>
              </a:rPr>
              <a:t>対象物（</a:t>
            </a:r>
            <a:r>
              <a:rPr lang="ja-JP" altLang="en-US" sz="1100" b="1" dirty="0" smtClean="0">
                <a:latin typeface="游ゴシック" panose="020B0400000000000000" pitchFamily="50" charset="-128"/>
              </a:rPr>
              <a:t>テナントを含む））</a:t>
            </a:r>
            <a:endParaRPr lang="zh-TW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03756" y="0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令和　　年　　月分</a:t>
            </a:r>
            <a:endParaRPr kumimoji="1" lang="ja-JP" altLang="en-US" sz="11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33354"/>
              </p:ext>
            </p:extLst>
          </p:nvPr>
        </p:nvGraphicFramePr>
        <p:xfrm>
          <a:off x="68430" y="252085"/>
          <a:ext cx="6721141" cy="9335061"/>
        </p:xfrm>
        <a:graphic>
          <a:graphicData uri="http://schemas.openxmlformats.org/drawingml/2006/table">
            <a:tbl>
              <a:tblPr/>
              <a:tblGrid>
                <a:gridCol w="360000">
                  <a:extLst>
                    <a:ext uri="{9D8B030D-6E8A-4147-A177-3AD203B41FA5}">
                      <a16:colId xmlns:a16="http://schemas.microsoft.com/office/drawing/2014/main" val="41862612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015455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0012418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9788466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0293803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3773708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1854268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94514089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5489253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29048248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16438865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21537576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89454179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999398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2660257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940984131"/>
                    </a:ext>
                  </a:extLst>
                </a:gridCol>
                <a:gridCol w="961141">
                  <a:extLst>
                    <a:ext uri="{9D8B030D-6E8A-4147-A177-3AD203B41FA5}">
                      <a16:colId xmlns:a16="http://schemas.microsoft.com/office/drawing/2014/main" val="2004419910"/>
                    </a:ext>
                  </a:extLst>
                </a:gridCol>
              </a:tblGrid>
              <a:tr h="1440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</a:t>
                      </a:r>
                      <a:r>
                        <a:rPr lang="zh-TW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検　査　項　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備　　　　　考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30148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避難障害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消防用設備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火気・電気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/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086012"/>
                  </a:ext>
                </a:extLst>
              </a:tr>
              <a:tr h="1843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zh-TW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□</a:t>
                      </a:r>
                      <a:endParaRPr lang="ja-JP" altLang="en-US" sz="1100" b="0" i="0" u="none" strike="noStrike" dirty="0" smtClean="0"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□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175516"/>
                  </a:ext>
                </a:extLst>
              </a:tr>
              <a:tr h="162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避難口（物品等）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避難通路（物品等）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防火戸・防火シャッター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物品等による閉鎖障害</a:t>
                      </a:r>
                      <a:r>
                        <a:rPr lang="en-US" altLang="ja-JP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消火器の位置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消火設備・避難器具の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操作障害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誘導灯の点灯不良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（視認障害を含む）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警報設備の操作障害</a:t>
                      </a:r>
                      <a:endParaRPr lang="en-US" altLang="ja-JP" sz="1100" b="0" i="0" u="none" strike="noStrike" dirty="0" smtClean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（発信機・受信機等）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ちゅう房の清掃</a:t>
                      </a:r>
                      <a:endParaRPr lang="ja-JP" altLang="en-US" sz="11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発熱を伴う器具等と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可燃物との接触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電気器具の配線</a:t>
                      </a:r>
                      <a:b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</a:br>
                      <a:r>
                        <a:rPr lang="ja-JP" altLang="en-US" sz="1100" b="0" i="0" u="none" strike="noStrike" dirty="0" smtClean="0"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（老化・損傷・ほこり）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終業時の火気・</a:t>
                      </a:r>
                      <a:b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電気使用の確認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危険物の数量の確認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危険物の周囲の維持管理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　　　　　）</a:t>
                      </a:r>
                    </a:p>
                  </a:txBody>
                  <a:tcPr marL="36000" marR="36000" marT="36000" marB="36000" vert="eaVert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918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988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65979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4276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32065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74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399134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34669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17217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0925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5669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962376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95410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95639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50169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12900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81550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3207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30197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0131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01866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58501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009701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10862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72151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104783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08082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037578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89540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338555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93402"/>
                  </a:ext>
                </a:extLst>
              </a:tr>
              <a:tr h="2297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状況</a:t>
                      </a:r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108446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365010" y="9644390"/>
            <a:ext cx="2492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防火</a:t>
            </a:r>
            <a:r>
              <a:rPr kumimoji="1" lang="ja-JP" altLang="en-US" sz="1100" dirty="0" smtClean="0">
                <a:latin typeface="+mn-ea"/>
              </a:rPr>
              <a:t>管理者確認</a:t>
            </a:r>
            <a:r>
              <a:rPr kumimoji="1" lang="en-US" altLang="ja-JP" sz="1100" u="sng" dirty="0">
                <a:latin typeface="+mn-ea"/>
              </a:rPr>
              <a:t>	</a:t>
            </a:r>
            <a:r>
              <a:rPr kumimoji="1" lang="en-US" altLang="ja-JP" sz="1100" u="sng" dirty="0" smtClean="0">
                <a:latin typeface="+mn-ea"/>
              </a:rPr>
              <a:t>		</a:t>
            </a:r>
            <a:endParaRPr kumimoji="1" lang="ja-JP" altLang="en-US" sz="1100" u="sng" dirty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9640729"/>
            <a:ext cx="642937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+mn-ea"/>
              </a:rPr>
              <a:t>※</a:t>
            </a:r>
            <a:r>
              <a:rPr lang="ja-JP" altLang="en-US" sz="1050" dirty="0" smtClean="0">
                <a:latin typeface="+mn-ea"/>
              </a:rPr>
              <a:t>良</a:t>
            </a:r>
            <a:r>
              <a:rPr lang="ja-JP" altLang="en-US" sz="1050" dirty="0">
                <a:latin typeface="+mn-ea"/>
              </a:rPr>
              <a:t>の場合には○、</a:t>
            </a:r>
            <a:r>
              <a:rPr lang="ja-JP" altLang="en-US" sz="1050" dirty="0" smtClean="0">
                <a:latin typeface="+mn-ea"/>
              </a:rPr>
              <a:t>不備の</a:t>
            </a:r>
            <a:r>
              <a:rPr lang="ja-JP" altLang="en-US" sz="1050" dirty="0">
                <a:latin typeface="+mn-ea"/>
              </a:rPr>
              <a:t>ある場合は</a:t>
            </a:r>
            <a:r>
              <a:rPr lang="en-US" altLang="ja-JP" sz="1050" dirty="0" smtClean="0">
                <a:latin typeface="+mn-ea"/>
              </a:rPr>
              <a:t>×</a:t>
            </a:r>
            <a:r>
              <a:rPr lang="ja-JP" altLang="en-US" sz="1050" dirty="0" err="1" smtClean="0">
                <a:latin typeface="+mn-ea"/>
              </a:rPr>
              <a:t>、</a:t>
            </a:r>
            <a:r>
              <a:rPr lang="ja-JP" altLang="en-US" sz="1050" dirty="0" smtClean="0">
                <a:latin typeface="+mn-ea"/>
              </a:rPr>
              <a:t>是正した場合は　を付けます。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11" name="楕円 10"/>
          <p:cNvSpPr/>
          <p:nvPr/>
        </p:nvSpPr>
        <p:spPr>
          <a:xfrm>
            <a:off x="3552825" y="9694924"/>
            <a:ext cx="144000" cy="14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1">
            <a:noAutofit/>
          </a:bodyPr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×</a:t>
            </a: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193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679</Words>
  <Application>Microsoft Office PowerPoint</Application>
  <PresentationFormat>A4 210 x 297 mm</PresentationFormat>
  <Paragraphs>508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2022-05-23T06:12:27Z</dcterms:created>
  <dcterms:modified xsi:type="dcterms:W3CDTF">2024-05-01T00:45:45Z</dcterms:modified>
</cp:coreProperties>
</file>