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60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76" d="100"/>
          <a:sy n="76" d="100"/>
        </p:scale>
        <p:origin x="31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6D6C-F221-40AD-A58C-FF2D11C7F2C6}" type="datetimeFigureOut">
              <a:rPr kumimoji="1" lang="ja-JP" altLang="en-US" smtClean="0"/>
              <a:t>2022/5/23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9CC2B-FD6D-4B40-BF67-1BE8C41151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1365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6D6C-F221-40AD-A58C-FF2D11C7F2C6}" type="datetimeFigureOut">
              <a:rPr kumimoji="1" lang="ja-JP" altLang="en-US" smtClean="0"/>
              <a:t>2022/5/23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9CC2B-FD6D-4B40-BF67-1BE8C41151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8776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6D6C-F221-40AD-A58C-FF2D11C7F2C6}" type="datetimeFigureOut">
              <a:rPr kumimoji="1" lang="ja-JP" altLang="en-US" smtClean="0"/>
              <a:t>2022/5/23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9CC2B-FD6D-4B40-BF67-1BE8C41151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3004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6D6C-F221-40AD-A58C-FF2D11C7F2C6}" type="datetimeFigureOut">
              <a:rPr kumimoji="1" lang="ja-JP" altLang="en-US" smtClean="0"/>
              <a:t>2022/5/23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9CC2B-FD6D-4B40-BF67-1BE8C41151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2783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6D6C-F221-40AD-A58C-FF2D11C7F2C6}" type="datetimeFigureOut">
              <a:rPr kumimoji="1" lang="ja-JP" altLang="en-US" smtClean="0"/>
              <a:t>2022/5/23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9CC2B-FD6D-4B40-BF67-1BE8C41151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072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6D6C-F221-40AD-A58C-FF2D11C7F2C6}" type="datetimeFigureOut">
              <a:rPr kumimoji="1" lang="ja-JP" altLang="en-US" smtClean="0"/>
              <a:t>2022/5/23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9CC2B-FD6D-4B40-BF67-1BE8C41151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9045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6D6C-F221-40AD-A58C-FF2D11C7F2C6}" type="datetimeFigureOut">
              <a:rPr kumimoji="1" lang="ja-JP" altLang="en-US" smtClean="0"/>
              <a:t>2022/5/23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9CC2B-FD6D-4B40-BF67-1BE8C41151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8517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6D6C-F221-40AD-A58C-FF2D11C7F2C6}" type="datetimeFigureOut">
              <a:rPr kumimoji="1" lang="ja-JP" altLang="en-US" smtClean="0"/>
              <a:t>2022/5/23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9CC2B-FD6D-4B40-BF67-1BE8C41151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1151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6D6C-F221-40AD-A58C-FF2D11C7F2C6}" type="datetimeFigureOut">
              <a:rPr kumimoji="1" lang="ja-JP" altLang="en-US" smtClean="0"/>
              <a:t>2022/5/23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9CC2B-FD6D-4B40-BF67-1BE8C41151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6715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6D6C-F221-40AD-A58C-FF2D11C7F2C6}" type="datetimeFigureOut">
              <a:rPr kumimoji="1" lang="ja-JP" altLang="en-US" smtClean="0"/>
              <a:t>2022/5/23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9CC2B-FD6D-4B40-BF67-1BE8C41151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1360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6D6C-F221-40AD-A58C-FF2D11C7F2C6}" type="datetimeFigureOut">
              <a:rPr kumimoji="1" lang="ja-JP" altLang="en-US" smtClean="0"/>
              <a:t>2022/5/23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9CC2B-FD6D-4B40-BF67-1BE8C41151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2831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766D6C-F221-40AD-A58C-FF2D11C7F2C6}" type="datetimeFigureOut">
              <a:rPr kumimoji="1" lang="ja-JP" altLang="en-US" smtClean="0"/>
              <a:t>2022/5/23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19CC2B-FD6D-4B40-BF67-1BE8C41151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4347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0" y="0"/>
            <a:ext cx="4108784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1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別表</a:t>
            </a:r>
            <a:r>
              <a:rPr lang="ja-JP" altLang="en-US" sz="1100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１　</a:t>
            </a:r>
            <a:r>
              <a:rPr lang="zh-TW" altLang="en-US" sz="1100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自主</a:t>
            </a:r>
            <a:r>
              <a:rPr lang="zh-TW" altLang="en-US" sz="11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点検記録表</a:t>
            </a:r>
            <a:endParaRPr lang="zh-TW" altLang="en-US" sz="11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403756" y="0"/>
            <a:ext cx="145424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 smtClean="0"/>
              <a:t>令和　　年　　月分</a:t>
            </a:r>
            <a:endParaRPr kumimoji="1" lang="ja-JP" altLang="en-US" sz="1100" dirty="0"/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0665442"/>
              </p:ext>
            </p:extLst>
          </p:nvPr>
        </p:nvGraphicFramePr>
        <p:xfrm>
          <a:off x="68430" y="252085"/>
          <a:ext cx="6721141" cy="9335061"/>
        </p:xfrm>
        <a:graphic>
          <a:graphicData uri="http://schemas.openxmlformats.org/drawingml/2006/table">
            <a:tbl>
              <a:tblPr/>
              <a:tblGrid>
                <a:gridCol w="360000">
                  <a:extLst>
                    <a:ext uri="{9D8B030D-6E8A-4147-A177-3AD203B41FA5}">
                      <a16:colId xmlns:a16="http://schemas.microsoft.com/office/drawing/2014/main" val="418626126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01545506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00124189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897884660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50293803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13773708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918542689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94514089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95489253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290482480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16438865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215375769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89454179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99939800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26602579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940984131"/>
                    </a:ext>
                  </a:extLst>
                </a:gridCol>
                <a:gridCol w="961141">
                  <a:extLst>
                    <a:ext uri="{9D8B030D-6E8A-4147-A177-3AD203B41FA5}">
                      <a16:colId xmlns:a16="http://schemas.microsoft.com/office/drawing/2014/main" val="2004419910"/>
                    </a:ext>
                  </a:extLst>
                </a:gridCol>
              </a:tblGrid>
              <a:tr h="14400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zh-TW" altLang="en-US" sz="11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検　査　</a:t>
                      </a:r>
                      <a:r>
                        <a:rPr lang="zh-TW" altLang="en-US" sz="11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</a:t>
                      </a:r>
                      <a:endParaRPr lang="en-US" altLang="zh-TW" sz="1100" b="0" i="0" u="none" strike="noStrike" dirty="0" smtClean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zh-TW" altLang="en-US" sz="11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検　査　項　目</a:t>
                      </a: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4">
                  <a:txBody>
                    <a:bodyPr/>
                    <a:lstStyle/>
                    <a:p>
                      <a:pPr algn="ctr" fontAlgn="ctr"/>
                      <a:endParaRPr lang="ja-JP" altLang="en-US" sz="11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1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1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fontAlgn="t"/>
                      <a:r>
                        <a:rPr lang="zh-TW" altLang="en-US" sz="11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備　　　　　考</a:t>
                      </a: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5301480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 fontAlgn="ctr"/>
                      <a:endParaRPr lang="en-US" altLang="zh-TW" sz="1100" b="0" i="0" u="none" strike="noStrike" dirty="0" smtClean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zh-TW" altLang="en-US" sz="11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避難障害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消防用設備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1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火気・電気</a:t>
                      </a:r>
                      <a:endParaRPr lang="ja-JP" altLang="en-US" sz="11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その他</a:t>
                      </a:r>
                      <a:endParaRPr lang="ja-JP" altLang="en-US" sz="11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t"/>
                      <a:endParaRPr lang="zh-TW" altLang="en-US" sz="11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3086012"/>
                  </a:ext>
                </a:extLst>
              </a:tr>
              <a:tr h="18432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ja-JP" altLang="en-US" sz="1100" b="0" i="0" u="none" strike="noStrike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□</a:t>
                      </a:r>
                      <a:endParaRPr lang="ja-JP" altLang="en-US" sz="1100" b="0" i="0" u="none" strike="noStrike" dirty="0" smtClean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1100" b="0" i="0" u="none" strike="noStrike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□</a:t>
                      </a:r>
                      <a:endParaRPr lang="zh-TW" altLang="en-US" sz="11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ja-JP" sz="1100" b="0" i="0" u="none" strike="noStrike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□</a:t>
                      </a:r>
                      <a:endParaRPr lang="en-US" altLang="ja-JP" sz="11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ja-JP" altLang="en-US" sz="1100" b="0" i="0" u="none" strike="noStrike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□</a:t>
                      </a:r>
                      <a:endParaRPr lang="ja-JP" altLang="en-US" sz="11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ja-JP" sz="1100" b="0" i="0" u="none" strike="noStrike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□</a:t>
                      </a:r>
                      <a:endParaRPr lang="en-US" altLang="ja-JP" sz="1100" b="0" i="0" u="none" strike="noStrike" dirty="0" smtClean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ja-JP" altLang="en-US" sz="1100" b="0" i="0" u="none" strike="noStrike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□</a:t>
                      </a:r>
                      <a:endParaRPr lang="ja-JP" altLang="en-US" sz="11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ja-JP" altLang="en-US" sz="1100" b="0" i="0" u="none" strike="noStrike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□</a:t>
                      </a:r>
                      <a:endParaRPr lang="ja-JP" altLang="en-US" sz="11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ja-JP" altLang="en-US" sz="1100" b="0" i="0" u="none" strike="noStrike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□</a:t>
                      </a:r>
                      <a:endParaRPr lang="ja-JP" altLang="en-US" sz="11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i="0" u="none" strike="noStrike" smtClean="0"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□</a:t>
                      </a:r>
                      <a:endParaRPr lang="ja-JP" altLang="en-US" sz="1100" b="0" i="0" u="none" strike="noStrike" dirty="0" smtClean="0">
                        <a:effectLst/>
                        <a:latin typeface="游ゴシック" panose="020B0400000000000000" pitchFamily="50" charset="-128"/>
                        <a:ea typeface="+mn-ea"/>
                      </a:endParaRP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ja-JP" altLang="en-US" sz="1100" b="0" i="0" u="none" strike="noStrike" smtClean="0"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□</a:t>
                      </a:r>
                      <a:endParaRPr lang="ja-JP" altLang="en-US" sz="1100" b="0" i="0" u="none" strike="noStrike" dirty="0" smtClean="0">
                        <a:effectLst/>
                        <a:latin typeface="游ゴシック" panose="020B0400000000000000" pitchFamily="50" charset="-128"/>
                        <a:ea typeface="+mn-ea"/>
                      </a:endParaRP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ja-JP" altLang="en-US" sz="1100" b="0" i="0" u="none" strike="noStrike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□</a:t>
                      </a:r>
                      <a:endParaRPr lang="ja-JP" altLang="en-US" sz="11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ja-JP" altLang="en-US" sz="1100" b="0" i="0" u="none" strike="noStrike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□</a:t>
                      </a:r>
                      <a:endParaRPr lang="ja-JP" altLang="en-US" sz="11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ja-JP" altLang="en-US" sz="11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□</a:t>
                      </a:r>
                      <a:endParaRPr lang="ja-JP" altLang="en-US" sz="11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ja-JP" altLang="en-US" sz="11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□</a:t>
                      </a:r>
                      <a:endParaRPr lang="ja-JP" altLang="en-US" sz="11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4175516"/>
                  </a:ext>
                </a:extLst>
              </a:tr>
              <a:tr h="1620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1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避難口（物品等）</a:t>
                      </a: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1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避難通路（物品等）</a:t>
                      </a: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防火戸・防火シャッター</a:t>
                      </a:r>
                      <a:br>
                        <a:rPr lang="ja-JP" altLang="en-US" sz="11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</a:br>
                      <a:r>
                        <a:rPr lang="en-US" altLang="ja-JP" sz="11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ja-JP" altLang="en-US" sz="11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物品等による閉鎖障害</a:t>
                      </a:r>
                      <a:r>
                        <a:rPr lang="en-US" altLang="ja-JP" sz="11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)</a:t>
                      </a: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消火器の位置</a:t>
                      </a: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消火設備の操作障害</a:t>
                      </a:r>
                      <a:endParaRPr lang="en-US" altLang="ja-JP" sz="1100" b="0" i="0" u="none" strike="noStrike" dirty="0" smtClean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誘導灯の視認障害等</a:t>
                      </a:r>
                      <a:endParaRPr lang="ja-JP" altLang="en-US" sz="11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警報設備の操作障害</a:t>
                      </a:r>
                      <a:endParaRPr lang="en-US" altLang="ja-JP" sz="1100" b="0" i="0" u="none" strike="noStrike" dirty="0" smtClean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l" fontAlgn="t"/>
                      <a:r>
                        <a:rPr lang="ja-JP" altLang="en-US" sz="11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（発信機・受信機等）</a:t>
                      </a:r>
                      <a:endParaRPr lang="ja-JP" altLang="en-US" sz="11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ちゅう房の清掃</a:t>
                      </a:r>
                      <a:endParaRPr lang="ja-JP" altLang="en-US" sz="11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i="0" u="none" strike="noStrike" dirty="0" smtClean="0"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発熱を伴う器具等と</a:t>
                      </a:r>
                      <a:br>
                        <a:rPr lang="ja-JP" altLang="en-US" sz="1100" b="0" i="0" u="none" strike="noStrike" dirty="0" smtClean="0">
                          <a:effectLst/>
                          <a:latin typeface="游ゴシック" panose="020B0400000000000000" pitchFamily="50" charset="-128"/>
                          <a:ea typeface="+mn-ea"/>
                        </a:rPr>
                      </a:br>
                      <a:r>
                        <a:rPr lang="ja-JP" altLang="en-US" sz="1100" b="0" i="0" u="none" strike="noStrike" dirty="0" smtClean="0"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可燃物との接触</a:t>
                      </a: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 smtClean="0"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電気器具の配線</a:t>
                      </a:r>
                      <a:br>
                        <a:rPr lang="ja-JP" altLang="en-US" sz="1100" b="0" i="0" u="none" strike="noStrike" dirty="0" smtClean="0">
                          <a:effectLst/>
                          <a:latin typeface="游ゴシック" panose="020B0400000000000000" pitchFamily="50" charset="-128"/>
                          <a:ea typeface="+mn-ea"/>
                        </a:rPr>
                      </a:br>
                      <a:r>
                        <a:rPr lang="ja-JP" altLang="en-US" sz="1100" b="0" i="0" u="none" strike="noStrike" dirty="0" smtClean="0"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（老化・損傷・ほこり）</a:t>
                      </a: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終業時の火気・</a:t>
                      </a:r>
                      <a:br>
                        <a:rPr lang="ja-JP" altLang="en-US" sz="11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</a:br>
                      <a:r>
                        <a:rPr lang="ja-JP" altLang="en-US" sz="11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電気使用の確認</a:t>
                      </a: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危険物の数量の確認</a:t>
                      </a: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危険物の周囲の維持管理</a:t>
                      </a: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その他（　　　　　）</a:t>
                      </a: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6691809"/>
                  </a:ext>
                </a:extLst>
              </a:tr>
              <a:tr h="2297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698898"/>
                  </a:ext>
                </a:extLst>
              </a:tr>
              <a:tr h="2297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1659794"/>
                  </a:ext>
                </a:extLst>
              </a:tr>
              <a:tr h="2297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9842767"/>
                  </a:ext>
                </a:extLst>
              </a:tr>
              <a:tr h="2297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1320658"/>
                  </a:ext>
                </a:extLst>
              </a:tr>
              <a:tr h="2297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37499"/>
                  </a:ext>
                </a:extLst>
              </a:tr>
              <a:tr h="2297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1399134"/>
                  </a:ext>
                </a:extLst>
              </a:tr>
              <a:tr h="2297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7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5346699"/>
                  </a:ext>
                </a:extLst>
              </a:tr>
              <a:tr h="2297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8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4172175"/>
                  </a:ext>
                </a:extLst>
              </a:tr>
              <a:tr h="2297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9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1092562"/>
                  </a:ext>
                </a:extLst>
              </a:tr>
              <a:tr h="2297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10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3566997"/>
                  </a:ext>
                </a:extLst>
              </a:tr>
              <a:tr h="2297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11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9962376"/>
                  </a:ext>
                </a:extLst>
              </a:tr>
              <a:tr h="2297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12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6954109"/>
                  </a:ext>
                </a:extLst>
              </a:tr>
              <a:tr h="2297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13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995639"/>
                  </a:ext>
                </a:extLst>
              </a:tr>
              <a:tr h="2297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14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3501698"/>
                  </a:ext>
                </a:extLst>
              </a:tr>
              <a:tr h="2297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15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1129007"/>
                  </a:ext>
                </a:extLst>
              </a:tr>
              <a:tr h="2297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16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3815505"/>
                  </a:ext>
                </a:extLst>
              </a:tr>
              <a:tr h="2297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17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332072"/>
                  </a:ext>
                </a:extLst>
              </a:tr>
              <a:tr h="2297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18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6330197"/>
                  </a:ext>
                </a:extLst>
              </a:tr>
              <a:tr h="2297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19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4013102"/>
                  </a:ext>
                </a:extLst>
              </a:tr>
              <a:tr h="2297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20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9018662"/>
                  </a:ext>
                </a:extLst>
              </a:tr>
              <a:tr h="2297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21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3585015"/>
                  </a:ext>
                </a:extLst>
              </a:tr>
              <a:tr h="2297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22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1009701"/>
                  </a:ext>
                </a:extLst>
              </a:tr>
              <a:tr h="2297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23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1108620"/>
                  </a:ext>
                </a:extLst>
              </a:tr>
              <a:tr h="2297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24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5721513"/>
                  </a:ext>
                </a:extLst>
              </a:tr>
              <a:tr h="2297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25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4104783"/>
                  </a:ext>
                </a:extLst>
              </a:tr>
              <a:tr h="2297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26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2080828"/>
                  </a:ext>
                </a:extLst>
              </a:tr>
              <a:tr h="2297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27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3037578"/>
                  </a:ext>
                </a:extLst>
              </a:tr>
              <a:tr h="2297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28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7789540"/>
                  </a:ext>
                </a:extLst>
              </a:tr>
              <a:tr h="2297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29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1338555"/>
                  </a:ext>
                </a:extLst>
              </a:tr>
              <a:tr h="2297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30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4593402"/>
                  </a:ext>
                </a:extLst>
              </a:tr>
              <a:tr h="2297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31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5108446"/>
                  </a:ext>
                </a:extLst>
              </a:tr>
            </a:tbl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4365010" y="9644390"/>
            <a:ext cx="249299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>
                <a:latin typeface="+mn-ea"/>
              </a:rPr>
              <a:t>防火</a:t>
            </a:r>
            <a:r>
              <a:rPr kumimoji="1" lang="ja-JP" altLang="en-US" sz="1100" dirty="0" smtClean="0">
                <a:latin typeface="+mn-ea"/>
              </a:rPr>
              <a:t>管理者確認</a:t>
            </a:r>
            <a:r>
              <a:rPr kumimoji="1" lang="en-US" altLang="ja-JP" sz="1100" u="sng" dirty="0">
                <a:latin typeface="+mn-ea"/>
              </a:rPr>
              <a:t>	</a:t>
            </a:r>
            <a:r>
              <a:rPr kumimoji="1" lang="en-US" altLang="ja-JP" sz="1100" u="sng" dirty="0" smtClean="0">
                <a:latin typeface="+mn-ea"/>
              </a:rPr>
              <a:t>		</a:t>
            </a:r>
            <a:endParaRPr kumimoji="1" lang="ja-JP" altLang="en-US" sz="1100" u="sng" dirty="0">
              <a:latin typeface="+mn-ea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0" y="9640729"/>
            <a:ext cx="6429376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050" dirty="0" smtClean="0">
                <a:latin typeface="+mn-ea"/>
              </a:rPr>
              <a:t>※</a:t>
            </a:r>
            <a:r>
              <a:rPr lang="ja-JP" altLang="en-US" sz="1050" dirty="0" smtClean="0">
                <a:latin typeface="+mn-ea"/>
              </a:rPr>
              <a:t>良</a:t>
            </a:r>
            <a:r>
              <a:rPr lang="ja-JP" altLang="en-US" sz="1050" dirty="0">
                <a:latin typeface="+mn-ea"/>
              </a:rPr>
              <a:t>の場合には○、</a:t>
            </a:r>
            <a:r>
              <a:rPr lang="ja-JP" altLang="en-US" sz="1050" dirty="0" smtClean="0">
                <a:latin typeface="+mn-ea"/>
              </a:rPr>
              <a:t>不備の</a:t>
            </a:r>
            <a:r>
              <a:rPr lang="ja-JP" altLang="en-US" sz="1050" dirty="0">
                <a:latin typeface="+mn-ea"/>
              </a:rPr>
              <a:t>ある場合は</a:t>
            </a:r>
            <a:r>
              <a:rPr lang="en-US" altLang="ja-JP" sz="1050" dirty="0" smtClean="0">
                <a:latin typeface="+mn-ea"/>
              </a:rPr>
              <a:t>×</a:t>
            </a:r>
            <a:r>
              <a:rPr lang="ja-JP" altLang="en-US" sz="1050" dirty="0" err="1" smtClean="0">
                <a:latin typeface="+mn-ea"/>
              </a:rPr>
              <a:t>、</a:t>
            </a:r>
            <a:r>
              <a:rPr lang="ja-JP" altLang="en-US" sz="1050" dirty="0" smtClean="0">
                <a:latin typeface="+mn-ea"/>
              </a:rPr>
              <a:t>是正した場合は　を付けます。</a:t>
            </a:r>
            <a:endParaRPr lang="en-US" altLang="ja-JP" sz="1050" dirty="0" smtClean="0">
              <a:latin typeface="+mn-ea"/>
            </a:endParaRPr>
          </a:p>
        </p:txBody>
      </p:sp>
      <p:sp>
        <p:nvSpPr>
          <p:cNvPr id="11" name="楕円 10"/>
          <p:cNvSpPr/>
          <p:nvPr/>
        </p:nvSpPr>
        <p:spPr>
          <a:xfrm>
            <a:off x="3552825" y="9694924"/>
            <a:ext cx="144000" cy="144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1">
            <a:noAutofit/>
          </a:bodyPr>
          <a:lstStyle/>
          <a:p>
            <a:pPr algn="ctr"/>
            <a:r>
              <a:rPr kumimoji="1" lang="en-US" altLang="ja-JP" sz="1050" dirty="0" smtClean="0">
                <a:solidFill>
                  <a:schemeClr val="tx1"/>
                </a:solidFill>
                <a:latin typeface="+mn-ea"/>
              </a:rPr>
              <a:t>×</a:t>
            </a:r>
            <a:endParaRPr kumimoji="1" lang="ja-JP" altLang="en-US" sz="1600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011934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656</Words>
  <Application>Microsoft Office PowerPoint</Application>
  <PresentationFormat>A4 210 x 297 mm</PresentationFormat>
  <Paragraphs>506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2022-05-23T06:12:27Z</dcterms:created>
  <dcterms:modified xsi:type="dcterms:W3CDTF">2022-05-23T06:12:30Z</dcterms:modified>
</cp:coreProperties>
</file>