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0"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296" autoAdjust="0"/>
    <p:restoredTop sz="94660"/>
  </p:normalViewPr>
  <p:slideViewPr>
    <p:cSldViewPr snapToGrid="0" showGuides="1">
      <p:cViewPr varScale="1">
        <p:scale>
          <a:sx n="73" d="100"/>
          <a:sy n="73" d="100"/>
        </p:scale>
        <p:origin x="307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2022/10/26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821365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2022/10/26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18776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2022/10/26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363004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2022/10/26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42783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2022/10/26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66507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2022/10/26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79045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A766D6C-F221-40AD-A58C-FF2D11C7F2C6}" type="datetimeFigureOut">
              <a:rPr kumimoji="1" lang="ja-JP" altLang="en-US" smtClean="0"/>
              <a:t>2022/10/26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28517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A766D6C-F221-40AD-A58C-FF2D11C7F2C6}" type="datetimeFigureOut">
              <a:rPr kumimoji="1" lang="ja-JP" altLang="en-US" smtClean="0"/>
              <a:t>2022/10/26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051151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6D6C-F221-40AD-A58C-FF2D11C7F2C6}" type="datetimeFigureOut">
              <a:rPr kumimoji="1" lang="ja-JP" altLang="en-US" smtClean="0"/>
              <a:t>2022/10/26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786715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2022/10/26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881360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2022/10/26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542831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A766D6C-F221-40AD-A58C-FF2D11C7F2C6}" type="datetimeFigureOut">
              <a:rPr kumimoji="1" lang="ja-JP" altLang="en-US" smtClean="0"/>
              <a:t>2022/10/26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54347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4108784" cy="261610"/>
          </a:xfrm>
          <a:prstGeom prst="rect">
            <a:avLst/>
          </a:prstGeom>
        </p:spPr>
        <p:txBody>
          <a:bodyPr wrap="square">
            <a:spAutoFit/>
          </a:bodyPr>
          <a:lstStyle/>
          <a:p>
            <a:r>
              <a:rPr lang="zh-TW" altLang="en-US" sz="1100" b="1" dirty="0" smtClean="0">
                <a:latin typeface="游ゴシック" panose="020B0400000000000000" pitchFamily="50" charset="-128"/>
                <a:ea typeface="游ゴシック" panose="020B0400000000000000" pitchFamily="50" charset="-128"/>
              </a:rPr>
              <a:t>別表</a:t>
            </a:r>
            <a:r>
              <a:rPr lang="ja-JP" altLang="en-US" sz="1100" b="1" smtClean="0">
                <a:latin typeface="游ゴシック" panose="020B0400000000000000" pitchFamily="50" charset="-128"/>
                <a:ea typeface="游ゴシック" panose="020B0400000000000000" pitchFamily="50" charset="-128"/>
              </a:rPr>
              <a:t>１　</a:t>
            </a:r>
            <a:r>
              <a:rPr lang="zh-TW" altLang="en-US" sz="1100" b="1" smtClean="0">
                <a:latin typeface="游ゴシック" panose="020B0400000000000000" pitchFamily="50" charset="-128"/>
                <a:ea typeface="游ゴシック" panose="020B0400000000000000" pitchFamily="50" charset="-128"/>
              </a:rPr>
              <a:t>自主</a:t>
            </a:r>
            <a:r>
              <a:rPr lang="zh-TW" altLang="en-US" sz="1100" b="1" dirty="0" smtClean="0">
                <a:latin typeface="游ゴシック" panose="020B0400000000000000" pitchFamily="50" charset="-128"/>
                <a:ea typeface="游ゴシック" panose="020B0400000000000000" pitchFamily="50" charset="-128"/>
              </a:rPr>
              <a:t>点検記録表</a:t>
            </a:r>
            <a:endParaRPr lang="zh-TW" altLang="en-US" sz="1100" b="1" dirty="0">
              <a:latin typeface="游ゴシック" panose="020B0400000000000000" pitchFamily="50" charset="-128"/>
              <a:ea typeface="游ゴシック" panose="020B0400000000000000" pitchFamily="50" charset="-128"/>
            </a:endParaRPr>
          </a:p>
        </p:txBody>
      </p:sp>
      <p:sp>
        <p:nvSpPr>
          <p:cNvPr id="6" name="テキスト ボックス 5"/>
          <p:cNvSpPr txBox="1"/>
          <p:nvPr/>
        </p:nvSpPr>
        <p:spPr>
          <a:xfrm>
            <a:off x="5935953" y="0"/>
            <a:ext cx="922047" cy="261610"/>
          </a:xfrm>
          <a:prstGeom prst="rect">
            <a:avLst/>
          </a:prstGeom>
          <a:noFill/>
        </p:spPr>
        <p:txBody>
          <a:bodyPr wrap="none" rtlCol="0">
            <a:spAutoFit/>
          </a:bodyPr>
          <a:lstStyle/>
          <a:p>
            <a:r>
              <a:rPr kumimoji="1" lang="ja-JP" altLang="en-US" sz="1100" dirty="0" smtClean="0"/>
              <a:t>令和　 　年</a:t>
            </a:r>
            <a:endParaRPr kumimoji="1" lang="ja-JP" altLang="en-US" sz="1100" dirty="0"/>
          </a:p>
        </p:txBody>
      </p:sp>
      <p:graphicFrame>
        <p:nvGraphicFramePr>
          <p:cNvPr id="7" name="表 6"/>
          <p:cNvGraphicFramePr>
            <a:graphicFrameLocks noGrp="1"/>
          </p:cNvGraphicFramePr>
          <p:nvPr>
            <p:extLst>
              <p:ext uri="{D42A27DB-BD31-4B8C-83A1-F6EECF244321}">
                <p14:modId xmlns:p14="http://schemas.microsoft.com/office/powerpoint/2010/main" val="1739941247"/>
              </p:ext>
            </p:extLst>
          </p:nvPr>
        </p:nvGraphicFramePr>
        <p:xfrm>
          <a:off x="94557" y="252085"/>
          <a:ext cx="6705008" cy="8785464"/>
        </p:xfrm>
        <a:graphic>
          <a:graphicData uri="http://schemas.openxmlformats.org/drawingml/2006/table">
            <a:tbl>
              <a:tblPr/>
              <a:tblGrid>
                <a:gridCol w="678005">
                  <a:extLst>
                    <a:ext uri="{9D8B030D-6E8A-4147-A177-3AD203B41FA5}">
                      <a16:colId xmlns:a16="http://schemas.microsoft.com/office/drawing/2014/main" val="4186261261"/>
                    </a:ext>
                  </a:extLst>
                </a:gridCol>
                <a:gridCol w="339003">
                  <a:extLst>
                    <a:ext uri="{9D8B030D-6E8A-4147-A177-3AD203B41FA5}">
                      <a16:colId xmlns:a16="http://schemas.microsoft.com/office/drawing/2014/main" val="301545506"/>
                    </a:ext>
                  </a:extLst>
                </a:gridCol>
                <a:gridCol w="396000">
                  <a:extLst>
                    <a:ext uri="{9D8B030D-6E8A-4147-A177-3AD203B41FA5}">
                      <a16:colId xmlns:a16="http://schemas.microsoft.com/office/drawing/2014/main" val="3001241894"/>
                    </a:ext>
                  </a:extLst>
                </a:gridCol>
                <a:gridCol w="396000">
                  <a:extLst>
                    <a:ext uri="{9D8B030D-6E8A-4147-A177-3AD203B41FA5}">
                      <a16:colId xmlns:a16="http://schemas.microsoft.com/office/drawing/2014/main" val="897884660"/>
                    </a:ext>
                  </a:extLst>
                </a:gridCol>
                <a:gridCol w="396000">
                  <a:extLst>
                    <a:ext uri="{9D8B030D-6E8A-4147-A177-3AD203B41FA5}">
                      <a16:colId xmlns:a16="http://schemas.microsoft.com/office/drawing/2014/main" val="3502938037"/>
                    </a:ext>
                  </a:extLst>
                </a:gridCol>
                <a:gridCol w="396000">
                  <a:extLst>
                    <a:ext uri="{9D8B030D-6E8A-4147-A177-3AD203B41FA5}">
                      <a16:colId xmlns:a16="http://schemas.microsoft.com/office/drawing/2014/main" val="1137737087"/>
                    </a:ext>
                  </a:extLst>
                </a:gridCol>
                <a:gridCol w="396000">
                  <a:extLst>
                    <a:ext uri="{9D8B030D-6E8A-4147-A177-3AD203B41FA5}">
                      <a16:colId xmlns:a16="http://schemas.microsoft.com/office/drawing/2014/main" val="3918542689"/>
                    </a:ext>
                  </a:extLst>
                </a:gridCol>
                <a:gridCol w="396000">
                  <a:extLst>
                    <a:ext uri="{9D8B030D-6E8A-4147-A177-3AD203B41FA5}">
                      <a16:colId xmlns:a16="http://schemas.microsoft.com/office/drawing/2014/main" val="3985121892"/>
                    </a:ext>
                  </a:extLst>
                </a:gridCol>
                <a:gridCol w="396000">
                  <a:extLst>
                    <a:ext uri="{9D8B030D-6E8A-4147-A177-3AD203B41FA5}">
                      <a16:colId xmlns:a16="http://schemas.microsoft.com/office/drawing/2014/main" val="3945140894"/>
                    </a:ext>
                  </a:extLst>
                </a:gridCol>
                <a:gridCol w="396000">
                  <a:extLst>
                    <a:ext uri="{9D8B030D-6E8A-4147-A177-3AD203B41FA5}">
                      <a16:colId xmlns:a16="http://schemas.microsoft.com/office/drawing/2014/main" val="954892537"/>
                    </a:ext>
                  </a:extLst>
                </a:gridCol>
                <a:gridCol w="396000">
                  <a:extLst>
                    <a:ext uri="{9D8B030D-6E8A-4147-A177-3AD203B41FA5}">
                      <a16:colId xmlns:a16="http://schemas.microsoft.com/office/drawing/2014/main" val="3164388657"/>
                    </a:ext>
                  </a:extLst>
                </a:gridCol>
                <a:gridCol w="396000">
                  <a:extLst>
                    <a:ext uri="{9D8B030D-6E8A-4147-A177-3AD203B41FA5}">
                      <a16:colId xmlns:a16="http://schemas.microsoft.com/office/drawing/2014/main" val="3215375769"/>
                    </a:ext>
                  </a:extLst>
                </a:gridCol>
                <a:gridCol w="396000">
                  <a:extLst>
                    <a:ext uri="{9D8B030D-6E8A-4147-A177-3AD203B41FA5}">
                      <a16:colId xmlns:a16="http://schemas.microsoft.com/office/drawing/2014/main" val="1798628902"/>
                    </a:ext>
                  </a:extLst>
                </a:gridCol>
                <a:gridCol w="1332000">
                  <a:extLst>
                    <a:ext uri="{9D8B030D-6E8A-4147-A177-3AD203B41FA5}">
                      <a16:colId xmlns:a16="http://schemas.microsoft.com/office/drawing/2014/main" val="2004419910"/>
                    </a:ext>
                  </a:extLst>
                </a:gridCol>
              </a:tblGrid>
              <a:tr h="187141">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a:t>
                      </a:r>
                      <a:r>
                        <a:rPr lang="ja-JP" altLang="en-US" sz="1100" b="0" i="0" u="none" strike="noStrike" dirty="0" smtClean="0">
                          <a:effectLst/>
                          <a:latin typeface="游ゴシック" panose="020B0400000000000000" pitchFamily="50" charset="-128"/>
                          <a:ea typeface="游ゴシック" panose="020B0400000000000000" pitchFamily="50" charset="-128"/>
                        </a:rPr>
                        <a:t>月　日</a:t>
                      </a: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項　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10">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0" marR="0" marT="0"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4">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防</a:t>
                      </a:r>
                      <a:r>
                        <a:rPr lang="ja-JP" altLang="en-US" sz="1100" b="0" i="0" u="none" strike="noStrike" baseline="0" dirty="0" smtClean="0">
                          <a:effectLst/>
                          <a:latin typeface="游ゴシック" panose="020B0400000000000000" pitchFamily="50" charset="-128"/>
                          <a:ea typeface="游ゴシック" panose="020B0400000000000000" pitchFamily="50" charset="-128"/>
                        </a:rPr>
                        <a:t> </a:t>
                      </a:r>
                      <a:r>
                        <a:rPr lang="ja-JP" altLang="en-US" sz="1100" b="0" i="0" u="none" strike="noStrike" dirty="0" smtClean="0">
                          <a:effectLst/>
                          <a:latin typeface="游ゴシック" panose="020B0400000000000000" pitchFamily="50" charset="-128"/>
                          <a:ea typeface="游ゴシック" panose="020B0400000000000000" pitchFamily="50" charset="-128"/>
                        </a:rPr>
                        <a:t>火 管 理 者 確 認 欄</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0" marR="0" marT="0"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備　　　　　　考</a:t>
                      </a: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5301480"/>
                  </a:ext>
                </a:extLst>
              </a:tr>
              <a:tr h="422238">
                <a:tc vMerge="1">
                  <a:txBody>
                    <a:bodyPr/>
                    <a:lstStyle/>
                    <a:p>
                      <a:pPr algn="ctr" fontAlgn="ct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ja-JP" altLang="en-US" sz="1100" b="0" i="0" u="none" strike="noStrike" dirty="0">
                          <a:effectLst/>
                          <a:latin typeface="游ゴシック" panose="020B0400000000000000" pitchFamily="50" charset="-128"/>
                          <a:ea typeface="游ゴシック" panose="020B0400000000000000" pitchFamily="50" charset="-128"/>
                        </a:rPr>
                        <a:t>避難障害</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ja-JP" altLang="en-US" sz="1100" b="0" i="0" u="none" strike="noStrike" dirty="0">
                          <a:effectLst/>
                          <a:latin typeface="游ゴシック" panose="020B0400000000000000" pitchFamily="50" charset="-128"/>
                          <a:ea typeface="游ゴシック" panose="020B0400000000000000" pitchFamily="50" charset="-128"/>
                        </a:rPr>
                        <a:t>消防用設備</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火気・電気</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t"/>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086012"/>
                  </a:ext>
                </a:extLst>
              </a:tr>
              <a:tr h="191090">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zh-TW" altLang="en-US" sz="1100" b="0" i="0" u="none" strike="noStrike" smtClean="0">
                          <a:effectLst/>
                          <a:latin typeface="游ゴシック" panose="020B0400000000000000" pitchFamily="50" charset="-128"/>
                          <a:ea typeface="游ゴシック" panose="020B0400000000000000" pitchFamily="50" charset="-128"/>
                        </a:rPr>
                        <a:t>□</a:t>
                      </a: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t" latinLnBrk="0" hangingPunct="1">
                        <a:lnSpc>
                          <a:spcPct val="100000"/>
                        </a:lnSpc>
                        <a:spcBef>
                          <a:spcPts val="0"/>
                        </a:spcBef>
                        <a:spcAft>
                          <a:spcPts val="0"/>
                        </a:spcAft>
                        <a:buClrTx/>
                        <a:buSzTx/>
                        <a:buFontTx/>
                        <a:buNone/>
                        <a:tabLst/>
                        <a:defRPr/>
                      </a:pPr>
                      <a:r>
                        <a:rPr lang="ja-JP" altLang="en-US" sz="1100" b="0" i="0" u="none" strike="noStrike" smtClean="0">
                          <a:effectLst/>
                          <a:latin typeface="游ゴシック" panose="020B0400000000000000" pitchFamily="50" charset="-128"/>
                          <a:ea typeface="+mn-ea"/>
                        </a:rPr>
                        <a:t>□</a:t>
                      </a: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mn-ea"/>
                        </a:rPr>
                        <a:t>□</a:t>
                      </a: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t"/>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574175516"/>
                  </a:ext>
                </a:extLst>
              </a:tr>
              <a:tr h="1679523">
                <a:tc vMerge="1">
                  <a:txBody>
                    <a:bodyPr/>
                    <a:lstStyle/>
                    <a:p>
                      <a:endParaRPr kumimoji="1" lang="ja-JP" altLang="en-US"/>
                    </a:p>
                  </a:txBody>
                  <a:tcPr/>
                </a:tc>
                <a:tc vMerge="1">
                  <a:txBody>
                    <a:bodyPr/>
                    <a:lstStyle/>
                    <a:p>
                      <a:endParaRPr kumimoji="1" lang="ja-JP" altLang="en-US"/>
                    </a:p>
                  </a:txBody>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避難口（物品等）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避難通路（物品等）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防火戸・防火シャッター</a:t>
                      </a:r>
                      <a:br>
                        <a:rPr lang="ja-JP" altLang="en-US" sz="1100" b="0" i="0" u="none" strike="noStrike" dirty="0">
                          <a:effectLst/>
                          <a:latin typeface="游ゴシック" panose="020B0400000000000000" pitchFamily="50" charset="-128"/>
                          <a:ea typeface="游ゴシック" panose="020B0400000000000000" pitchFamily="50" charset="-128"/>
                        </a:rPr>
                      </a:br>
                      <a:r>
                        <a:rPr lang="en-US" altLang="ja-JP" sz="1100" b="0" i="0" u="none" strike="noStrike" dirty="0">
                          <a:effectLst/>
                          <a:latin typeface="游ゴシック" panose="020B0400000000000000" pitchFamily="50" charset="-128"/>
                          <a:ea typeface="游ゴシック" panose="020B0400000000000000" pitchFamily="50" charset="-128"/>
                        </a:rPr>
                        <a:t>(</a:t>
                      </a:r>
                      <a:r>
                        <a:rPr lang="ja-JP" altLang="en-US" sz="1100" b="0" i="0" u="none" strike="noStrike" dirty="0">
                          <a:effectLst/>
                          <a:latin typeface="游ゴシック" panose="020B0400000000000000" pitchFamily="50" charset="-128"/>
                          <a:ea typeface="游ゴシック" panose="020B0400000000000000" pitchFamily="50" charset="-128"/>
                        </a:rPr>
                        <a:t>物品等による閉鎖障害</a:t>
                      </a:r>
                      <a:r>
                        <a:rPr lang="en-US" altLang="ja-JP" sz="1100" b="0" i="0" u="none" strike="noStrike" dirty="0">
                          <a:effectLst/>
                          <a:latin typeface="游ゴシック" panose="020B0400000000000000" pitchFamily="50" charset="-128"/>
                          <a:ea typeface="游ゴシック" panose="020B0400000000000000" pitchFamily="50" charset="-128"/>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消火器の位置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消火設備の操作障害</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誘導灯の点灯不良</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誘導灯の視認障害</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警報設備の操作障害</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（発信機・受信機等）</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effectLst/>
                          <a:latin typeface="游ゴシック" panose="020B0400000000000000" pitchFamily="50" charset="-128"/>
                          <a:ea typeface="+mn-ea"/>
                        </a:rPr>
                        <a:t>発熱を伴う器具等と</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可燃物との接触</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mn-ea"/>
                        </a:rPr>
                        <a:t>電気器具の配線</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（老化・損傷・ほこり）</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l" fontAlgn="t"/>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99669180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１／</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698898"/>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１／</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3584523"/>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２／</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1659794"/>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２／</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9134061"/>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３／</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9842767"/>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３／</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490527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４／</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1320658"/>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４／</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91006550"/>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５／</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3749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５／</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6028711"/>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６／</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1399134"/>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６／</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367621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７／</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534669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７／</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0878468"/>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８／</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4172175"/>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８／</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8069842"/>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９／</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092562"/>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９／</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4090619"/>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10</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3566997"/>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10</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2425649"/>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11</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9962376"/>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11</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61418028"/>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12</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6954109"/>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12</a:t>
                      </a:r>
                      <a:r>
                        <a:rPr lang="ja-JP" altLang="en-US" sz="1000" b="0" i="0" u="none" strike="noStrike"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3862200"/>
                  </a:ext>
                </a:extLst>
              </a:tr>
            </a:tbl>
          </a:graphicData>
        </a:graphic>
      </p:graphicFrame>
      <p:sp>
        <p:nvSpPr>
          <p:cNvPr id="9" name="テキスト ボックス 8"/>
          <p:cNvSpPr txBox="1"/>
          <p:nvPr/>
        </p:nvSpPr>
        <p:spPr>
          <a:xfrm>
            <a:off x="3903345" y="9644390"/>
            <a:ext cx="2954655" cy="261610"/>
          </a:xfrm>
          <a:prstGeom prst="rect">
            <a:avLst/>
          </a:prstGeom>
          <a:noFill/>
        </p:spPr>
        <p:txBody>
          <a:bodyPr wrap="none" rtlCol="0">
            <a:spAutoFit/>
          </a:bodyPr>
          <a:lstStyle/>
          <a:p>
            <a:r>
              <a:rPr kumimoji="1" lang="ja-JP" altLang="en-US" sz="1100" dirty="0">
                <a:latin typeface="+mn-ea"/>
              </a:rPr>
              <a:t>防火</a:t>
            </a:r>
            <a:r>
              <a:rPr kumimoji="1" lang="ja-JP" altLang="en-US" sz="1100" dirty="0" smtClean="0">
                <a:latin typeface="+mn-ea"/>
              </a:rPr>
              <a:t>管理者確認</a:t>
            </a:r>
            <a:r>
              <a:rPr kumimoji="1" lang="en-US" altLang="ja-JP" sz="1100" u="sng" dirty="0">
                <a:latin typeface="+mn-ea"/>
              </a:rPr>
              <a:t>	</a:t>
            </a:r>
            <a:r>
              <a:rPr kumimoji="1" lang="ja-JP" altLang="en-US" sz="1100" u="sng" dirty="0" smtClean="0">
                <a:latin typeface="+mn-ea"/>
              </a:rPr>
              <a:t>　　　</a:t>
            </a:r>
            <a:r>
              <a:rPr kumimoji="1" lang="en-US" altLang="ja-JP" sz="1100" u="sng" dirty="0" smtClean="0">
                <a:latin typeface="+mn-ea"/>
              </a:rPr>
              <a:t>			</a:t>
            </a:r>
            <a:endParaRPr kumimoji="1" lang="ja-JP" altLang="en-US" sz="1100" u="sng" dirty="0">
              <a:latin typeface="+mn-ea"/>
            </a:endParaRPr>
          </a:p>
        </p:txBody>
      </p:sp>
      <p:sp>
        <p:nvSpPr>
          <p:cNvPr id="10" name="正方形/長方形 9"/>
          <p:cNvSpPr/>
          <p:nvPr/>
        </p:nvSpPr>
        <p:spPr>
          <a:xfrm>
            <a:off x="94557" y="9052435"/>
            <a:ext cx="6429376" cy="577081"/>
          </a:xfrm>
          <a:prstGeom prst="rect">
            <a:avLst/>
          </a:prstGeom>
        </p:spPr>
        <p:txBody>
          <a:bodyPr wrap="square">
            <a:spAutoFit/>
          </a:bodyPr>
          <a:lstStyle/>
          <a:p>
            <a:r>
              <a:rPr lang="en-US" altLang="ja-JP" sz="1050" dirty="0" smtClean="0">
                <a:latin typeface="+mn-ea"/>
              </a:rPr>
              <a:t>※</a:t>
            </a:r>
            <a:r>
              <a:rPr lang="ja-JP" altLang="en-US" sz="1050" dirty="0" smtClean="0">
                <a:latin typeface="+mn-ea"/>
              </a:rPr>
              <a:t>良</a:t>
            </a:r>
            <a:r>
              <a:rPr lang="ja-JP" altLang="en-US" sz="1050" dirty="0">
                <a:latin typeface="+mn-ea"/>
              </a:rPr>
              <a:t>の場合には○、</a:t>
            </a:r>
            <a:r>
              <a:rPr lang="ja-JP" altLang="en-US" sz="1050" dirty="0" smtClean="0">
                <a:latin typeface="+mn-ea"/>
              </a:rPr>
              <a:t>不備の</a:t>
            </a:r>
            <a:r>
              <a:rPr lang="ja-JP" altLang="en-US" sz="1050" dirty="0">
                <a:latin typeface="+mn-ea"/>
              </a:rPr>
              <a:t>ある場合は</a:t>
            </a:r>
            <a:r>
              <a:rPr lang="en-US" altLang="ja-JP" sz="1050" dirty="0" smtClean="0">
                <a:latin typeface="+mn-ea"/>
              </a:rPr>
              <a:t>×</a:t>
            </a:r>
            <a:r>
              <a:rPr lang="ja-JP" altLang="en-US" sz="1050" dirty="0" err="1" smtClean="0">
                <a:latin typeface="+mn-ea"/>
              </a:rPr>
              <a:t>、</a:t>
            </a:r>
            <a:r>
              <a:rPr lang="ja-JP" altLang="en-US" sz="1050" dirty="0" smtClean="0">
                <a:latin typeface="+mn-ea"/>
              </a:rPr>
              <a:t>是正した場合は　を付けます。</a:t>
            </a:r>
            <a:endParaRPr lang="en-US" altLang="ja-JP" sz="1050" dirty="0" smtClean="0">
              <a:latin typeface="+mn-ea"/>
            </a:endParaRPr>
          </a:p>
          <a:p>
            <a:r>
              <a:rPr lang="en-US" altLang="ja-JP" sz="1050" dirty="0" smtClean="0">
                <a:latin typeface="+mn-ea"/>
              </a:rPr>
              <a:t>※</a:t>
            </a:r>
            <a:r>
              <a:rPr lang="ja-JP" altLang="en-US" sz="1050" dirty="0" smtClean="0">
                <a:latin typeface="+mn-ea"/>
              </a:rPr>
              <a:t>避難口、階段室や防火戸の周囲にテナントの物件等が存置されている場合はテナントの責任者に</a:t>
            </a:r>
            <a:endParaRPr lang="en-US" altLang="ja-JP" sz="1050" dirty="0" smtClean="0">
              <a:latin typeface="+mn-ea"/>
            </a:endParaRPr>
          </a:p>
          <a:p>
            <a:r>
              <a:rPr lang="ja-JP" altLang="en-US" sz="1050" dirty="0">
                <a:latin typeface="+mn-ea"/>
              </a:rPr>
              <a:t>改善を指示して</a:t>
            </a:r>
            <a:r>
              <a:rPr lang="ja-JP" altLang="en-US" sz="1050" dirty="0" smtClean="0">
                <a:latin typeface="+mn-ea"/>
              </a:rPr>
              <a:t>ください。</a:t>
            </a:r>
            <a:endParaRPr lang="en-US" altLang="ja-JP" sz="1050" dirty="0" smtClean="0">
              <a:latin typeface="+mn-ea"/>
            </a:endParaRPr>
          </a:p>
        </p:txBody>
      </p:sp>
      <p:sp>
        <p:nvSpPr>
          <p:cNvPr id="11" name="楕円 10"/>
          <p:cNvSpPr/>
          <p:nvPr/>
        </p:nvSpPr>
        <p:spPr>
          <a:xfrm>
            <a:off x="3631205" y="9089598"/>
            <a:ext cx="144000" cy="144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noAutofit/>
          </a:bodyPr>
          <a:lstStyle/>
          <a:p>
            <a:pPr algn="ctr"/>
            <a:r>
              <a:rPr kumimoji="1" lang="en-US" altLang="ja-JP" sz="1050" dirty="0" smtClean="0">
                <a:solidFill>
                  <a:schemeClr val="tx1"/>
                </a:solidFill>
                <a:latin typeface="+mn-ea"/>
              </a:rPr>
              <a:t>×</a:t>
            </a:r>
            <a:endParaRPr kumimoji="1" lang="ja-JP" altLang="en-US" sz="1600" dirty="0">
              <a:solidFill>
                <a:schemeClr val="tx1"/>
              </a:solidFill>
              <a:latin typeface="+mn-ea"/>
            </a:endParaRPr>
          </a:p>
        </p:txBody>
      </p:sp>
    </p:spTree>
    <p:extLst>
      <p:ext uri="{BB962C8B-B14F-4D97-AF65-F5344CB8AC3E}">
        <p14:creationId xmlns:p14="http://schemas.microsoft.com/office/powerpoint/2010/main" val="40119349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369</Words>
  <Application>Microsoft Office PowerPoint</Application>
  <PresentationFormat>A4 210 x 297 mm</PresentationFormat>
  <Paragraphs>179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2022-10-26T09:08:19Z</dcterms:created>
  <dcterms:modified xsi:type="dcterms:W3CDTF">2022-10-26T09:08:21Z</dcterms:modified>
</cp:coreProperties>
</file>