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96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2028" y="-2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41087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別表</a:t>
            </a:r>
            <a:r>
              <a:rPr lang="ja-JP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</a:t>
            </a:r>
            <a:r>
              <a:rPr lang="zh-TW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自主</a:t>
            </a:r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点検記録表</a:t>
            </a:r>
            <a:endParaRPr lang="zh-TW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03756" y="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令和　　年　　月分</a:t>
            </a:r>
            <a:endParaRPr kumimoji="1" lang="ja-JP" altLang="en-US" sz="11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186618"/>
              </p:ext>
            </p:extLst>
          </p:nvPr>
        </p:nvGraphicFramePr>
        <p:xfrm>
          <a:off x="68430" y="252085"/>
          <a:ext cx="6698128" cy="9377300"/>
        </p:xfrm>
        <a:graphic>
          <a:graphicData uri="http://schemas.openxmlformats.org/drawingml/2006/table">
            <a:tbl>
              <a:tblPr/>
              <a:tblGrid>
                <a:gridCol w="334136">
                  <a:extLst>
                    <a:ext uri="{9D8B030D-6E8A-4147-A177-3AD203B41FA5}">
                      <a16:colId xmlns:a16="http://schemas.microsoft.com/office/drawing/2014/main" val="4186261261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01545506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001241894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897884660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502938037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1137737087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945140894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954892537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030466255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1290482480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164388657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215375769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3894541792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2103362269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1999398005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4266025797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967069505"/>
                    </a:ext>
                  </a:extLst>
                </a:gridCol>
                <a:gridCol w="334136">
                  <a:extLst>
                    <a:ext uri="{9D8B030D-6E8A-4147-A177-3AD203B41FA5}">
                      <a16:colId xmlns:a16="http://schemas.microsoft.com/office/drawing/2014/main" val="940984131"/>
                    </a:ext>
                  </a:extLst>
                </a:gridCol>
                <a:gridCol w="683680">
                  <a:extLst>
                    <a:ext uri="{9D8B030D-6E8A-4147-A177-3AD203B41FA5}">
                      <a16:colId xmlns:a16="http://schemas.microsoft.com/office/drawing/2014/main" val="2004419910"/>
                    </a:ext>
                  </a:extLst>
                </a:gridCol>
              </a:tblGrid>
              <a:tr h="17503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</a:t>
                      </a:r>
                      <a:r>
                        <a:rPr lang="zh-TW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項　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備　　　　　考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301480"/>
                  </a:ext>
                </a:extLst>
              </a:tr>
              <a:tr h="250204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避難障害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消防用設備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火気・電気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086012"/>
                  </a:ext>
                </a:extLst>
              </a:tr>
              <a:tr h="129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☐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☐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175516"/>
                  </a:ext>
                </a:extLst>
              </a:tr>
              <a:tr h="18309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避難口（物品等）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避難通路（物品等）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防火戸・防火シャッター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物品等による閉鎖障害</a:t>
                      </a: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消火器の位置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誘導灯の視認障害等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警報設備の操作障害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（発信機・受信機等）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スプリンクラー設備の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散水障害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ちゅう房の清掃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発熱を伴う器具等と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可燃物との接触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電気器具の配線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（老化・損傷・ほこり）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終業時の火気・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電気使用の確認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棚等の転倒防止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危険物の数量の確認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危険物の周囲の維持管理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喫煙室の管理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　　　　　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1809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8898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59794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42767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320658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7499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399134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346699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72175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092562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566997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962376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954109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95639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01698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129007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815505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2072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30197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013102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018662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85015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009701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08620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721513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104783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080828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037578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89540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338555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93402"/>
                  </a:ext>
                </a:extLst>
              </a:tr>
              <a:tr h="225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1084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365010" y="9644390"/>
            <a:ext cx="2492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防火</a:t>
            </a:r>
            <a:r>
              <a:rPr kumimoji="1" lang="ja-JP" altLang="en-US" sz="1100" dirty="0" smtClean="0">
                <a:latin typeface="+mn-ea"/>
              </a:rPr>
              <a:t>管理者確認</a:t>
            </a:r>
            <a:r>
              <a:rPr kumimoji="1" lang="en-US" altLang="ja-JP" sz="1100" u="sng" dirty="0">
                <a:latin typeface="+mn-ea"/>
              </a:rPr>
              <a:t>	</a:t>
            </a:r>
            <a:r>
              <a:rPr kumimoji="1" lang="en-US" altLang="ja-JP" sz="1100" u="sng" dirty="0" smtClean="0">
                <a:latin typeface="+mn-ea"/>
              </a:rPr>
              <a:t>		</a:t>
            </a:r>
            <a:endParaRPr kumimoji="1" lang="ja-JP" altLang="en-US" sz="1100" u="sng" dirty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9640729"/>
            <a:ext cx="642937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+mn-ea"/>
              </a:rPr>
              <a:t>※</a:t>
            </a:r>
            <a:r>
              <a:rPr lang="ja-JP" altLang="en-US" sz="1050" dirty="0" smtClean="0">
                <a:latin typeface="+mn-ea"/>
              </a:rPr>
              <a:t>良</a:t>
            </a:r>
            <a:r>
              <a:rPr lang="ja-JP" altLang="en-US" sz="1050" dirty="0">
                <a:latin typeface="+mn-ea"/>
              </a:rPr>
              <a:t>の場合には○、</a:t>
            </a:r>
            <a:r>
              <a:rPr lang="ja-JP" altLang="en-US" sz="1050" dirty="0" smtClean="0">
                <a:latin typeface="+mn-ea"/>
              </a:rPr>
              <a:t>不備の</a:t>
            </a:r>
            <a:r>
              <a:rPr lang="ja-JP" altLang="en-US" sz="1050" dirty="0">
                <a:latin typeface="+mn-ea"/>
              </a:rPr>
              <a:t>ある場合は</a:t>
            </a:r>
            <a:r>
              <a:rPr lang="en-US" altLang="ja-JP" sz="1050" dirty="0" smtClean="0">
                <a:latin typeface="+mn-ea"/>
              </a:rPr>
              <a:t>×</a:t>
            </a:r>
            <a:r>
              <a:rPr lang="ja-JP" altLang="en-US" sz="1050" dirty="0" err="1" smtClean="0">
                <a:latin typeface="+mn-ea"/>
              </a:rPr>
              <a:t>、</a:t>
            </a:r>
            <a:r>
              <a:rPr lang="ja-JP" altLang="en-US" sz="1050" dirty="0" smtClean="0">
                <a:latin typeface="+mn-ea"/>
              </a:rPr>
              <a:t>是正した場合は　を付けます。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3552825" y="9694924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>
            <a:no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×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19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635</Words>
  <Application>Microsoft Office PowerPoint</Application>
  <PresentationFormat>A4 210 x 297 mm</PresentationFormat>
  <Paragraphs>480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2022-05-23T06:12:02Z</dcterms:created>
  <dcterms:modified xsi:type="dcterms:W3CDTF">2023-09-08T05:12:09Z</dcterms:modified>
</cp:coreProperties>
</file>