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61" r:id="rId3"/>
    <p:sldId id="257" r:id="rId4"/>
    <p:sldId id="260" r:id="rId5"/>
    <p:sldId id="259" r:id="rId6"/>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6" d="100"/>
          <a:sy n="76" d="100"/>
        </p:scale>
        <p:origin x="31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2023/9/28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2023/9/28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2023/9/28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2023/9/28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2023/9/28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2023/9/28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2023/9/28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972158458"/>
              </p:ext>
            </p:extLst>
          </p:nvPr>
        </p:nvGraphicFramePr>
        <p:xfrm>
          <a:off x="75181" y="338552"/>
          <a:ext cx="6707638" cy="9500772"/>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738344">
                  <a:extLst>
                    <a:ext uri="{9D8B030D-6E8A-4147-A177-3AD203B41FA5}">
                      <a16:colId xmlns:a16="http://schemas.microsoft.com/office/drawing/2014/main" val="1166674879"/>
                    </a:ext>
                  </a:extLst>
                </a:gridCol>
                <a:gridCol w="3332285">
                  <a:extLst>
                    <a:ext uri="{9D8B030D-6E8A-4147-A177-3AD203B41FA5}">
                      <a16:colId xmlns:a16="http://schemas.microsoft.com/office/drawing/2014/main" val="1984494452"/>
                    </a:ext>
                  </a:extLst>
                </a:gridCol>
                <a:gridCol w="1001590">
                  <a:extLst>
                    <a:ext uri="{9D8B030D-6E8A-4147-A177-3AD203B41FA5}">
                      <a16:colId xmlns:a16="http://schemas.microsoft.com/office/drawing/2014/main" val="3375918317"/>
                    </a:ext>
                  </a:extLst>
                </a:gridCol>
                <a:gridCol w="915419">
                  <a:extLst>
                    <a:ext uri="{9D8B030D-6E8A-4147-A177-3AD203B41FA5}">
                      <a16:colId xmlns:a16="http://schemas.microsoft.com/office/drawing/2014/main" val="2717122690"/>
                    </a:ext>
                  </a:extLst>
                </a:gridCol>
              </a:tblGrid>
              <a:tr h="698080">
                <a:tc rowSpan="4">
                  <a:txBody>
                    <a:bodyPr/>
                    <a:lstStyle/>
                    <a:p>
                      <a:pPr algn="ctr"/>
                      <a:r>
                        <a:rPr kumimoji="1" lang="ja-JP" altLang="en-US" sz="1200" dirty="0" smtClean="0">
                          <a:latin typeface="+mn-ea"/>
                          <a:ea typeface="+mn-ea"/>
                        </a:rPr>
                        <a:t>総則</a:t>
                      </a:r>
                      <a:endParaRPr kumimoji="1" lang="ja-JP" altLang="en-US" sz="1200" dirty="0">
                        <a:latin typeface="+mn-ea"/>
                        <a:ea typeface="+mn-ea"/>
                      </a:endParaRPr>
                    </a:p>
                  </a:txBody>
                  <a:tcPr marL="36000" marR="36000" marT="36000" marB="36000" vert="eaVert" anchor="ctr"/>
                </a:tc>
                <a:tc rowSpan="2" gridSpan="2">
                  <a:txBody>
                    <a:bodyPr/>
                    <a:lstStyle/>
                    <a:p>
                      <a:pPr algn="ctr"/>
                      <a:r>
                        <a:rPr kumimoji="1" lang="ja-JP" altLang="en-US" sz="1200" dirty="0" smtClean="0">
                          <a:latin typeface="+mn-ea"/>
                          <a:ea typeface="+mn-ea"/>
                        </a:rPr>
                        <a:t>目的及び範囲</a:t>
                      </a:r>
                      <a:endParaRPr kumimoji="1" lang="ja-JP" altLang="en-US" sz="1200" dirty="0">
                        <a:latin typeface="+mn-ea"/>
                        <a:ea typeface="+mn-ea"/>
                      </a:endParaRPr>
                    </a:p>
                  </a:txBody>
                  <a:tcPr marL="36000" marR="36000" marT="36000" marB="36000" anchor="ctr"/>
                </a:tc>
                <a:tc rowSpan="2" hMerge="1">
                  <a:txBody>
                    <a:bodyPr/>
                    <a:lstStyle/>
                    <a:p>
                      <a:endParaRPr kumimoji="1" lang="ja-JP" altLang="en-US"/>
                    </a:p>
                  </a:txBody>
                  <a:tcPr/>
                </a:tc>
                <a:tc gridSpan="3">
                  <a:txBody>
                    <a:bodyPr/>
                    <a:lstStyle/>
                    <a:p>
                      <a:r>
                        <a:rPr kumimoji="1" lang="ja-JP" altLang="en-US" sz="1200" dirty="0" smtClean="0"/>
                        <a:t>この計画は、防火管理業務に必要な事項を定め、火災、地震その他の災害の予防と人命の安全及び被害の軽減を図ることを目的とし、ここに勤務し、出入りする全ての関係者に適用する。</a:t>
                      </a:r>
                      <a:endParaRPr kumimoji="1"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64406531"/>
                  </a:ext>
                </a:extLst>
              </a:tr>
              <a:tr h="494527">
                <a:tc vMerge="1">
                  <a:txBody>
                    <a:bodyPr/>
                    <a:lstStyle/>
                    <a:p>
                      <a:endParaRPr kumimoji="1" lang="ja-JP" altLang="en-US"/>
                    </a:p>
                  </a:txBody>
                  <a:tcPr/>
                </a:tc>
                <a:tc gridSpan="2" vMerge="1">
                  <a:txBody>
                    <a:bodyPr/>
                    <a:lstStyle/>
                    <a:p>
                      <a:pPr algn="ctr"/>
                      <a:endParaRPr kumimoji="1" lang="ja-JP" altLang="en-US" sz="1100" dirty="0">
                        <a:latin typeface="+mn-ea"/>
                        <a:ea typeface="+mn-ea"/>
                      </a:endParaRPr>
                    </a:p>
                  </a:txBody>
                  <a:tcPr anchor="ctr"/>
                </a:tc>
                <a:tc hMerge="1" vMerge="1">
                  <a:txBody>
                    <a:bodyPr/>
                    <a:lstStyle/>
                    <a:p>
                      <a:endParaRPr kumimoji="1" lang="ja-JP" altLang="en-US"/>
                    </a:p>
                  </a:txBody>
                  <a:tcPr/>
                </a:tc>
                <a:tc gridSpan="3">
                  <a:txBody>
                    <a:bodyPr/>
                    <a:lstStyle/>
                    <a:p>
                      <a:r>
                        <a:rPr kumimoji="1" lang="ja-JP" altLang="en-US" sz="1200" dirty="0" smtClean="0"/>
                        <a:t>この計画で示す防火管理業務を行う範囲は、別図に示す当該事業所が専有する部分について、全て責任を持つものとする。</a:t>
                      </a:r>
                      <a:endParaRPr kumimoji="1"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32441757"/>
                  </a:ext>
                </a:extLst>
              </a:tr>
              <a:tr h="388145">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200" dirty="0" smtClean="0">
                          <a:latin typeface="+mn-ea"/>
                          <a:ea typeface="+mn-ea"/>
                        </a:rPr>
                        <a:t>管理権原者</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r>
                        <a:rPr kumimoji="1" lang="ja-JP" altLang="en-US" sz="1200" dirty="0" smtClean="0"/>
                        <a:t>管理権原者は、事業所内の防火管理業務について、全ての責任を持つ。</a:t>
                      </a:r>
                      <a:endParaRPr kumimoji="1"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40462431"/>
                  </a:ext>
                </a:extLst>
              </a:tr>
              <a:tr h="388145">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200" dirty="0" smtClean="0">
                          <a:latin typeface="+mn-ea"/>
                          <a:ea typeface="+mn-ea"/>
                        </a:rPr>
                        <a:t>防火管理者</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r>
                        <a:rPr kumimoji="1" lang="ja-JP" altLang="en-US" sz="1200" dirty="0" smtClean="0"/>
                        <a:t>防火管理者はこの計画の作成及び実行に関する全ての権限を持ち業務する。</a:t>
                      </a:r>
                      <a:endParaRPr kumimoji="1"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3147027"/>
                  </a:ext>
                </a:extLst>
              </a:tr>
              <a:tr h="393408">
                <a:tc rowSpan="4">
                  <a:txBody>
                    <a:bodyPr/>
                    <a:lstStyle/>
                    <a:p>
                      <a:pPr algn="ctr"/>
                      <a:r>
                        <a:rPr kumimoji="1" lang="ja-JP" altLang="en-US" sz="1200" dirty="0" smtClean="0">
                          <a:latin typeface="+mn-ea"/>
                          <a:ea typeface="+mn-ea"/>
                        </a:rPr>
                        <a:t>事業所概要</a:t>
                      </a:r>
                      <a:endParaRPr kumimoji="1" lang="ja-JP" altLang="en-US" sz="1200" dirty="0">
                        <a:latin typeface="+mn-ea"/>
                        <a:ea typeface="+mn-ea"/>
                      </a:endParaRPr>
                    </a:p>
                  </a:txBody>
                  <a:tcPr marL="36000" marR="36000" marT="36000" marB="36000" vert="eaVert" anchor="ctr"/>
                </a:tc>
                <a:tc gridSpan="2">
                  <a:txBody>
                    <a:bodyPr/>
                    <a:lstStyle/>
                    <a:p>
                      <a:pPr algn="ctr"/>
                      <a:r>
                        <a:rPr kumimoji="1" lang="ja-JP" altLang="en-US" sz="1200" dirty="0" smtClean="0">
                          <a:latin typeface="+mn-ea"/>
                          <a:ea typeface="+mn-ea"/>
                        </a:rPr>
                        <a:t>建物名称</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endParaRPr kumimoji="1" lang="ja-JP" altLang="en-US" sz="1200" dirty="0"/>
                    </a:p>
                  </a:txBody>
                  <a:tcPr marL="36000" marR="36000" marT="36000" marB="36000"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61767665"/>
                  </a:ext>
                </a:extLst>
              </a:tr>
              <a:tr h="393408">
                <a:tc vMerge="1">
                  <a:txBody>
                    <a:bodyPr/>
                    <a:lstStyle/>
                    <a:p>
                      <a:endParaRPr kumimoji="1" lang="ja-JP" altLang="en-US" dirty="0"/>
                    </a:p>
                  </a:txBody>
                  <a:tcPr/>
                </a:tc>
                <a:tc gridSpan="2">
                  <a:txBody>
                    <a:bodyPr/>
                    <a:lstStyle/>
                    <a:p>
                      <a:pPr algn="ctr"/>
                      <a:r>
                        <a:rPr kumimoji="1" lang="ja-JP" altLang="en-US" sz="1200" dirty="0" smtClean="0">
                          <a:latin typeface="+mn-ea"/>
                          <a:ea typeface="+mn-ea"/>
                        </a:rPr>
                        <a:t>事業所等名称</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endParaRPr kumimoji="1" lang="ja-JP" altLang="en-US" sz="1200" dirty="0"/>
                    </a:p>
                  </a:txBody>
                  <a:tcPr marL="36000" marR="36000" marT="36000" marB="36000"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69722735"/>
                  </a:ext>
                </a:extLst>
              </a:tr>
              <a:tr h="487914">
                <a:tc vMerge="1">
                  <a:txBody>
                    <a:bodyPr/>
                    <a:lstStyle/>
                    <a:p>
                      <a:endParaRPr kumimoji="1" lang="ja-JP" altLang="en-US" dirty="0"/>
                    </a:p>
                  </a:txBody>
                  <a:tcPr/>
                </a:tc>
                <a:tc gridSpan="2">
                  <a:txBody>
                    <a:bodyPr/>
                    <a:lstStyle/>
                    <a:p>
                      <a:pPr algn="ctr"/>
                      <a:r>
                        <a:rPr kumimoji="1" lang="ja-JP" altLang="en-US" sz="1200" dirty="0" smtClean="0">
                          <a:latin typeface="+mn-ea"/>
                          <a:ea typeface="+mn-ea"/>
                        </a:rPr>
                        <a:t>事業所用途</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pPr algn="just"/>
                      <a:r>
                        <a:rPr kumimoji="1" lang="ja-JP" altLang="en-US" sz="1200" dirty="0" smtClean="0">
                          <a:latin typeface="+mn-ea"/>
                          <a:ea typeface="+mn-ea"/>
                        </a:rPr>
                        <a:t>□事務所　□飲食店　□物品販売店　□学校　□倉庫　□作業場　</a:t>
                      </a:r>
                      <a:endParaRPr kumimoji="1" lang="en-US" altLang="ja-JP" sz="1200" dirty="0" smtClean="0">
                        <a:latin typeface="+mn-ea"/>
                        <a:ea typeface="+mn-ea"/>
                      </a:endParaRPr>
                    </a:p>
                    <a:p>
                      <a:pPr algn="just"/>
                      <a:r>
                        <a:rPr kumimoji="1" lang="ja-JP" altLang="en-US" sz="1200" dirty="0" smtClean="0">
                          <a:latin typeface="+mn-ea"/>
                          <a:ea typeface="+mn-ea"/>
                        </a:rPr>
                        <a:t>□</a:t>
                      </a:r>
                      <a:r>
                        <a:rPr kumimoji="1" lang="ja-JP" altLang="en-US" sz="1200" smtClean="0">
                          <a:latin typeface="+mn-ea"/>
                          <a:ea typeface="+mn-ea"/>
                        </a:rPr>
                        <a:t>病院等　□</a:t>
                      </a:r>
                      <a:r>
                        <a:rPr kumimoji="1" lang="ja-JP" altLang="en-US" sz="1200" dirty="0" smtClean="0">
                          <a:latin typeface="+mn-ea"/>
                          <a:ea typeface="+mn-ea"/>
                        </a:rPr>
                        <a:t>福祉施設等　□駐車場　□その他（　　　</a:t>
                      </a:r>
                      <a:r>
                        <a:rPr kumimoji="1" lang="ja-JP" altLang="en-US" sz="1200" smtClean="0">
                          <a:latin typeface="+mn-ea"/>
                          <a:ea typeface="+mn-ea"/>
                        </a:rPr>
                        <a:t>　</a:t>
                      </a:r>
                      <a:r>
                        <a:rPr kumimoji="1" lang="ja-JP" altLang="en-US" sz="1200" dirty="0" smtClean="0">
                          <a:latin typeface="+mn-ea"/>
                          <a:ea typeface="+mn-ea"/>
                        </a:rPr>
                        <a:t>　　　　　　）</a:t>
                      </a:r>
                      <a:endParaRPr kumimoji="1" lang="ja-JP" altLang="en-US" sz="1200" dirty="0">
                        <a:latin typeface="+mn-ea"/>
                        <a:ea typeface="+mn-ea"/>
                      </a:endParaRPr>
                    </a:p>
                  </a:txBody>
                  <a:tcPr marL="36000" marR="36000" marT="36000" marB="36000" anchor="ctr"/>
                </a:tc>
                <a:tc hMerge="1">
                  <a:txBody>
                    <a:bodyPr/>
                    <a:lstStyle/>
                    <a:p>
                      <a:endParaRPr kumimoji="1" lang="ja-JP" altLang="en-US" sz="1200" dirty="0"/>
                    </a:p>
                  </a:txBody>
                  <a:tcPr anchor="ctr"/>
                </a:tc>
                <a:tc hMerge="1">
                  <a:txBody>
                    <a:bodyPr/>
                    <a:lstStyle/>
                    <a:p>
                      <a:pPr algn="r"/>
                      <a:endParaRPr kumimoji="1" lang="ja-JP" altLang="en-US" sz="1200" dirty="0"/>
                    </a:p>
                  </a:txBody>
                  <a:tcPr anchor="ctr"/>
                </a:tc>
                <a:extLst>
                  <a:ext uri="{0D108BD9-81ED-4DB2-BD59-A6C34878D82A}">
                    <a16:rowId xmlns:a16="http://schemas.microsoft.com/office/drawing/2014/main" val="3136186073"/>
                  </a:ext>
                </a:extLst>
              </a:tr>
              <a:tr h="393408">
                <a:tc vMerge="1">
                  <a:txBody>
                    <a:bodyPr/>
                    <a:lstStyle/>
                    <a:p>
                      <a:endParaRPr kumimoji="1" lang="ja-JP" altLang="en-US" sz="1200" dirty="0"/>
                    </a:p>
                  </a:txBody>
                  <a:tcPr/>
                </a:tc>
                <a:tc gridSpan="2">
                  <a:txBody>
                    <a:bodyPr/>
                    <a:lstStyle/>
                    <a:p>
                      <a:pPr algn="ctr"/>
                      <a:r>
                        <a:rPr kumimoji="1" lang="ja-JP" altLang="en-US" sz="1200" dirty="0" smtClean="0">
                          <a:latin typeface="+mn-ea"/>
                          <a:ea typeface="+mn-ea"/>
                        </a:rPr>
                        <a:t>占有部分</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a:txBody>
                    <a:bodyPr/>
                    <a:lstStyle/>
                    <a:p>
                      <a:pPr algn="r"/>
                      <a:r>
                        <a:rPr kumimoji="1" lang="ja-JP" altLang="en-US" sz="1200" dirty="0" smtClean="0">
                          <a:latin typeface="+mn-ea"/>
                          <a:ea typeface="+mn-ea"/>
                        </a:rPr>
                        <a:t>階部分（　　　　　号室）</a:t>
                      </a:r>
                      <a:endParaRPr kumimoji="1" lang="ja-JP" altLang="en-US" sz="1200" dirty="0">
                        <a:latin typeface="+mn-ea"/>
                        <a:ea typeface="+mn-ea"/>
                      </a:endParaRPr>
                    </a:p>
                  </a:txBody>
                  <a:tcPr marL="36000" marR="36000" marT="36000" marB="36000" anchor="ctr"/>
                </a:tc>
                <a:tc>
                  <a:txBody>
                    <a:bodyPr/>
                    <a:lstStyle/>
                    <a:p>
                      <a:pPr algn="ctr"/>
                      <a:r>
                        <a:rPr kumimoji="1" lang="ja-JP" altLang="en-US" sz="1200" dirty="0" smtClean="0">
                          <a:latin typeface="+mn-ea"/>
                          <a:ea typeface="+mn-ea"/>
                        </a:rPr>
                        <a:t>占有面積</a:t>
                      </a:r>
                      <a:endParaRPr kumimoji="1" lang="ja-JP" altLang="en-US" sz="1200" dirty="0">
                        <a:latin typeface="+mn-ea"/>
                        <a:ea typeface="+mn-ea"/>
                      </a:endParaRPr>
                    </a:p>
                  </a:txBody>
                  <a:tcPr marL="36000" marR="36000" marT="36000" marB="36000" anchor="ctr"/>
                </a:tc>
                <a:tc>
                  <a:txBody>
                    <a:bodyPr/>
                    <a:lstStyle/>
                    <a:p>
                      <a:pPr algn="r"/>
                      <a:r>
                        <a:rPr lang="ja-JP" altLang="en-US" sz="1200" dirty="0" smtClean="0">
                          <a:latin typeface="+mn-ea"/>
                          <a:ea typeface="+mn-ea"/>
                        </a:rPr>
                        <a:t>㎡</a:t>
                      </a:r>
                      <a:endParaRPr lang="ja-JP" altLang="en-US" sz="1200" dirty="0">
                        <a:latin typeface="+mn-ea"/>
                        <a:ea typeface="+mn-ea"/>
                      </a:endParaRPr>
                    </a:p>
                  </a:txBody>
                  <a:tcPr marL="36000" marR="36000" marT="36000" marB="36000" anchor="ctr"/>
                </a:tc>
                <a:extLst>
                  <a:ext uri="{0D108BD9-81ED-4DB2-BD59-A6C34878D82A}">
                    <a16:rowId xmlns:a16="http://schemas.microsoft.com/office/drawing/2014/main" val="1419221836"/>
                  </a:ext>
                </a:extLst>
              </a:tr>
              <a:tr h="1941881">
                <a:tc rowSpan="4">
                  <a:txBody>
                    <a:bodyPr/>
                    <a:lstStyle/>
                    <a:p>
                      <a:pPr algn="ctr"/>
                      <a:r>
                        <a:rPr kumimoji="1" lang="ja-JP" altLang="en-US" sz="1200" dirty="0" smtClean="0">
                          <a:latin typeface="+mn-ea"/>
                          <a:ea typeface="+mn-ea"/>
                        </a:rPr>
                        <a:t>防火管理業務</a:t>
                      </a:r>
                      <a:endParaRPr kumimoji="1" lang="ja-JP" altLang="en-US" sz="1200" dirty="0">
                        <a:latin typeface="+mn-ea"/>
                        <a:ea typeface="+mn-ea"/>
                      </a:endParaRPr>
                    </a:p>
                  </a:txBody>
                  <a:tcPr marL="36000" marR="36000" marT="36000" marB="36000" vert="eaVert" anchor="ctr"/>
                </a:tc>
                <a:tc>
                  <a:txBody>
                    <a:bodyPr/>
                    <a:lstStyle/>
                    <a:p>
                      <a:pPr algn="ctr"/>
                      <a:r>
                        <a:rPr kumimoji="1" lang="ja-JP" altLang="en-US" sz="1200" dirty="0" smtClean="0">
                          <a:latin typeface="+mn-ea"/>
                          <a:ea typeface="+mn-ea"/>
                        </a:rPr>
                        <a:t>消防機関への届出等</a:t>
                      </a:r>
                      <a:endParaRPr kumimoji="1" lang="ja-JP" altLang="en-US" sz="1200" dirty="0">
                        <a:latin typeface="+mn-ea"/>
                        <a:ea typeface="+mn-ea"/>
                      </a:endParaRPr>
                    </a:p>
                  </a:txBody>
                  <a:tcPr marL="36000" marR="36000" marT="36000" marB="36000" vert="eaVert" anchor="ctr"/>
                </a:tc>
                <a:tc gridSpan="4">
                  <a:txBody>
                    <a:bodyPr/>
                    <a:lstStyle/>
                    <a:p>
                      <a:r>
                        <a:rPr kumimoji="1" lang="ja-JP" altLang="en-US" sz="1200" dirty="0" smtClean="0">
                          <a:latin typeface="+mn-ea"/>
                          <a:ea typeface="+mn-ea"/>
                        </a:rPr>
                        <a:t>　管理権原者または防火管理者等は次の各号に掲げる業務について届出、報告及び</a:t>
                      </a:r>
                      <a:endParaRPr kumimoji="1" lang="en-US" altLang="ja-JP" sz="1200" dirty="0" smtClean="0">
                        <a:latin typeface="+mn-ea"/>
                        <a:ea typeface="+mn-ea"/>
                      </a:endParaRPr>
                    </a:p>
                    <a:p>
                      <a:r>
                        <a:rPr kumimoji="1" lang="ja-JP" altLang="en-US" sz="1200" dirty="0" smtClean="0">
                          <a:latin typeface="+mn-ea"/>
                          <a:ea typeface="+mn-ea"/>
                        </a:rPr>
                        <a:t>連絡を行う。</a:t>
                      </a:r>
                    </a:p>
                    <a:p>
                      <a:r>
                        <a:rPr kumimoji="1" lang="ja-JP" altLang="en-US" sz="1200" dirty="0" smtClean="0">
                          <a:latin typeface="+mn-ea"/>
                          <a:ea typeface="+mn-ea"/>
                        </a:rPr>
                        <a:t>１　防火管理者選任（解任）届出</a:t>
                      </a:r>
                    </a:p>
                    <a:p>
                      <a:r>
                        <a:rPr kumimoji="1" lang="ja-JP" altLang="en-US" sz="1200" dirty="0" smtClean="0">
                          <a:latin typeface="+mn-ea"/>
                          <a:ea typeface="+mn-ea"/>
                        </a:rPr>
                        <a:t>２　消防計画作成（変更）届出</a:t>
                      </a:r>
                    </a:p>
                    <a:p>
                      <a:r>
                        <a:rPr kumimoji="1" lang="ja-JP" altLang="en-US" sz="1200" dirty="0" smtClean="0">
                          <a:latin typeface="+mn-ea"/>
                          <a:ea typeface="+mn-ea"/>
                        </a:rPr>
                        <a:t>３　消防用設備等（特殊消防用設備等）点検結果報告書</a:t>
                      </a:r>
                    </a:p>
                    <a:p>
                      <a:r>
                        <a:rPr kumimoji="1" lang="ja-JP" altLang="en-US" sz="1200" dirty="0" smtClean="0">
                          <a:latin typeface="+mn-ea"/>
                          <a:ea typeface="+mn-ea"/>
                        </a:rPr>
                        <a:t>４　自衛消防訓練実施の事前連絡</a:t>
                      </a:r>
                    </a:p>
                    <a:p>
                      <a:r>
                        <a:rPr kumimoji="1" lang="ja-JP" altLang="en-US" sz="1200" dirty="0" smtClean="0">
                          <a:latin typeface="+mn-ea"/>
                          <a:ea typeface="+mn-ea"/>
                        </a:rPr>
                        <a:t>５　工事中の消防計画</a:t>
                      </a:r>
                    </a:p>
                    <a:p>
                      <a:r>
                        <a:rPr kumimoji="1" lang="ja-JP" altLang="en-US" sz="1200" dirty="0" smtClean="0">
                          <a:latin typeface="+mn-ea"/>
                          <a:ea typeface="+mn-ea"/>
                        </a:rPr>
                        <a:t>６　その他</a:t>
                      </a:r>
                    </a:p>
                    <a:p>
                      <a:r>
                        <a:rPr kumimoji="1" lang="en-US" altLang="ja-JP" sz="1200" dirty="0" smtClean="0">
                          <a:latin typeface="+mn-ea"/>
                          <a:ea typeface="+mn-ea"/>
                        </a:rPr>
                        <a:t>※</a:t>
                      </a:r>
                      <a:r>
                        <a:rPr kumimoji="1" lang="ja-JP" altLang="en-US" sz="1200" dirty="0" smtClean="0">
                          <a:latin typeface="+mn-ea"/>
                          <a:ea typeface="+mn-ea"/>
                        </a:rPr>
                        <a:t>防火管理者は、報告または届け出た書類等の写しその他防火管理業務に必要な</a:t>
                      </a:r>
                      <a:endParaRPr kumimoji="1" lang="en-US" altLang="ja-JP" sz="1200" dirty="0" smtClean="0">
                        <a:latin typeface="+mn-ea"/>
                        <a:ea typeface="+mn-ea"/>
                      </a:endParaRPr>
                    </a:p>
                    <a:p>
                      <a:r>
                        <a:rPr kumimoji="1" lang="ja-JP" altLang="en-US" sz="1200" dirty="0" smtClean="0">
                          <a:latin typeface="+mn-ea"/>
                          <a:ea typeface="+mn-ea"/>
                        </a:rPr>
                        <a:t>書類等を防火管理維持台帳に一括して編纂し、保管する。</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hMerge="1">
                  <a:txBody>
                    <a:bodyPr/>
                    <a:lstStyle/>
                    <a:p>
                      <a:pPr algn="ctr"/>
                      <a:endParaRPr kumimoji="1" lang="ja-JP" altLang="en-US" sz="1200" dirty="0"/>
                    </a:p>
                  </a:txBody>
                  <a:tcPr/>
                </a:tc>
                <a:tc hMerge="1">
                  <a:txBody>
                    <a:bodyPr/>
                    <a:lstStyle/>
                    <a:p>
                      <a:pPr algn="ctr"/>
                      <a:endParaRPr kumimoji="1" lang="ja-JP" altLang="en-US" sz="1200"/>
                    </a:p>
                  </a:txBody>
                  <a:tcPr/>
                </a:tc>
                <a:extLst>
                  <a:ext uri="{0D108BD9-81ED-4DB2-BD59-A6C34878D82A}">
                    <a16:rowId xmlns:a16="http://schemas.microsoft.com/office/drawing/2014/main" val="3483688696"/>
                  </a:ext>
                </a:extLst>
              </a:tr>
              <a:tr h="1492061">
                <a:tc vMerge="1">
                  <a:txBody>
                    <a:bodyPr/>
                    <a:lstStyle/>
                    <a:p>
                      <a:pPr algn="ctr"/>
                      <a:endParaRPr kumimoji="1" lang="ja-JP" altLang="en-US" sz="1200" dirty="0">
                        <a:latin typeface="+mn-ea"/>
                        <a:ea typeface="+mn-ea"/>
                      </a:endParaRPr>
                    </a:p>
                  </a:txBody>
                  <a:tcPr vert="eaVert" anchor="ctr"/>
                </a:tc>
                <a:tc>
                  <a:txBody>
                    <a:bodyPr/>
                    <a:lstStyle/>
                    <a:p>
                      <a:pPr algn="ctr"/>
                      <a:r>
                        <a:rPr kumimoji="1" lang="ja-JP" altLang="en-US" sz="1200" dirty="0" smtClean="0">
                          <a:latin typeface="+mn-ea"/>
                          <a:ea typeface="+mn-ea"/>
                        </a:rPr>
                        <a:t>利用者等の責務</a:t>
                      </a:r>
                      <a:endParaRPr kumimoji="1" lang="ja-JP" altLang="en-US" sz="1200" dirty="0">
                        <a:latin typeface="+mn-ea"/>
                        <a:ea typeface="+mn-ea"/>
                      </a:endParaRPr>
                    </a:p>
                  </a:txBody>
                  <a:tcPr marL="36000" marR="36000" marT="36000" marB="36000" vert="eaVert" anchor="ctr"/>
                </a:tc>
                <a:tc gridSpan="4">
                  <a:txBody>
                    <a:bodyPr/>
                    <a:lstStyle/>
                    <a:p>
                      <a:r>
                        <a:rPr kumimoji="1" lang="ja-JP" altLang="en-US" sz="1200" dirty="0" smtClean="0">
                          <a:latin typeface="+mn-ea"/>
                          <a:ea typeface="+mn-ea"/>
                        </a:rPr>
                        <a:t>　防火管理者は利用者等に次の事項を順守させる。</a:t>
                      </a:r>
                      <a:endParaRPr kumimoji="1" lang="en-US" altLang="ja-JP" sz="1200" dirty="0" smtClean="0">
                        <a:latin typeface="+mn-ea"/>
                        <a:ea typeface="+mn-ea"/>
                      </a:endParaRPr>
                    </a:p>
                    <a:p>
                      <a:r>
                        <a:rPr kumimoji="1" lang="ja-JP" altLang="en-US" sz="1200" dirty="0" smtClean="0">
                          <a:latin typeface="+mn-ea"/>
                          <a:ea typeface="+mn-ea"/>
                        </a:rPr>
                        <a:t>１　避難経路図は別図のとおりとし、避難口、階段、避難通路等には避難障害となる</a:t>
                      </a:r>
                      <a:endParaRPr kumimoji="1" lang="en-US" altLang="ja-JP" sz="1200" dirty="0" smtClean="0">
                        <a:latin typeface="+mn-ea"/>
                        <a:ea typeface="+mn-ea"/>
                      </a:endParaRPr>
                    </a:p>
                    <a:p>
                      <a:r>
                        <a:rPr kumimoji="1" lang="ja-JP" altLang="en-US" sz="1200" dirty="0" smtClean="0">
                          <a:latin typeface="+mn-ea"/>
                          <a:ea typeface="+mn-ea"/>
                        </a:rPr>
                        <a:t>　設備を設けたり物品を置かない。</a:t>
                      </a:r>
                    </a:p>
                    <a:p>
                      <a:r>
                        <a:rPr kumimoji="1" lang="ja-JP" altLang="en-US" sz="1200" dirty="0" smtClean="0">
                          <a:latin typeface="+mn-ea"/>
                          <a:ea typeface="+mn-ea"/>
                        </a:rPr>
                        <a:t>２　防火戸の付近には、常に閉鎖の障害となる物品を置かない。</a:t>
                      </a:r>
                    </a:p>
                    <a:p>
                      <a:r>
                        <a:rPr kumimoji="1" lang="ja-JP" altLang="en-US" sz="1200" dirty="0" smtClean="0">
                          <a:latin typeface="+mn-ea"/>
                          <a:ea typeface="+mn-ea"/>
                        </a:rPr>
                        <a:t>３　喫煙は、指定された場所で行う。</a:t>
                      </a:r>
                    </a:p>
                    <a:p>
                      <a:r>
                        <a:rPr kumimoji="1" lang="ja-JP" altLang="en-US" sz="1200" dirty="0" smtClean="0">
                          <a:latin typeface="+mn-ea"/>
                          <a:ea typeface="+mn-ea"/>
                        </a:rPr>
                        <a:t>４　火気使用設備・器具を使用する場合は、周囲を整理、整頓し、可燃物に接近して</a:t>
                      </a:r>
                      <a:endParaRPr kumimoji="1" lang="en-US" altLang="ja-JP" sz="1200" dirty="0" smtClean="0">
                        <a:latin typeface="+mn-ea"/>
                        <a:ea typeface="+mn-ea"/>
                      </a:endParaRPr>
                    </a:p>
                    <a:p>
                      <a:r>
                        <a:rPr kumimoji="1" lang="ja-JP" altLang="en-US" sz="1200" dirty="0" smtClean="0">
                          <a:latin typeface="+mn-ea"/>
                          <a:ea typeface="+mn-ea"/>
                        </a:rPr>
                        <a:t>　使用しない。</a:t>
                      </a:r>
                      <a:endParaRPr kumimoji="1" lang="en-US" altLang="ja-JP" sz="12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02188814"/>
                  </a:ext>
                </a:extLst>
              </a:tr>
              <a:tr h="487914">
                <a:tc vMerge="1">
                  <a:txBody>
                    <a:bodyPr/>
                    <a:lstStyle/>
                    <a:p>
                      <a:pPr algn="ctr"/>
                      <a:endParaRPr kumimoji="1" lang="ja-JP" altLang="en-US" sz="1100" dirty="0">
                        <a:latin typeface="+mn-ea"/>
                        <a:ea typeface="+mn-ea"/>
                      </a:endParaRPr>
                    </a:p>
                  </a:txBody>
                  <a:tcPr vert="eaVert" anchor="ctr"/>
                </a:tc>
                <a:tc rowSpan="2">
                  <a:txBody>
                    <a:bodyPr/>
                    <a:lstStyle/>
                    <a:p>
                      <a:pPr algn="ctr"/>
                      <a:r>
                        <a:rPr kumimoji="1" lang="ja-JP" altLang="en-US" sz="1200" dirty="0" smtClean="0">
                          <a:latin typeface="+mn-ea"/>
                          <a:ea typeface="+mn-ea"/>
                        </a:rPr>
                        <a:t>工事中の防火管理</a:t>
                      </a:r>
                      <a:endParaRPr kumimoji="1" lang="ja-JP" altLang="en-US" sz="1200" dirty="0">
                        <a:latin typeface="+mn-ea"/>
                        <a:ea typeface="+mn-ea"/>
                      </a:endParaRPr>
                    </a:p>
                  </a:txBody>
                  <a:tcPr marL="36000" marR="36000" marT="36000" marB="36000" vert="eaVert" anchor="ct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　防火管理者は、増築、改築、模様替え等の工事を行うときは、工事中の安全対策を策定し、必要な指示を与える。</a:t>
                      </a:r>
                    </a:p>
                  </a:txBody>
                  <a:tcPr marL="36000" marR="36000" marT="36000" marB="36000" anchor="ctr"/>
                </a:tc>
                <a:tc hMerge="1">
                  <a:txBody>
                    <a:bodyPr/>
                    <a:lstStyle/>
                    <a:p>
                      <a:endParaRPr kumimoji="1" lang="ja-JP" altLang="en-US"/>
                    </a:p>
                  </a:txBody>
                  <a:tcPr/>
                </a:tc>
                <a:tc hMerge="1">
                  <a:txBody>
                    <a:bodyPr/>
                    <a:lstStyle/>
                    <a:p>
                      <a:pPr algn="ctr"/>
                      <a:endParaRPr kumimoji="1" lang="ja-JP" altLang="en-US" sz="1100" dirty="0">
                        <a:latin typeface="+mn-ea"/>
                        <a:ea typeface="+mn-ea"/>
                      </a:endParaRPr>
                    </a:p>
                  </a:txBody>
                  <a:tcPr vert="eaVert" anchor="ctr"/>
                </a:tc>
                <a:tc hMerge="1">
                  <a:txBody>
                    <a:bodyPr/>
                    <a:lstStyle/>
                    <a:p>
                      <a:endParaRPr kumimoji="1" lang="ja-JP" altLang="en-US" sz="1100" dirty="0">
                        <a:latin typeface="+mn-ea"/>
                        <a:ea typeface="+mn-ea"/>
                      </a:endParaRPr>
                    </a:p>
                  </a:txBody>
                  <a:tcPr anchor="ctr"/>
                </a:tc>
                <a:extLst>
                  <a:ext uri="{0D108BD9-81ED-4DB2-BD59-A6C34878D82A}">
                    <a16:rowId xmlns:a16="http://schemas.microsoft.com/office/drawing/2014/main" val="234120800"/>
                  </a:ext>
                </a:extLst>
              </a:tr>
              <a:tr h="1941881">
                <a:tc vMerge="1">
                  <a:txBody>
                    <a:bodyPr/>
                    <a:lstStyle/>
                    <a:p>
                      <a:pPr algn="ctr"/>
                      <a:endParaRPr kumimoji="1" lang="ja-JP" altLang="en-US" sz="1200" dirty="0">
                        <a:latin typeface="+mn-ea"/>
                        <a:ea typeface="+mn-ea"/>
                      </a:endParaRPr>
                    </a:p>
                  </a:txBody>
                  <a:tcPr vert="eaVert" anchor="ctr"/>
                </a:tc>
                <a:tc vMerge="1">
                  <a:txBody>
                    <a:bodyPr/>
                    <a:lstStyle/>
                    <a:p>
                      <a:pPr algn="l"/>
                      <a:endParaRPr kumimoji="1" lang="en-US" altLang="ja-JP" sz="1100" dirty="0" smtClean="0">
                        <a:latin typeface="+mn-ea"/>
                        <a:ea typeface="+mn-ea"/>
                      </a:endParaRPr>
                    </a:p>
                  </a:txBody>
                  <a:tcPr anchor="ctr"/>
                </a:tc>
                <a:tc gridSpan="4">
                  <a:txBody>
                    <a:bodyPr/>
                    <a:lstStyle/>
                    <a:p>
                      <a:pPr algn="l"/>
                      <a:r>
                        <a:rPr kumimoji="1" lang="ja-JP" altLang="en-US" sz="1200" dirty="0" smtClean="0">
                          <a:latin typeface="+mn-ea"/>
                          <a:ea typeface="+mn-ea"/>
                        </a:rPr>
                        <a:t>　防火管理者は工事人に対して次の事項を遵守させる。</a:t>
                      </a:r>
                    </a:p>
                    <a:p>
                      <a:pPr algn="l"/>
                      <a:r>
                        <a:rPr kumimoji="1" lang="ja-JP" altLang="en-US" sz="1200" dirty="0" smtClean="0">
                          <a:latin typeface="+mn-ea"/>
                          <a:ea typeface="+mn-ea"/>
                        </a:rPr>
                        <a:t>１　溶接や溶断を行う場合は、事前に消火器、工事用シート</a:t>
                      </a:r>
                      <a:r>
                        <a:rPr kumimoji="1" lang="en-US" altLang="ja-JP" sz="1200" dirty="0" smtClean="0">
                          <a:latin typeface="+mn-ea"/>
                          <a:ea typeface="+mn-ea"/>
                        </a:rPr>
                        <a:t>(</a:t>
                      </a:r>
                      <a:r>
                        <a:rPr kumimoji="1" lang="ja-JP" altLang="en-US" sz="1200" dirty="0" smtClean="0">
                          <a:latin typeface="+mn-ea"/>
                          <a:ea typeface="+mn-ea"/>
                        </a:rPr>
                        <a:t>防炎物品</a:t>
                      </a:r>
                      <a:r>
                        <a:rPr kumimoji="1" lang="en-US" altLang="ja-JP" sz="1200" dirty="0" smtClean="0">
                          <a:latin typeface="+mn-ea"/>
                          <a:ea typeface="+mn-ea"/>
                        </a:rPr>
                        <a:t>)</a:t>
                      </a:r>
                      <a:r>
                        <a:rPr kumimoji="1" lang="ja-JP" altLang="en-US" sz="1200" dirty="0" smtClean="0">
                          <a:latin typeface="+mn-ea"/>
                          <a:ea typeface="+mn-ea"/>
                        </a:rPr>
                        <a:t>等を準備する。 </a:t>
                      </a:r>
                    </a:p>
                    <a:p>
                      <a:pPr algn="l"/>
                      <a:r>
                        <a:rPr kumimoji="1" lang="ja-JP" altLang="en-US" sz="1200" dirty="0" smtClean="0">
                          <a:latin typeface="+mn-ea"/>
                          <a:ea typeface="+mn-ea"/>
                        </a:rPr>
                        <a:t>２　防火管理者が指定した場所以外では、喫煙及び火気の使用を行わない。</a:t>
                      </a:r>
                    </a:p>
                    <a:p>
                      <a:pPr algn="l"/>
                      <a:r>
                        <a:rPr kumimoji="1" lang="ja-JP" altLang="en-US" sz="1200" dirty="0" smtClean="0">
                          <a:latin typeface="+mn-ea"/>
                          <a:ea typeface="+mn-ea"/>
                        </a:rPr>
                        <a:t>３　工事場所ごとに火気及び危険物の使用責任者を定める。</a:t>
                      </a:r>
                    </a:p>
                    <a:p>
                      <a:pPr algn="l"/>
                      <a:r>
                        <a:rPr kumimoji="1" lang="ja-JP" altLang="en-US" sz="1200" dirty="0" smtClean="0">
                          <a:latin typeface="+mn-ea"/>
                          <a:ea typeface="+mn-ea"/>
                        </a:rPr>
                        <a:t>４　危険物を持ち込む場合は、その都度、防火管理者の承認を受ける。</a:t>
                      </a:r>
                    </a:p>
                    <a:p>
                      <a:pPr algn="l"/>
                      <a:r>
                        <a:rPr kumimoji="1" lang="ja-JP" altLang="en-US" sz="1200" dirty="0" smtClean="0">
                          <a:latin typeface="+mn-ea"/>
                          <a:ea typeface="+mn-ea"/>
                        </a:rPr>
                        <a:t>５　放火を防止するため、資機材等を整理、整頓をする。</a:t>
                      </a:r>
                    </a:p>
                    <a:p>
                      <a:pPr algn="l"/>
                      <a:r>
                        <a:rPr kumimoji="1" lang="ja-JP" altLang="en-US" sz="1200" dirty="0" smtClean="0">
                          <a:latin typeface="+mn-ea"/>
                          <a:ea typeface="+mn-ea"/>
                        </a:rPr>
                        <a:t>６　その他防火管理者が指示すること。</a:t>
                      </a:r>
                      <a:endParaRPr kumimoji="1" lang="en-US" altLang="ja-JP" sz="1200" dirty="0" smtClean="0">
                        <a:latin typeface="+mn-ea"/>
                        <a:ea typeface="+mn-ea"/>
                      </a:endParaRPr>
                    </a:p>
                    <a:p>
                      <a:r>
                        <a:rPr kumimoji="1" lang="ja-JP" altLang="en-US" sz="1200" dirty="0" smtClean="0">
                          <a:latin typeface="+mn-ea"/>
                          <a:ea typeface="+mn-ea"/>
                        </a:rPr>
                        <a:t>７　軽微な増築、改築等の工事を行う場合で、この消防計画により適切に</a:t>
                      </a:r>
                      <a:endParaRPr kumimoji="1" lang="en-US" altLang="ja-JP" sz="1200" dirty="0" smtClean="0">
                        <a:latin typeface="+mn-ea"/>
                        <a:ea typeface="+mn-ea"/>
                      </a:endParaRPr>
                    </a:p>
                    <a:p>
                      <a:r>
                        <a:rPr kumimoji="1" lang="ja-JP" altLang="en-US" sz="1200" dirty="0" smtClean="0">
                          <a:latin typeface="+mn-ea"/>
                          <a:ea typeface="+mn-ea"/>
                        </a:rPr>
                        <a:t>　防火管理業務を実施できる場合を除き、別に工事中の消防計画を作成し、</a:t>
                      </a:r>
                      <a:endParaRPr kumimoji="1" lang="en-US" altLang="ja-JP" sz="1200" dirty="0" smtClean="0">
                        <a:latin typeface="+mn-ea"/>
                        <a:ea typeface="+mn-ea"/>
                      </a:endParaRPr>
                    </a:p>
                    <a:p>
                      <a:r>
                        <a:rPr kumimoji="1" lang="ja-JP" altLang="en-US" sz="1200" dirty="0" smtClean="0">
                          <a:latin typeface="+mn-ea"/>
                          <a:ea typeface="+mn-ea"/>
                        </a:rPr>
                        <a:t>　消防署に届け出る。</a:t>
                      </a:r>
                      <a:endParaRPr kumimoji="1" lang="en-US" altLang="ja-JP" sz="12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pPr algn="ctr"/>
                      <a:endParaRPr kumimoji="1" lang="ja-JP" altLang="en-US" sz="1200" dirty="0">
                        <a:latin typeface="+mn-ea"/>
                        <a:ea typeface="+mn-ea"/>
                      </a:endParaRPr>
                    </a:p>
                  </a:txBody>
                  <a:tcPr vert="eaVert" anchor="ctr"/>
                </a:tc>
                <a:tc hMerge="1">
                  <a:txBody>
                    <a:bodyPr/>
                    <a:lstStyle/>
                    <a:p>
                      <a:endParaRPr kumimoji="1" lang="en-US" altLang="ja-JP" sz="1100" dirty="0" smtClean="0">
                        <a:latin typeface="+mn-ea"/>
                        <a:ea typeface="+mn-ea"/>
                      </a:endParaRPr>
                    </a:p>
                  </a:txBody>
                  <a:tcPr anchor="ctr"/>
                </a:tc>
                <a:extLst>
                  <a:ext uri="{0D108BD9-81ED-4DB2-BD59-A6C34878D82A}">
                    <a16:rowId xmlns:a16="http://schemas.microsoft.com/office/drawing/2014/main" val="1376639039"/>
                  </a:ext>
                </a:extLst>
              </a:tr>
            </a:tbl>
          </a:graphicData>
        </a:graphic>
      </p:graphicFrame>
      <p:sp>
        <p:nvSpPr>
          <p:cNvPr id="3" name="テキスト ボックス 2"/>
          <p:cNvSpPr txBox="1"/>
          <p:nvPr/>
        </p:nvSpPr>
        <p:spPr>
          <a:xfrm>
            <a:off x="1492657" y="0"/>
            <a:ext cx="3872686" cy="338554"/>
          </a:xfrm>
          <a:prstGeom prst="rect">
            <a:avLst/>
          </a:prstGeom>
          <a:noFill/>
        </p:spPr>
        <p:txBody>
          <a:bodyPr wrap="square" rtlCol="0">
            <a:spAutoFit/>
          </a:bodyPr>
          <a:lstStyle/>
          <a:p>
            <a:pPr algn="dist"/>
            <a:r>
              <a:rPr kumimoji="1" lang="ja-JP" altLang="en-US" sz="1600" dirty="0"/>
              <a:t>消防計画</a:t>
            </a:r>
            <a:r>
              <a:rPr kumimoji="1" lang="ja-JP" altLang="en-US" sz="1600" dirty="0" smtClean="0"/>
              <a:t>（テナント用</a:t>
            </a:r>
            <a:r>
              <a:rPr kumimoji="1" lang="ja-JP" altLang="en-US" sz="1600" dirty="0"/>
              <a:t>）</a:t>
            </a:r>
          </a:p>
        </p:txBody>
      </p:sp>
    </p:spTree>
    <p:extLst>
      <p:ext uri="{BB962C8B-B14F-4D97-AF65-F5344CB8AC3E}">
        <p14:creationId xmlns:p14="http://schemas.microsoft.com/office/powerpoint/2010/main" val="259069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978820204"/>
              </p:ext>
            </p:extLst>
          </p:nvPr>
        </p:nvGraphicFramePr>
        <p:xfrm>
          <a:off x="47697" y="64168"/>
          <a:ext cx="6791254" cy="8466332"/>
        </p:xfrm>
        <a:graphic>
          <a:graphicData uri="http://schemas.openxmlformats.org/drawingml/2006/table">
            <a:tbl>
              <a:tblPr firstRow="1" bandRow="1">
                <a:tableStyleId>{5940675A-B579-460E-94D1-54222C63F5DA}</a:tableStyleId>
              </a:tblPr>
              <a:tblGrid>
                <a:gridCol w="363574">
                  <a:extLst>
                    <a:ext uri="{9D8B030D-6E8A-4147-A177-3AD203B41FA5}">
                      <a16:colId xmlns:a16="http://schemas.microsoft.com/office/drawing/2014/main" val="3198741462"/>
                    </a:ext>
                  </a:extLst>
                </a:gridCol>
                <a:gridCol w="363574">
                  <a:extLst>
                    <a:ext uri="{9D8B030D-6E8A-4147-A177-3AD203B41FA5}">
                      <a16:colId xmlns:a16="http://schemas.microsoft.com/office/drawing/2014/main" val="3763369366"/>
                    </a:ext>
                  </a:extLst>
                </a:gridCol>
                <a:gridCol w="363574">
                  <a:extLst>
                    <a:ext uri="{9D8B030D-6E8A-4147-A177-3AD203B41FA5}">
                      <a16:colId xmlns:a16="http://schemas.microsoft.com/office/drawing/2014/main" val="1166674879"/>
                    </a:ext>
                  </a:extLst>
                </a:gridCol>
                <a:gridCol w="1900177">
                  <a:extLst>
                    <a:ext uri="{9D8B030D-6E8A-4147-A177-3AD203B41FA5}">
                      <a16:colId xmlns:a16="http://schemas.microsoft.com/office/drawing/2014/main" val="2121565811"/>
                    </a:ext>
                  </a:extLst>
                </a:gridCol>
                <a:gridCol w="435766">
                  <a:extLst>
                    <a:ext uri="{9D8B030D-6E8A-4147-A177-3AD203B41FA5}">
                      <a16:colId xmlns:a16="http://schemas.microsoft.com/office/drawing/2014/main" val="727433448"/>
                    </a:ext>
                  </a:extLst>
                </a:gridCol>
                <a:gridCol w="1464412">
                  <a:extLst>
                    <a:ext uri="{9D8B030D-6E8A-4147-A177-3AD203B41FA5}">
                      <a16:colId xmlns:a16="http://schemas.microsoft.com/office/drawing/2014/main" val="2873380244"/>
                    </a:ext>
                  </a:extLst>
                </a:gridCol>
                <a:gridCol w="1900177">
                  <a:extLst>
                    <a:ext uri="{9D8B030D-6E8A-4147-A177-3AD203B41FA5}">
                      <a16:colId xmlns:a16="http://schemas.microsoft.com/office/drawing/2014/main" val="2333123260"/>
                    </a:ext>
                  </a:extLst>
                </a:gridCol>
              </a:tblGrid>
              <a:tr h="507332">
                <a:tc rowSpan="4">
                  <a:txBody>
                    <a:bodyPr/>
                    <a:lstStyle/>
                    <a:p>
                      <a:pPr algn="ctr"/>
                      <a:r>
                        <a:rPr kumimoji="1" lang="ja-JP" altLang="en-US" sz="1200" dirty="0" smtClean="0">
                          <a:latin typeface="+mn-ea"/>
                          <a:ea typeface="+mn-ea"/>
                        </a:rPr>
                        <a:t>火災予防上の点検等</a:t>
                      </a:r>
                      <a:endParaRPr kumimoji="1" lang="en-US" altLang="ja-JP" sz="1200" dirty="0" smtClean="0">
                        <a:latin typeface="+mn-ea"/>
                        <a:ea typeface="+mn-ea"/>
                      </a:endParaRPr>
                    </a:p>
                  </a:txBody>
                  <a:tcPr marL="36000" marR="36000" marT="36000" marB="36000" vert="eaVert" anchor="ctr"/>
                </a:tc>
                <a:tc gridSpan="6">
                  <a:txBody>
                    <a:bodyPr/>
                    <a:lstStyle/>
                    <a:p>
                      <a:r>
                        <a:rPr kumimoji="1" lang="ja-JP" altLang="en-US" sz="1200" dirty="0" smtClean="0">
                          <a:latin typeface="+mn-ea"/>
                          <a:ea typeface="+mn-ea"/>
                        </a:rPr>
                        <a:t>　防火管理者（防火管理者が指名する者）は、日常、下表の点検対象について自主点検を実施する。また、自主点検記録表（別表１）にその結果を記録する。</a:t>
                      </a:r>
                      <a:endParaRPr kumimoji="1" lang="en-US" altLang="ja-JP" sz="1200" dirty="0" smtClean="0">
                        <a:latin typeface="+mn-ea"/>
                        <a:ea typeface="+mn-ea"/>
                      </a:endParaRPr>
                    </a:p>
                    <a:p>
                      <a:r>
                        <a:rPr kumimoji="1" lang="ja-JP" altLang="en-US" sz="1200" dirty="0" smtClean="0">
                          <a:latin typeface="+mn-ea"/>
                          <a:ea typeface="+mn-ea"/>
                        </a:rPr>
                        <a:t>　防火管理者は、不備欠陥等については改修計画を樹立し、早期に改修する。</a:t>
                      </a:r>
                      <a:endParaRPr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100" dirty="0" smtClean="0">
                        <a:latin typeface="+mn-ea"/>
                        <a:ea typeface="+mn-ea"/>
                      </a:endParaRPr>
                    </a:p>
                  </a:txBody>
                  <a:tcPr marL="36000" marR="36000" marT="36000" marB="36000" vert="eaVert" anchor="ctr"/>
                </a:tc>
                <a:extLst>
                  <a:ext uri="{0D108BD9-81ED-4DB2-BD59-A6C34878D82A}">
                    <a16:rowId xmlns:a16="http://schemas.microsoft.com/office/drawing/2014/main" val="377003682"/>
                  </a:ext>
                </a:extLst>
              </a:tr>
              <a:tr h="288000">
                <a:tc vMerge="1">
                  <a:txBody>
                    <a:bodyPr/>
                    <a:lstStyle/>
                    <a:p>
                      <a:endParaRPr kumimoji="1" lang="ja-JP" altLang="en-US" sz="1200" dirty="0"/>
                    </a:p>
                  </a:txBody>
                  <a:tcPr/>
                </a:tc>
                <a:tc rowSpan="3">
                  <a:txBody>
                    <a:bodyPr/>
                    <a:lstStyle/>
                    <a:p>
                      <a:pPr algn="ctr"/>
                      <a:r>
                        <a:rPr kumimoji="1" lang="ja-JP" altLang="en-US" sz="1200" dirty="0" smtClean="0">
                          <a:latin typeface="+mn-ea"/>
                          <a:ea typeface="+mn-ea"/>
                        </a:rPr>
                        <a:t>点検項目</a:t>
                      </a:r>
                    </a:p>
                  </a:txBody>
                  <a:tcPr marL="36000" marR="36000" marT="36000" marB="36000" vert="eaVert" anchor="ctr"/>
                </a:tc>
                <a:tc gridSpan="3">
                  <a:txBody>
                    <a:bodyPr/>
                    <a:lstStyle/>
                    <a:p>
                      <a:pPr algn="ctr"/>
                      <a:r>
                        <a:rPr kumimoji="1" lang="ja-JP" altLang="en-US" sz="1200" dirty="0" smtClean="0">
                          <a:latin typeface="+mn-ea"/>
                          <a:ea typeface="+mn-ea"/>
                        </a:rPr>
                        <a:t>避難通路</a:t>
                      </a:r>
                    </a:p>
                  </a:txBody>
                  <a:tcPr marL="36000" marR="36000" marT="36000" marB="36000" anchor="ct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n-ea"/>
                        <a:ea typeface="+mn-ea"/>
                      </a:endParaRPr>
                    </a:p>
                  </a:txBody>
                  <a:tcPr marL="36000" marR="36000" marT="36000" marB="36000" anchor="ct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n-ea"/>
                        <a:ea typeface="+mn-ea"/>
                      </a:endParaRPr>
                    </a:p>
                  </a:txBody>
                  <a:tcPr marL="36000" marR="36000" marT="36000" marB="36000" anchor="ct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火を使用する設備・器具</a:t>
                      </a:r>
                    </a:p>
                  </a:txBody>
                  <a:tcPr marL="36000" marR="36000" marT="36000" marB="36000" anchor="ctr"/>
                </a:tc>
                <a:tc hMerge="1">
                  <a:txBody>
                    <a:bodyPr/>
                    <a:lstStyle/>
                    <a:p>
                      <a:endParaRPr kumimoji="1" lang="ja-JP" altLang="en-US" sz="1200" dirty="0"/>
                    </a:p>
                  </a:txBody>
                  <a:tcPr marL="36000" marR="36000" marT="36000" marB="36000" vert="eaVert" anchor="ctr"/>
                </a:tc>
                <a:extLst>
                  <a:ext uri="{0D108BD9-81ED-4DB2-BD59-A6C34878D82A}">
                    <a16:rowId xmlns:a16="http://schemas.microsoft.com/office/drawing/2014/main" val="212534279"/>
                  </a:ext>
                </a:extLst>
              </a:tr>
              <a:tr h="284252">
                <a:tc vMerge="1">
                  <a:txBody>
                    <a:bodyPr/>
                    <a:lstStyle/>
                    <a:p>
                      <a:endParaRPr kumimoji="1" lang="ja-JP" altLang="en-US" sz="1200" dirty="0"/>
                    </a:p>
                  </a:txBody>
                  <a:tcPr/>
                </a:tc>
                <a:tc vMerge="1">
                  <a:txBody>
                    <a:bodyPr/>
                    <a:lstStyle/>
                    <a:p>
                      <a:pPr algn="ctr"/>
                      <a:endParaRPr kumimoji="1" lang="ja-JP" altLang="en-US" sz="1100" dirty="0">
                        <a:latin typeface="+mn-ea"/>
                        <a:ea typeface="+mn-ea"/>
                      </a:endParaRPr>
                    </a:p>
                  </a:txBody>
                  <a:tcPr marL="36000" marR="36000" marT="36000" marB="36000" anchor="ctr"/>
                </a:tc>
                <a:tc gridSpan="3">
                  <a:txBody>
                    <a:bodyPr/>
                    <a:lstStyle/>
                    <a:p>
                      <a:pPr algn="ctr"/>
                      <a:r>
                        <a:rPr kumimoji="1" lang="ja-JP" altLang="en-US" sz="1200" dirty="0" smtClean="0">
                          <a:latin typeface="+mn-ea"/>
                          <a:ea typeface="+mn-ea"/>
                        </a:rPr>
                        <a:t>防火区画</a:t>
                      </a:r>
                      <a:endParaRPr kumimoji="1" lang="ja-JP" altLang="en-US" sz="12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marL="36000" marR="36000" marT="36000" marB="36000" anchor="ctr"/>
                </a:tc>
                <a:tc gridSpan="2">
                  <a:txBody>
                    <a:bodyPr/>
                    <a:lstStyle/>
                    <a:p>
                      <a:pPr algn="ctr"/>
                      <a:r>
                        <a:rPr kumimoji="1" lang="ja-JP" altLang="en-US" sz="1200" dirty="0" smtClean="0">
                          <a:latin typeface="+mn-ea"/>
                          <a:ea typeface="+mn-ea"/>
                        </a:rPr>
                        <a:t>電気を使用する設備・器具</a:t>
                      </a:r>
                      <a:endParaRPr kumimoji="1" lang="ja-JP" altLang="en-US" sz="1200" dirty="0">
                        <a:latin typeface="+mn-ea"/>
                        <a:ea typeface="+mn-ea"/>
                      </a:endParaRPr>
                    </a:p>
                  </a:txBody>
                  <a:tcPr marL="36000" marR="36000" marT="36000" marB="36000" anchor="ctr"/>
                </a:tc>
                <a:tc hMerge="1">
                  <a:txBody>
                    <a:bodyPr/>
                    <a:lstStyle/>
                    <a:p>
                      <a:endParaRPr kumimoji="1" lang="ja-JP" altLang="en-US" sz="1200" dirty="0"/>
                    </a:p>
                  </a:txBody>
                  <a:tcPr marL="36000" marR="36000" marT="36000" marB="36000" vert="eaVert" anchor="ctr"/>
                </a:tc>
                <a:extLst>
                  <a:ext uri="{0D108BD9-81ED-4DB2-BD59-A6C34878D82A}">
                    <a16:rowId xmlns:a16="http://schemas.microsoft.com/office/drawing/2014/main" val="1558989333"/>
                  </a:ext>
                </a:extLst>
              </a:tr>
              <a:tr h="288000">
                <a:tc vMerge="1">
                  <a:txBody>
                    <a:bodyPr/>
                    <a:lstStyle/>
                    <a:p>
                      <a:endParaRPr kumimoji="1" lang="ja-JP" altLang="en-US" sz="1200" dirty="0"/>
                    </a:p>
                  </a:txBody>
                  <a:tcP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n-ea"/>
                        <a:ea typeface="+mn-ea"/>
                      </a:endParaRPr>
                    </a:p>
                  </a:txBody>
                  <a:tcPr marL="36000" marR="36000" marT="36000" marB="36000" anchor="ct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消防用設備等</a:t>
                      </a:r>
                    </a:p>
                  </a:txBody>
                  <a:tcPr marL="36000" marR="36000" marT="36000" marB="36000" anchor="ctr"/>
                </a:tc>
                <a:tc hMerge="1">
                  <a:txBody>
                    <a:bodyPr/>
                    <a:lstStyle/>
                    <a:p>
                      <a:pPr algn="ct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marL="36000" marR="36000" marT="36000" marB="36000" anchor="ctr"/>
                </a:tc>
                <a:tc gridSpan="2">
                  <a:txBody>
                    <a:bodyPr/>
                    <a:lstStyle/>
                    <a:p>
                      <a:pPr algn="ctr"/>
                      <a:r>
                        <a:rPr kumimoji="1" lang="ja-JP" altLang="en-US" sz="1200" dirty="0" smtClean="0">
                          <a:latin typeface="+mn-ea"/>
                          <a:ea typeface="+mn-ea"/>
                        </a:rPr>
                        <a:t>その他</a:t>
                      </a:r>
                      <a:endParaRPr kumimoji="1" lang="ja-JP" altLang="en-US" sz="1200" dirty="0">
                        <a:latin typeface="+mn-ea"/>
                        <a:ea typeface="+mn-ea"/>
                      </a:endParaRPr>
                    </a:p>
                  </a:txBody>
                  <a:tcPr marL="36000" marR="36000" marT="36000" marB="36000" anchor="ctr"/>
                </a:tc>
                <a:tc hMerge="1">
                  <a:txBody>
                    <a:bodyPr/>
                    <a:lstStyle/>
                    <a:p>
                      <a:endParaRPr kumimoji="1" lang="ja-JP" altLang="en-US" sz="1200" dirty="0"/>
                    </a:p>
                  </a:txBody>
                  <a:tcPr marL="36000" marR="36000" marT="36000" marB="36000" vert="eaVert" anchor="ctr"/>
                </a:tc>
                <a:extLst>
                  <a:ext uri="{0D108BD9-81ED-4DB2-BD59-A6C34878D82A}">
                    <a16:rowId xmlns:a16="http://schemas.microsoft.com/office/drawing/2014/main" val="1258083108"/>
                  </a:ext>
                </a:extLst>
              </a:tr>
              <a:tr h="1134185">
                <a:tc rowSpan="5">
                  <a:txBody>
                    <a:bodyPr/>
                    <a:lstStyle/>
                    <a:p>
                      <a:pPr algn="ctr"/>
                      <a:r>
                        <a:rPr kumimoji="1" lang="ja-JP" altLang="en-US" sz="1200" dirty="0" smtClean="0">
                          <a:latin typeface="+mn-ea"/>
                          <a:ea typeface="+mn-ea"/>
                        </a:rPr>
                        <a:t>教育・訓練</a:t>
                      </a:r>
                      <a:endParaRPr kumimoji="1" lang="en-US" altLang="ja-JP" sz="1200" dirty="0" smtClean="0">
                        <a:latin typeface="+mn-ea"/>
                        <a:ea typeface="+mn-ea"/>
                      </a:endParaRPr>
                    </a:p>
                  </a:txBody>
                  <a:tcPr marL="36000" marR="36000" marT="36000" marB="36000" vert="eaVert" anchor="ctr"/>
                </a:tc>
                <a:tc rowSpan="2">
                  <a:txBody>
                    <a:bodyPr/>
                    <a:lstStyle/>
                    <a:p>
                      <a:pPr algn="ctr"/>
                      <a:r>
                        <a:rPr kumimoji="1" lang="ja-JP" altLang="en-US" sz="1200" dirty="0">
                          <a:latin typeface="+mn-ea"/>
                          <a:ea typeface="+mn-ea"/>
                        </a:rPr>
                        <a:t>防災教育</a:t>
                      </a:r>
                    </a:p>
                  </a:txBody>
                  <a:tcPr marL="36000" marR="36000" marT="36000" marB="36000" vert="eaVert" anchor="ctr"/>
                </a:tc>
                <a:tc gridSpan="5">
                  <a:txBody>
                    <a:bodyPr/>
                    <a:lstStyle/>
                    <a:p>
                      <a:pPr algn="l"/>
                      <a:r>
                        <a:rPr kumimoji="1" lang="ja-JP" altLang="en-US" sz="1200" dirty="0" smtClean="0">
                          <a:latin typeface="+mn-ea"/>
                          <a:ea typeface="+mn-ea"/>
                        </a:rPr>
                        <a:t>　防火管理者は、従業員、新入社員、パート等に対して防災教育を実施する。</a:t>
                      </a:r>
                      <a:endParaRPr kumimoji="1" lang="en-US" altLang="ja-JP" sz="1200" dirty="0" smtClean="0">
                        <a:latin typeface="+mn-ea"/>
                        <a:ea typeface="+mn-ea"/>
                      </a:endParaRPr>
                    </a:p>
                    <a:p>
                      <a:pPr algn="l"/>
                      <a:r>
                        <a:rPr kumimoji="1" lang="ja-JP" altLang="en-US" sz="1200" dirty="0" smtClean="0">
                          <a:latin typeface="+mn-ea"/>
                          <a:ea typeface="+mn-ea"/>
                        </a:rPr>
                        <a:t>　なお、防災教育の内容は概ね次の各号に掲げるものとする。</a:t>
                      </a:r>
                    </a:p>
                    <a:p>
                      <a:pPr algn="l"/>
                      <a:r>
                        <a:rPr kumimoji="1" lang="ja-JP" altLang="en-US" sz="1200" dirty="0" smtClean="0">
                          <a:latin typeface="+mn-ea"/>
                          <a:ea typeface="+mn-ea"/>
                        </a:rPr>
                        <a:t>１　消防計画について</a:t>
                      </a:r>
                    </a:p>
                    <a:p>
                      <a:pPr algn="l"/>
                      <a:r>
                        <a:rPr kumimoji="1" lang="ja-JP" altLang="en-US" sz="1200" dirty="0" smtClean="0">
                          <a:latin typeface="+mn-ea"/>
                          <a:ea typeface="+mn-ea"/>
                        </a:rPr>
                        <a:t>２　従業員等が守るべき事項について</a:t>
                      </a:r>
                    </a:p>
                    <a:p>
                      <a:pPr algn="l"/>
                      <a:r>
                        <a:rPr kumimoji="1" lang="ja-JP" altLang="en-US" sz="1200" dirty="0" smtClean="0">
                          <a:latin typeface="+mn-ea"/>
                          <a:ea typeface="+mn-ea"/>
                        </a:rPr>
                        <a:t>３　火災発生時及び地震発生時の対応について</a:t>
                      </a:r>
                    </a:p>
                    <a:p>
                      <a:pPr algn="l"/>
                      <a:r>
                        <a:rPr kumimoji="1" lang="ja-JP" altLang="en-US" sz="1200" dirty="0" smtClean="0">
                          <a:latin typeface="+mn-ea"/>
                          <a:ea typeface="+mn-ea"/>
                        </a:rPr>
                        <a:t>４　その他火災予防上必要な事項について</a:t>
                      </a:r>
                    </a:p>
                  </a:txBody>
                  <a:tcPr marL="36000" marR="36000" marT="36000" marB="36000"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extLst>
                  <a:ext uri="{0D108BD9-81ED-4DB2-BD59-A6C34878D82A}">
                    <a16:rowId xmlns:a16="http://schemas.microsoft.com/office/drawing/2014/main" val="3550419898"/>
                  </a:ext>
                </a:extLst>
              </a:tr>
              <a:tr h="409425">
                <a:tc vMerge="1">
                  <a:txBody>
                    <a:bodyPr/>
                    <a:lstStyle/>
                    <a:p>
                      <a:endParaRPr kumimoji="1" lang="ja-JP" altLang="en-US"/>
                    </a:p>
                  </a:txBody>
                  <a:tcPr/>
                </a:tc>
                <a:tc vMerge="1">
                  <a:txBody>
                    <a:bodyPr/>
                    <a:lstStyle/>
                    <a:p>
                      <a:pPr algn="ctr"/>
                      <a:endParaRPr kumimoji="1" lang="ja-JP" altLang="en-US" sz="1100" dirty="0">
                        <a:latin typeface="+mn-ea"/>
                        <a:ea typeface="+mn-ea"/>
                      </a:endParaRPr>
                    </a:p>
                  </a:txBody>
                  <a:tcPr vert="eaVert" anchor="ctr"/>
                </a:tc>
                <a:tc>
                  <a:txBody>
                    <a:bodyPr/>
                    <a:lstStyle/>
                    <a:p>
                      <a:pPr algn="ctr">
                        <a:lnSpc>
                          <a:spcPts val="1200"/>
                        </a:lnSpc>
                      </a:pPr>
                      <a:r>
                        <a:rPr kumimoji="1" lang="ja-JP" altLang="en-US" sz="1200" dirty="0" smtClean="0">
                          <a:latin typeface="+mn-ea"/>
                          <a:ea typeface="+mn-ea"/>
                        </a:rPr>
                        <a:t>実施時期</a:t>
                      </a:r>
                    </a:p>
                  </a:txBody>
                  <a:tcPr marL="36000" marR="36000" marT="36000" marB="36000" vert="eaVert" anchor="ctr" anchorCtr="1"/>
                </a:tc>
                <a:tc gridSpan="4">
                  <a:txBody>
                    <a:bodyPr/>
                    <a:lstStyle/>
                    <a:p>
                      <a:r>
                        <a:rPr kumimoji="1" lang="ja-JP" altLang="en-US" sz="1200" dirty="0" smtClean="0">
                          <a:latin typeface="+mn-ea"/>
                          <a:ea typeface="+mn-ea"/>
                        </a:rPr>
                        <a:t>□入社、採用、配属時　□</a:t>
                      </a:r>
                      <a:r>
                        <a:rPr kumimoji="1" lang="ja-JP" altLang="en-US" sz="1200" u="sng" dirty="0" smtClean="0">
                          <a:latin typeface="+mn-ea"/>
                          <a:ea typeface="+mn-ea"/>
                        </a:rPr>
                        <a:t>　　　　　　</a:t>
                      </a:r>
                      <a:r>
                        <a:rPr kumimoji="1" lang="ja-JP" altLang="en-US" sz="1200" dirty="0" smtClean="0">
                          <a:latin typeface="+mn-ea"/>
                          <a:ea typeface="+mn-ea"/>
                        </a:rPr>
                        <a:t>月　□消防訓練時　</a:t>
                      </a:r>
                      <a:endParaRPr kumimoji="1" lang="en-US" altLang="ja-JP" sz="1200" dirty="0" smtClean="0">
                        <a:latin typeface="+mn-ea"/>
                        <a:ea typeface="+mn-ea"/>
                      </a:endParaRPr>
                    </a:p>
                    <a:p>
                      <a:r>
                        <a:rPr kumimoji="1" lang="ja-JP" altLang="en-US" sz="1200" dirty="0" smtClean="0">
                          <a:latin typeface="+mn-ea"/>
                          <a:ea typeface="+mn-ea"/>
                        </a:rPr>
                        <a:t>□その他（　　　　　　　　　　　　　　　　　）</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4868083"/>
                  </a:ext>
                </a:extLst>
              </a:tr>
              <a:tr h="602012">
                <a:tc vMerge="1">
                  <a:txBody>
                    <a:bodyPr/>
                    <a:lstStyle/>
                    <a:p>
                      <a:pPr algn="ctr"/>
                      <a:endParaRPr kumimoji="1" lang="en-US" altLang="ja-JP" sz="1100" dirty="0" smtClean="0">
                        <a:latin typeface="+mn-ea"/>
                        <a:ea typeface="+mn-ea"/>
                      </a:endParaRPr>
                    </a:p>
                  </a:txBody>
                  <a:tcPr vert="eaVert" anchor="ctr"/>
                </a:tc>
                <a:tc rowSpan="3">
                  <a:txBody>
                    <a:bodyPr/>
                    <a:lstStyle/>
                    <a:p>
                      <a:pPr algn="ctr"/>
                      <a:r>
                        <a:rPr kumimoji="1" lang="ja-JP" altLang="en-US" sz="1200" dirty="0" smtClean="0">
                          <a:latin typeface="+mn-ea"/>
                          <a:ea typeface="+mn-ea"/>
                        </a:rPr>
                        <a:t>訓練</a:t>
                      </a:r>
                      <a:endParaRPr kumimoji="1" lang="ja-JP" altLang="en-US" sz="1200" dirty="0">
                        <a:latin typeface="+mn-ea"/>
                        <a:ea typeface="+mn-ea"/>
                      </a:endParaRPr>
                    </a:p>
                  </a:txBody>
                  <a:tcPr marL="36000" marR="36000" marT="36000" marB="36000" vert="eaVert" anchor="ctr"/>
                </a:tc>
                <a:tc gridSpan="5">
                  <a:txBody>
                    <a:bodyPr/>
                    <a:lstStyle/>
                    <a:p>
                      <a:pPr algn="l"/>
                      <a:r>
                        <a:rPr kumimoji="1" lang="ja-JP" altLang="en-US" sz="1200" dirty="0" smtClean="0">
                          <a:latin typeface="+mn-ea"/>
                          <a:ea typeface="+mn-ea"/>
                        </a:rPr>
                        <a:t>　防火管理者は、消火訓練、避難訓練、通報訓練を年２回以上実施する。</a:t>
                      </a:r>
                      <a:endParaRPr kumimoji="1" lang="en-US" altLang="ja-JP" sz="1200" dirty="0" smtClean="0">
                        <a:latin typeface="+mn-ea"/>
                        <a:ea typeface="+mn-ea"/>
                      </a:endParaRPr>
                    </a:p>
                    <a:p>
                      <a:pPr algn="l"/>
                      <a:r>
                        <a:rPr kumimoji="1" lang="ja-JP" altLang="en-US" sz="1200" dirty="0" smtClean="0">
                          <a:latin typeface="+mn-ea"/>
                          <a:ea typeface="+mn-ea"/>
                        </a:rPr>
                        <a:t>□　訓練の実施前にあらかじめ消防署に通報することとする。</a:t>
                      </a:r>
                      <a:endParaRPr kumimoji="1" lang="en-US" altLang="ja-JP" sz="1200" dirty="0" smtClean="0">
                        <a:latin typeface="+mn-ea"/>
                        <a:ea typeface="+mn-ea"/>
                      </a:endParaRPr>
                    </a:p>
                    <a:p>
                      <a:pPr algn="l"/>
                      <a:r>
                        <a:rPr kumimoji="1" lang="ja-JP" altLang="en-US" sz="1200" dirty="0" smtClean="0">
                          <a:latin typeface="+mn-ea"/>
                          <a:ea typeface="+mn-ea"/>
                        </a:rPr>
                        <a:t>□　建物全体で実施する訓練にも参加することとする。</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extLst>
                  <a:ext uri="{0D108BD9-81ED-4DB2-BD59-A6C34878D82A}">
                    <a16:rowId xmlns:a16="http://schemas.microsoft.com/office/drawing/2014/main" val="3047092480"/>
                  </a:ext>
                </a:extLst>
              </a:tr>
              <a:tr h="170175">
                <a:tc vMerge="1">
                  <a:txBody>
                    <a:bodyPr/>
                    <a:lstStyle/>
                    <a:p>
                      <a:endParaRPr kumimoji="1" lang="ja-JP" altLang="en-US"/>
                    </a:p>
                  </a:txBody>
                  <a:tcPr/>
                </a:tc>
                <a:tc vMerge="1">
                  <a:txBody>
                    <a:bodyPr/>
                    <a:lstStyle/>
                    <a:p>
                      <a:endParaRPr kumimoji="1" lang="ja-JP" altLang="en-US"/>
                    </a:p>
                  </a:txBody>
                  <a:tcPr/>
                </a:tc>
                <a:tc rowSpan="2">
                  <a:txBody>
                    <a:bodyPr/>
                    <a:lstStyle/>
                    <a:p>
                      <a:pPr algn="ctr">
                        <a:lnSpc>
                          <a:spcPts val="1200"/>
                        </a:lnSpc>
                      </a:pPr>
                      <a:r>
                        <a:rPr kumimoji="1" lang="ja-JP" altLang="en-US" sz="1200" dirty="0" smtClean="0">
                          <a:latin typeface="+mn-ea"/>
                          <a:ea typeface="+mn-ea"/>
                        </a:rPr>
                        <a:t>実施時期</a:t>
                      </a:r>
                      <a:endParaRPr kumimoji="1" lang="ja-JP" altLang="en-US" sz="1200" dirty="0">
                        <a:latin typeface="+mn-ea"/>
                        <a:ea typeface="+mn-ea"/>
                      </a:endParaRPr>
                    </a:p>
                  </a:txBody>
                  <a:tcPr marL="36000" marR="36000" marT="36000" marB="36000" vert="eaVert" anchor="ctr" anchorCtr="1"/>
                </a:tc>
                <a:tc>
                  <a:txBody>
                    <a:bodyPr/>
                    <a:lstStyle/>
                    <a:p>
                      <a:pPr algn="ctr"/>
                      <a:r>
                        <a:rPr kumimoji="1" lang="ja-JP" altLang="en-US" sz="1200" dirty="0" smtClean="0">
                          <a:latin typeface="+mn-ea"/>
                          <a:ea typeface="+mn-ea"/>
                        </a:rPr>
                        <a:t>１回目</a:t>
                      </a:r>
                      <a:endParaRPr kumimoji="1" lang="ja-JP" altLang="en-US" sz="1200" dirty="0">
                        <a:latin typeface="+mn-ea"/>
                        <a:ea typeface="+mn-ea"/>
                      </a:endParaRPr>
                    </a:p>
                  </a:txBody>
                  <a:tcPr marL="36000" marR="36000" marT="36000" marB="36000" anchor="ctr"/>
                </a:tc>
                <a:tc gridSpan="2">
                  <a:txBody>
                    <a:bodyPr/>
                    <a:lstStyle/>
                    <a:p>
                      <a:pPr algn="ctr"/>
                      <a:r>
                        <a:rPr kumimoji="1" lang="ja-JP" altLang="en-US" sz="1200" dirty="0" smtClean="0">
                          <a:latin typeface="+mn-ea"/>
                          <a:ea typeface="+mn-ea"/>
                        </a:rPr>
                        <a:t>２回目</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a:txBody>
                    <a:bodyPr/>
                    <a:lstStyle/>
                    <a:p>
                      <a:pPr algn="ctr"/>
                      <a:r>
                        <a:rPr kumimoji="1" lang="ja-JP" altLang="en-US" sz="1200" dirty="0" smtClean="0">
                          <a:latin typeface="+mn-ea"/>
                          <a:ea typeface="+mn-ea"/>
                        </a:rPr>
                        <a:t>３回目</a:t>
                      </a:r>
                      <a:endParaRPr kumimoji="1" lang="ja-JP" altLang="en-US" sz="1200" dirty="0">
                        <a:latin typeface="+mn-ea"/>
                        <a:ea typeface="+mn-ea"/>
                      </a:endParaRPr>
                    </a:p>
                  </a:txBody>
                  <a:tcPr marL="36000" marR="36000" marT="36000" marB="36000" anchor="ctr"/>
                </a:tc>
                <a:extLst>
                  <a:ext uri="{0D108BD9-81ED-4DB2-BD59-A6C34878D82A}">
                    <a16:rowId xmlns:a16="http://schemas.microsoft.com/office/drawing/2014/main" val="1372740510"/>
                  </a:ext>
                </a:extLst>
              </a:tr>
              <a:tr h="252000">
                <a:tc vMerge="1">
                  <a:txBody>
                    <a:bodyPr/>
                    <a:lstStyle/>
                    <a:p>
                      <a:pPr algn="ctr"/>
                      <a:endParaRPr kumimoji="1" lang="en-US" altLang="ja-JP" sz="1100" dirty="0" smtClean="0">
                        <a:latin typeface="+mn-ea"/>
                        <a:ea typeface="+mn-ea"/>
                      </a:endParaRPr>
                    </a:p>
                  </a:txBody>
                  <a:tcPr vert="eaVert" anchor="ctr"/>
                </a:tc>
                <a:tc vMerge="1">
                  <a:txBody>
                    <a:bodyPr/>
                    <a:lstStyle/>
                    <a:p>
                      <a:pPr algn="ctr"/>
                      <a:endParaRPr kumimoji="1" lang="ja-JP" altLang="en-US" sz="1100" dirty="0">
                        <a:latin typeface="+mn-ea"/>
                        <a:ea typeface="+mn-ea"/>
                      </a:endParaRPr>
                    </a:p>
                  </a:txBody>
                  <a:tcPr vert="eaVert" anchor="ctr"/>
                </a:tc>
                <a:tc vMerge="1">
                  <a:txBody>
                    <a:bodyPr/>
                    <a:lstStyle/>
                    <a:p>
                      <a:pPr algn="ctr"/>
                      <a:endParaRPr kumimoji="1" lang="ja-JP" altLang="en-US" sz="1100" dirty="0">
                        <a:latin typeface="+mn-ea"/>
                        <a:ea typeface="+mn-ea"/>
                      </a:endParaRPr>
                    </a:p>
                  </a:txBody>
                  <a:tcPr anchor="ctr"/>
                </a:tc>
                <a:tc>
                  <a:txBody>
                    <a:bodyPr/>
                    <a:lstStyle/>
                    <a:p>
                      <a:pPr algn="r"/>
                      <a:r>
                        <a:rPr kumimoji="1" lang="ja-JP" altLang="en-US" sz="1200" dirty="0" smtClean="0">
                          <a:latin typeface="+mn-ea"/>
                          <a:ea typeface="+mn-ea"/>
                        </a:rPr>
                        <a:t>月</a:t>
                      </a:r>
                      <a:endParaRPr kumimoji="1" lang="en-US" altLang="ja-JP" sz="1200" dirty="0" smtClean="0">
                        <a:latin typeface="+mn-ea"/>
                        <a:ea typeface="+mn-ea"/>
                      </a:endParaRPr>
                    </a:p>
                  </a:txBody>
                  <a:tcPr marL="36000" marR="36000" marT="36000" marB="36000" anchor="ctr"/>
                </a:tc>
                <a:tc gridSpan="2">
                  <a:txBody>
                    <a:bodyPr/>
                    <a:lstStyle/>
                    <a:p>
                      <a:pPr algn="r"/>
                      <a:r>
                        <a:rPr kumimoji="1" lang="ja-JP" altLang="en-US" sz="1200" dirty="0" smtClean="0">
                          <a:latin typeface="+mn-ea"/>
                          <a:ea typeface="+mn-ea"/>
                        </a:rPr>
                        <a:t>月</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a:txBody>
                    <a:bodyPr/>
                    <a:lstStyle/>
                    <a:p>
                      <a:pPr algn="r"/>
                      <a:r>
                        <a:rPr kumimoji="1" lang="ja-JP" altLang="en-US" sz="1200" dirty="0" smtClean="0">
                          <a:latin typeface="+mn-ea"/>
                          <a:ea typeface="+mn-ea"/>
                        </a:rPr>
                        <a:t>月</a:t>
                      </a:r>
                      <a:endParaRPr kumimoji="1" lang="ja-JP" altLang="en-US" sz="1200" dirty="0">
                        <a:latin typeface="+mn-ea"/>
                        <a:ea typeface="+mn-ea"/>
                      </a:endParaRPr>
                    </a:p>
                  </a:txBody>
                  <a:tcPr marL="36000" marR="36000" marT="36000" marB="36000" anchor="ctr"/>
                </a:tc>
                <a:extLst>
                  <a:ext uri="{0D108BD9-81ED-4DB2-BD59-A6C34878D82A}">
                    <a16:rowId xmlns:a16="http://schemas.microsoft.com/office/drawing/2014/main" val="599211236"/>
                  </a:ext>
                </a:extLst>
              </a:tr>
              <a:tr h="4248000">
                <a:tc>
                  <a:txBody>
                    <a:bodyPr/>
                    <a:lstStyle/>
                    <a:p>
                      <a:pPr algn="ctr"/>
                      <a:r>
                        <a:rPr kumimoji="1" lang="ja-JP" altLang="en-US" sz="1200" dirty="0" smtClean="0">
                          <a:latin typeface="+mn-ea"/>
                          <a:ea typeface="+mn-ea"/>
                        </a:rPr>
                        <a:t>自衛消防</a:t>
                      </a:r>
                      <a:endParaRPr kumimoji="1" lang="en-US" altLang="ja-JP" sz="1200" dirty="0" smtClean="0">
                        <a:latin typeface="+mn-ea"/>
                        <a:ea typeface="+mn-ea"/>
                      </a:endParaRPr>
                    </a:p>
                  </a:txBody>
                  <a:tcPr marL="36000" marR="36000" marT="36000" marB="36000" vert="eaVert" anchor="ctr"/>
                </a:tc>
                <a:tc>
                  <a:txBody>
                    <a:bodyPr/>
                    <a:lstStyle/>
                    <a:p>
                      <a:pPr algn="ctr"/>
                      <a:r>
                        <a:rPr kumimoji="1" lang="ja-JP" altLang="en-US" sz="1200" dirty="0" smtClean="0">
                          <a:latin typeface="+mn-ea"/>
                          <a:ea typeface="+mn-ea"/>
                        </a:rPr>
                        <a:t>自衛消防の組織</a:t>
                      </a:r>
                      <a:endParaRPr kumimoji="1" lang="ja-JP" altLang="en-US" sz="1200" dirty="0">
                        <a:latin typeface="+mn-ea"/>
                        <a:ea typeface="+mn-ea"/>
                      </a:endParaRPr>
                    </a:p>
                  </a:txBody>
                  <a:tcPr marL="36000" marR="36000" marT="36000" marB="36000" vert="eaVert" anchor="ctr"/>
                </a:tc>
                <a:tc gridSpan="5">
                  <a:txBody>
                    <a:bodyPr/>
                    <a:lstStyle/>
                    <a:p>
                      <a:pPr algn="l"/>
                      <a:r>
                        <a:rPr kumimoji="1" lang="ja-JP" altLang="en-US" sz="1200" b="0" i="0" u="none" strike="noStrike" kern="1200" baseline="0" dirty="0" smtClean="0">
                          <a:solidFill>
                            <a:schemeClr val="tx1"/>
                          </a:solidFill>
                          <a:latin typeface="+mn-ea"/>
                          <a:ea typeface="+mn-ea"/>
                          <a:cs typeface="+mn-cs"/>
                        </a:rPr>
                        <a:t>　自衛消防の組織を次のとおり定める。</a:t>
                      </a:r>
                      <a:endParaRPr kumimoji="1" lang="ja-JP" altLang="en-US" sz="1200" dirty="0" smtClean="0">
                        <a:latin typeface="+mn-ea"/>
                        <a:ea typeface="+mn-ea"/>
                      </a:endParaRPr>
                    </a:p>
                  </a:txBody>
                  <a:tcPr marL="36000" marR="36000" marT="36000" marB="36000"/>
                </a:tc>
                <a:tc hMerge="1">
                  <a:txBody>
                    <a:bodyPr/>
                    <a:lstStyle/>
                    <a:p>
                      <a:pPr algn="r"/>
                      <a:endParaRPr kumimoji="1" lang="en-US" altLang="ja-JP" sz="1100" dirty="0" smtClean="0">
                        <a:latin typeface="+mn-ea"/>
                        <a:ea typeface="+mn-ea"/>
                      </a:endParaRPr>
                    </a:p>
                  </a:txBody>
                  <a:tcPr anchor="ctr"/>
                </a:tc>
                <a:tc hMerge="1">
                  <a:txBody>
                    <a:bodyPr/>
                    <a:lstStyle/>
                    <a:p>
                      <a:pPr algn="r"/>
                      <a:endParaRPr kumimoji="1" lang="ja-JP" altLang="en-US" dirty="0"/>
                    </a:p>
                  </a:txBody>
                  <a:tcPr anchor="ctr"/>
                </a:tc>
                <a:tc hMerge="1">
                  <a:txBody>
                    <a:bodyPr/>
                    <a:lstStyle/>
                    <a:p>
                      <a:endParaRPr kumimoji="1" lang="ja-JP" altLang="en-US"/>
                    </a:p>
                  </a:txBody>
                  <a:tcPr/>
                </a:tc>
                <a:tc hMerge="1">
                  <a:txBody>
                    <a:bodyPr/>
                    <a:lstStyle/>
                    <a:p>
                      <a:pPr algn="r"/>
                      <a:endParaRPr kumimoji="1" lang="ja-JP" altLang="en-US" sz="1100" dirty="0">
                        <a:latin typeface="+mn-ea"/>
                        <a:ea typeface="+mn-ea"/>
                      </a:endParaRPr>
                    </a:p>
                  </a:txBody>
                  <a:tcPr anchor="ctr"/>
                </a:tc>
                <a:extLst>
                  <a:ext uri="{0D108BD9-81ED-4DB2-BD59-A6C34878D82A}">
                    <a16:rowId xmlns:a16="http://schemas.microsoft.com/office/drawing/2014/main" val="2027825129"/>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628336903"/>
              </p:ext>
            </p:extLst>
          </p:nvPr>
        </p:nvGraphicFramePr>
        <p:xfrm>
          <a:off x="812893" y="5220326"/>
          <a:ext cx="5988286" cy="1762316"/>
        </p:xfrm>
        <a:graphic>
          <a:graphicData uri="http://schemas.openxmlformats.org/drawingml/2006/table">
            <a:tbl>
              <a:tblPr firstRow="1" firstCol="1" lastRow="1" lastCol="1" bandRow="1" bandCol="1"/>
              <a:tblGrid>
                <a:gridCol w="354070">
                  <a:extLst>
                    <a:ext uri="{9D8B030D-6E8A-4147-A177-3AD203B41FA5}">
                      <a16:colId xmlns:a16="http://schemas.microsoft.com/office/drawing/2014/main" val="2268773387"/>
                    </a:ext>
                  </a:extLst>
                </a:gridCol>
                <a:gridCol w="1408554">
                  <a:extLst>
                    <a:ext uri="{9D8B030D-6E8A-4147-A177-3AD203B41FA5}">
                      <a16:colId xmlns:a16="http://schemas.microsoft.com/office/drawing/2014/main" val="2980078661"/>
                    </a:ext>
                  </a:extLst>
                </a:gridCol>
                <a:gridCol w="1408554">
                  <a:extLst>
                    <a:ext uri="{9D8B030D-6E8A-4147-A177-3AD203B41FA5}">
                      <a16:colId xmlns:a16="http://schemas.microsoft.com/office/drawing/2014/main" val="386640785"/>
                    </a:ext>
                  </a:extLst>
                </a:gridCol>
                <a:gridCol w="1408554">
                  <a:extLst>
                    <a:ext uri="{9D8B030D-6E8A-4147-A177-3AD203B41FA5}">
                      <a16:colId xmlns:a16="http://schemas.microsoft.com/office/drawing/2014/main" val="2328296557"/>
                    </a:ext>
                  </a:extLst>
                </a:gridCol>
                <a:gridCol w="1408554">
                  <a:extLst>
                    <a:ext uri="{9D8B030D-6E8A-4147-A177-3AD203B41FA5}">
                      <a16:colId xmlns:a16="http://schemas.microsoft.com/office/drawing/2014/main" val="1153117014"/>
                    </a:ext>
                  </a:extLst>
                </a:gridCol>
              </a:tblGrid>
              <a:tr h="280145">
                <a:tc>
                  <a:txBody>
                    <a:bodyPr/>
                    <a:lstStyle/>
                    <a:p>
                      <a:pPr algn="ctr">
                        <a:spcAft>
                          <a:spcPts val="0"/>
                        </a:spcAft>
                        <a:tabLst>
                          <a:tab pos="-462915" algn="l"/>
                        </a:tabLst>
                      </a:pPr>
                      <a:r>
                        <a:rPr lang="en-US" sz="11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3375" marR="63375"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100" kern="100" dirty="0" smtClean="0">
                          <a:effectLst/>
                          <a:latin typeface="+mn-ea"/>
                          <a:ea typeface="+mn-ea"/>
                          <a:cs typeface="Times New Roman" panose="02020603050405020304" pitchFamily="18" charset="0"/>
                        </a:rPr>
                        <a:t>通</a:t>
                      </a:r>
                      <a:r>
                        <a:rPr lang="ja-JP" sz="1100" kern="100" dirty="0">
                          <a:effectLst/>
                          <a:latin typeface="+mn-ea"/>
                          <a:ea typeface="+mn-ea"/>
                          <a:cs typeface="Times New Roman" panose="02020603050405020304" pitchFamily="18" charset="0"/>
                        </a:rPr>
                        <a:t>　報　</a:t>
                      </a:r>
                      <a:r>
                        <a:rPr lang="ja-JP" altLang="en-US" sz="1100" kern="100" dirty="0" smtClean="0">
                          <a:effectLst/>
                          <a:latin typeface="+mn-ea"/>
                          <a:ea typeface="+mn-ea"/>
                          <a:cs typeface="Times New Roman" panose="02020603050405020304" pitchFamily="18" charset="0"/>
                        </a:rPr>
                        <a:t>連</a:t>
                      </a:r>
                      <a:r>
                        <a:rPr lang="ja-JP" sz="1100" kern="100" dirty="0">
                          <a:effectLst/>
                          <a:latin typeface="+mn-ea"/>
                          <a:ea typeface="+mn-ea"/>
                          <a:cs typeface="Times New Roman" panose="02020603050405020304" pitchFamily="18" charset="0"/>
                        </a:rPr>
                        <a:t>　絡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100" kern="100" dirty="0">
                          <a:effectLst/>
                          <a:latin typeface="+mn-ea"/>
                          <a:ea typeface="+mn-ea"/>
                          <a:cs typeface="Times New Roman" panose="02020603050405020304" pitchFamily="18" charset="0"/>
                        </a:rPr>
                        <a:t>初　期　消　火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100" kern="100">
                          <a:effectLst/>
                          <a:latin typeface="+mn-ea"/>
                          <a:ea typeface="+mn-ea"/>
                          <a:cs typeface="Times New Roman" panose="02020603050405020304" pitchFamily="18" charset="0"/>
                        </a:rPr>
                        <a:t>避　難　誘　導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100" kern="100" dirty="0">
                          <a:effectLst/>
                          <a:latin typeface="+mn-ea"/>
                          <a:ea typeface="+mn-ea"/>
                          <a:cs typeface="Times New Roman" panose="02020603050405020304" pitchFamily="18" charset="0"/>
                        </a:rPr>
                        <a:t>応　急　救　護　係</a:t>
                      </a: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263687"/>
                  </a:ext>
                </a:extLst>
              </a:tr>
              <a:tr h="576479">
                <a:tc>
                  <a:txBody>
                    <a:bodyPr/>
                    <a:lstStyle/>
                    <a:p>
                      <a:pPr marL="71755" marR="71755" algn="ctr">
                        <a:spcAft>
                          <a:spcPts val="0"/>
                        </a:spcAft>
                      </a:pPr>
                      <a:r>
                        <a:rPr lang="ja-JP" sz="1100" kern="100" dirty="0" smtClean="0">
                          <a:effectLst/>
                          <a:latin typeface="+mn-ea"/>
                          <a:ea typeface="+mn-ea"/>
                          <a:cs typeface="Times New Roman" panose="02020603050405020304" pitchFamily="18" charset="0"/>
                        </a:rPr>
                        <a:t>氏名</a:t>
                      </a:r>
                      <a:endParaRPr lang="ja-JP" sz="1100" kern="100" dirty="0">
                        <a:effectLst/>
                        <a:latin typeface="+mn-ea"/>
                        <a:ea typeface="+mn-ea"/>
                        <a:cs typeface="Times New Roman" panose="02020603050405020304" pitchFamily="18" charset="0"/>
                      </a:endParaRPr>
                    </a:p>
                  </a:txBody>
                  <a:tcPr marL="36000" marR="36000"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100" kern="100" dirty="0" smtClean="0">
                          <a:effectLst/>
                          <a:latin typeface="+mn-ea"/>
                          <a:ea typeface="+mn-ea"/>
                          <a:cs typeface="Times New Roman" panose="02020603050405020304" pitchFamily="18" charset="0"/>
                        </a:rPr>
                        <a:t>（防火責任者）</a:t>
                      </a:r>
                      <a:endParaRPr lang="ja-JP" sz="1100" kern="100" dirty="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100" kern="100" dirty="0" smtClean="0">
                          <a:effectLst/>
                          <a:latin typeface="+mn-ea"/>
                          <a:ea typeface="+mn-ea"/>
                          <a:cs typeface="Times New Roman" panose="02020603050405020304" pitchFamily="18" charset="0"/>
                        </a:rPr>
                        <a:t>（火元責任者）</a:t>
                      </a:r>
                      <a:endParaRPr lang="en-US" altLang="ja-JP" sz="1100" kern="100" dirty="0" smtClean="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1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1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6571574"/>
                  </a:ext>
                </a:extLst>
              </a:tr>
              <a:tr h="905692">
                <a:tc>
                  <a:txBody>
                    <a:bodyPr/>
                    <a:lstStyle/>
                    <a:p>
                      <a:pPr marL="71755" marR="71755" algn="ctr">
                        <a:spcAft>
                          <a:spcPts val="0"/>
                        </a:spcAft>
                      </a:pPr>
                      <a:r>
                        <a:rPr lang="ja-JP" sz="1100" kern="100" dirty="0" smtClean="0">
                          <a:effectLst/>
                          <a:latin typeface="+mn-ea"/>
                          <a:ea typeface="+mn-ea"/>
                          <a:cs typeface="Times New Roman" panose="02020603050405020304" pitchFamily="18" charset="0"/>
                        </a:rPr>
                        <a:t>任務</a:t>
                      </a:r>
                      <a:endParaRPr lang="ja-JP" sz="1100" kern="100" dirty="0">
                        <a:effectLst/>
                        <a:latin typeface="+mn-ea"/>
                        <a:ea typeface="+mn-ea"/>
                        <a:cs typeface="Times New Roman" panose="02020603050405020304" pitchFamily="18" charset="0"/>
                      </a:endParaRPr>
                    </a:p>
                  </a:txBody>
                  <a:tcPr marL="63375" marR="63375"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100" kern="100" dirty="0">
                          <a:effectLst/>
                          <a:latin typeface="+mn-ea"/>
                          <a:ea typeface="+mn-ea"/>
                          <a:cs typeface="Times New Roman" panose="02020603050405020304" pitchFamily="18" charset="0"/>
                        </a:rPr>
                        <a:t>・非常</a:t>
                      </a:r>
                      <a:r>
                        <a:rPr lang="ja-JP" sz="1100" kern="100" dirty="0" smtClean="0">
                          <a:effectLst/>
                          <a:latin typeface="+mn-ea"/>
                          <a:ea typeface="+mn-ea"/>
                          <a:cs typeface="Times New Roman" panose="02020603050405020304" pitchFamily="18" charset="0"/>
                        </a:rPr>
                        <a:t>ベル</a:t>
                      </a:r>
                      <a:r>
                        <a:rPr lang="ja-JP" altLang="en-US" sz="1100" kern="100" dirty="0" smtClean="0">
                          <a:effectLst/>
                          <a:latin typeface="+mn-ea"/>
                          <a:ea typeface="+mn-ea"/>
                          <a:cs typeface="Times New Roman" panose="02020603050405020304" pitchFamily="18" charset="0"/>
                        </a:rPr>
                        <a:t>等</a:t>
                      </a:r>
                      <a:r>
                        <a:rPr lang="ja-JP" sz="1100" kern="100" dirty="0" smtClean="0">
                          <a:effectLst/>
                          <a:latin typeface="+mn-ea"/>
                          <a:ea typeface="+mn-ea"/>
                          <a:cs typeface="Times New Roman" panose="02020603050405020304" pitchFamily="18" charset="0"/>
                        </a:rPr>
                        <a:t>を</a:t>
                      </a:r>
                      <a:r>
                        <a:rPr lang="ja-JP" sz="1100" kern="100" dirty="0">
                          <a:effectLst/>
                          <a:latin typeface="+mn-ea"/>
                          <a:ea typeface="+mn-ea"/>
                          <a:cs typeface="Times New Roman" panose="02020603050405020304" pitchFamily="18" charset="0"/>
                        </a:rPr>
                        <a:t>鳴らす。</a:t>
                      </a:r>
                    </a:p>
                    <a:p>
                      <a:pPr algn="l">
                        <a:spcAft>
                          <a:spcPts val="0"/>
                        </a:spcAft>
                      </a:pPr>
                      <a:r>
                        <a:rPr lang="ja-JP" sz="1100" kern="100" dirty="0">
                          <a:effectLst/>
                          <a:latin typeface="+mn-ea"/>
                          <a:ea typeface="+mn-ea"/>
                          <a:cs typeface="Times New Roman" panose="02020603050405020304" pitchFamily="18" charset="0"/>
                        </a:rPr>
                        <a:t>・</a:t>
                      </a:r>
                      <a:r>
                        <a:rPr lang="en-US" sz="1100" kern="100" dirty="0">
                          <a:effectLst/>
                          <a:latin typeface="+mn-ea"/>
                          <a:ea typeface="+mn-ea"/>
                          <a:cs typeface="Times New Roman" panose="02020603050405020304" pitchFamily="18" charset="0"/>
                        </a:rPr>
                        <a:t>119</a:t>
                      </a:r>
                      <a:r>
                        <a:rPr lang="ja-JP" sz="1100" kern="100" dirty="0">
                          <a:effectLst/>
                          <a:latin typeface="+mn-ea"/>
                          <a:ea typeface="+mn-ea"/>
                          <a:cs typeface="Times New Roman" panose="02020603050405020304" pitchFamily="18" charset="0"/>
                        </a:rPr>
                        <a:t>番通報を実施</a:t>
                      </a:r>
                    </a:p>
                    <a:p>
                      <a:pPr algn="l">
                        <a:spcAft>
                          <a:spcPts val="0"/>
                        </a:spcAft>
                      </a:pPr>
                      <a:r>
                        <a:rPr lang="ja-JP" sz="1100" kern="100" dirty="0">
                          <a:effectLst/>
                          <a:latin typeface="+mn-ea"/>
                          <a:ea typeface="+mn-ea"/>
                          <a:cs typeface="Times New Roman" panose="02020603050405020304" pitchFamily="18" charset="0"/>
                        </a:rPr>
                        <a:t>・関係者へ連絡</a:t>
                      </a:r>
                    </a:p>
                    <a:p>
                      <a:pPr algn="l">
                        <a:spcAft>
                          <a:spcPts val="0"/>
                        </a:spcAft>
                      </a:pPr>
                      <a:r>
                        <a:rPr lang="ja-JP" sz="1100" kern="100" dirty="0">
                          <a:effectLst/>
                          <a:latin typeface="+mn-ea"/>
                          <a:ea typeface="+mn-ea"/>
                          <a:cs typeface="Times New Roman" panose="02020603050405020304" pitchFamily="18" charset="0"/>
                        </a:rPr>
                        <a:t>・消防隊に情報</a:t>
                      </a:r>
                      <a:r>
                        <a:rPr lang="ja-JP" sz="1100" kern="100" dirty="0" smtClean="0">
                          <a:effectLst/>
                          <a:latin typeface="+mn-ea"/>
                          <a:ea typeface="+mn-ea"/>
                          <a:cs typeface="Times New Roman" panose="02020603050405020304" pitchFamily="18" charset="0"/>
                        </a:rPr>
                        <a:t>提供</a:t>
                      </a:r>
                      <a:endParaRPr lang="ja-JP" sz="1100" kern="100" dirty="0">
                        <a:effectLst/>
                        <a:latin typeface="+mn-ea"/>
                        <a:ea typeface="+mn-ea"/>
                        <a:cs typeface="Times New Roman" panose="02020603050405020304" pitchFamily="18" charset="0"/>
                      </a:endParaRP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100" kern="100" dirty="0">
                          <a:effectLst/>
                          <a:latin typeface="+mn-ea"/>
                          <a:ea typeface="+mn-ea"/>
                          <a:cs typeface="Times New Roman" panose="02020603050405020304" pitchFamily="18" charset="0"/>
                        </a:rPr>
                        <a:t>・消火器等</a:t>
                      </a:r>
                      <a:r>
                        <a:rPr lang="ja-JP" sz="1100" kern="100" dirty="0" smtClean="0">
                          <a:effectLst/>
                          <a:latin typeface="+mn-ea"/>
                          <a:ea typeface="+mn-ea"/>
                          <a:cs typeface="Times New Roman" panose="02020603050405020304" pitchFamily="18" charset="0"/>
                        </a:rPr>
                        <a:t>で</a:t>
                      </a:r>
                      <a:r>
                        <a:rPr lang="ja-JP" altLang="en-US" sz="1100" kern="100" dirty="0" smtClean="0">
                          <a:effectLst/>
                          <a:latin typeface="+mn-ea"/>
                          <a:ea typeface="+mn-ea"/>
                          <a:cs typeface="Times New Roman" panose="02020603050405020304" pitchFamily="18" charset="0"/>
                        </a:rPr>
                        <a:t>の</a:t>
                      </a:r>
                      <a:r>
                        <a:rPr lang="ja-JP" sz="1100" kern="100" dirty="0" smtClean="0">
                          <a:effectLst/>
                          <a:latin typeface="+mn-ea"/>
                          <a:ea typeface="+mn-ea"/>
                          <a:cs typeface="Times New Roman" panose="02020603050405020304" pitchFamily="18" charset="0"/>
                        </a:rPr>
                        <a:t>初期消火</a:t>
                      </a:r>
                      <a:endParaRPr lang="ja-JP" sz="1100" kern="100" dirty="0">
                        <a:effectLst/>
                        <a:latin typeface="+mn-ea"/>
                        <a:ea typeface="+mn-ea"/>
                        <a:cs typeface="Times New Roman" panose="02020603050405020304" pitchFamily="18" charset="0"/>
                      </a:endParaRPr>
                    </a:p>
                    <a:p>
                      <a:pPr algn="l">
                        <a:spcAft>
                          <a:spcPts val="0"/>
                        </a:spcAft>
                      </a:pPr>
                      <a:r>
                        <a:rPr lang="ja-JP" sz="1100" kern="100" dirty="0">
                          <a:effectLst/>
                          <a:latin typeface="+mn-ea"/>
                          <a:ea typeface="+mn-ea"/>
                          <a:cs typeface="Times New Roman" panose="02020603050405020304" pitchFamily="18" charset="0"/>
                        </a:rPr>
                        <a:t>・天井まで燃え移ったら初期消火を中止して避難する。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100" kern="100" dirty="0">
                          <a:effectLst/>
                          <a:latin typeface="+mn-ea"/>
                          <a:ea typeface="+mn-ea"/>
                          <a:cs typeface="Times New Roman" panose="02020603050405020304" pitchFamily="18" charset="0"/>
                        </a:rPr>
                        <a:t>・避難口を開放し、避難経路図に従い避難</a:t>
                      </a:r>
                      <a:r>
                        <a:rPr lang="ja-JP" sz="1100" kern="100" dirty="0" smtClean="0">
                          <a:effectLst/>
                          <a:latin typeface="+mn-ea"/>
                          <a:ea typeface="+mn-ea"/>
                          <a:cs typeface="Times New Roman" panose="02020603050405020304" pitchFamily="18" charset="0"/>
                        </a:rPr>
                        <a:t>誘導</a:t>
                      </a:r>
                      <a:endParaRPr lang="ja-JP" sz="1100" kern="100" dirty="0">
                        <a:effectLst/>
                        <a:latin typeface="+mn-ea"/>
                        <a:ea typeface="+mn-ea"/>
                        <a:cs typeface="Times New Roman" panose="02020603050405020304" pitchFamily="18" charset="0"/>
                      </a:endParaRPr>
                    </a:p>
                    <a:p>
                      <a:pPr algn="l">
                        <a:spcAft>
                          <a:spcPts val="0"/>
                        </a:spcAft>
                      </a:pPr>
                      <a:r>
                        <a:rPr lang="ja-JP" sz="1100" kern="100" dirty="0">
                          <a:effectLst/>
                          <a:latin typeface="+mn-ea"/>
                          <a:ea typeface="+mn-ea"/>
                          <a:cs typeface="Times New Roman" panose="02020603050405020304" pitchFamily="18" charset="0"/>
                        </a:rPr>
                        <a:t>・大きな声でパニック防止に努める。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100" kern="100" dirty="0">
                          <a:effectLst/>
                          <a:latin typeface="+mn-ea"/>
                          <a:ea typeface="+mn-ea"/>
                          <a:cs typeface="Times New Roman" panose="02020603050405020304" pitchFamily="18" charset="0"/>
                        </a:rPr>
                        <a:t>・負傷者に対する応急処置</a:t>
                      </a:r>
                    </a:p>
                    <a:p>
                      <a:pPr algn="l">
                        <a:spcAft>
                          <a:spcPts val="0"/>
                        </a:spcAft>
                      </a:pPr>
                      <a:r>
                        <a:rPr lang="ja-JP" sz="1100" kern="100" dirty="0">
                          <a:effectLst/>
                          <a:latin typeface="+mn-ea"/>
                          <a:ea typeface="+mn-ea"/>
                          <a:cs typeface="Times New Roman" panose="02020603050405020304" pitchFamily="18" charset="0"/>
                        </a:rPr>
                        <a:t>・救急隊との連携、情報提供</a:t>
                      </a:r>
                    </a:p>
                    <a:p>
                      <a:pPr algn="l">
                        <a:spcAft>
                          <a:spcPts val="0"/>
                        </a:spcAft>
                      </a:pPr>
                      <a:r>
                        <a:rPr lang="ja-JP" sz="1100" kern="100" dirty="0">
                          <a:effectLst/>
                          <a:latin typeface="+mn-ea"/>
                          <a:ea typeface="+mn-ea"/>
                          <a:cs typeface="Times New Roman" panose="02020603050405020304" pitchFamily="18" charset="0"/>
                        </a:rPr>
                        <a:t>・負傷者の氏名記録</a:t>
                      </a:r>
                    </a:p>
                  </a:txBody>
                  <a:tcPr marL="63375" marR="63375" marT="0" marB="0">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9530690"/>
                  </a:ext>
                </a:extLst>
              </a:tr>
            </a:tbl>
          </a:graphicData>
        </a:graphic>
      </p:graphicFrame>
      <p:grpSp>
        <p:nvGrpSpPr>
          <p:cNvPr id="7" name="Group 4"/>
          <p:cNvGrpSpPr>
            <a:grpSpLocks/>
          </p:cNvGrpSpPr>
          <p:nvPr/>
        </p:nvGrpSpPr>
        <p:grpSpPr bwMode="auto">
          <a:xfrm>
            <a:off x="1682862" y="4862588"/>
            <a:ext cx="4427855" cy="330930"/>
            <a:chOff x="2713" y="2755"/>
            <a:chExt cx="6973" cy="720"/>
          </a:xfrm>
        </p:grpSpPr>
        <p:cxnSp>
          <p:nvCxnSpPr>
            <p:cNvPr id="8" name="Line 5"/>
            <p:cNvCxnSpPr>
              <a:cxnSpLocks noChangeShapeType="1"/>
            </p:cNvCxnSpPr>
            <p:nvPr/>
          </p:nvCxnSpPr>
          <p:spPr bwMode="auto">
            <a:xfrm flipH="1">
              <a:off x="6120" y="2755"/>
              <a:ext cx="0" cy="3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nvGrpSpPr>
            <p:cNvPr id="9" name="Group 6"/>
            <p:cNvGrpSpPr>
              <a:grpSpLocks/>
            </p:cNvGrpSpPr>
            <p:nvPr/>
          </p:nvGrpSpPr>
          <p:grpSpPr bwMode="auto">
            <a:xfrm>
              <a:off x="2713" y="3134"/>
              <a:ext cx="6973" cy="341"/>
              <a:chOff x="2713" y="3134"/>
              <a:chExt cx="6973" cy="341"/>
            </a:xfrm>
          </p:grpSpPr>
          <p:cxnSp>
            <p:nvCxnSpPr>
              <p:cNvPr id="10" name="Line 7"/>
              <p:cNvCxnSpPr>
                <a:cxnSpLocks noChangeShapeType="1"/>
              </p:cNvCxnSpPr>
              <p:nvPr/>
            </p:nvCxnSpPr>
            <p:spPr bwMode="auto">
              <a:xfrm>
                <a:off x="273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Line 8"/>
              <p:cNvCxnSpPr>
                <a:cxnSpLocks noChangeShapeType="1"/>
              </p:cNvCxnSpPr>
              <p:nvPr/>
            </p:nvCxnSpPr>
            <p:spPr bwMode="auto">
              <a:xfrm>
                <a:off x="511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2" name="Line 9"/>
              <p:cNvCxnSpPr>
                <a:cxnSpLocks noChangeShapeType="1"/>
              </p:cNvCxnSpPr>
              <p:nvPr/>
            </p:nvCxnSpPr>
            <p:spPr bwMode="auto">
              <a:xfrm>
                <a:off x="967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3" name="Line 10"/>
              <p:cNvCxnSpPr>
                <a:cxnSpLocks noChangeShapeType="1"/>
              </p:cNvCxnSpPr>
              <p:nvPr/>
            </p:nvCxnSpPr>
            <p:spPr bwMode="auto">
              <a:xfrm>
                <a:off x="748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Line 11"/>
              <p:cNvCxnSpPr>
                <a:cxnSpLocks noChangeShapeType="1"/>
              </p:cNvCxnSpPr>
              <p:nvPr/>
            </p:nvCxnSpPr>
            <p:spPr bwMode="auto">
              <a:xfrm>
                <a:off x="2713" y="3134"/>
                <a:ext cx="697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sp>
        <p:nvSpPr>
          <p:cNvPr id="15" name="Text Box 12"/>
          <p:cNvSpPr txBox="1">
            <a:spLocks noChangeArrowheads="1"/>
          </p:cNvSpPr>
          <p:nvPr/>
        </p:nvSpPr>
        <p:spPr bwMode="auto">
          <a:xfrm>
            <a:off x="812893" y="7026088"/>
            <a:ext cx="5988286" cy="1426920"/>
          </a:xfrm>
          <a:prstGeom prst="rect">
            <a:avLst/>
          </a:prstGeom>
          <a:solidFill>
            <a:srgbClr val="FFFFFF"/>
          </a:solidFill>
          <a:ln w="19050">
            <a:solidFill>
              <a:srgbClr val="000000"/>
            </a:solidFill>
            <a:prstDash val="sysDot"/>
            <a:miter lim="800000"/>
            <a:headEnd/>
            <a:tailEnd/>
          </a:ln>
        </p:spPr>
        <p:txBody>
          <a:bodyPr vert="horz" wrap="square" lIns="36000" tIns="36000" rIns="36000" bIns="3600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◇作成上の留意事項◇</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・自衛消防隊長は、管理権原者</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また</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は、防火管理者とします。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・自衛消防隊長のもとに、通報連絡係、初期消火係、避難誘導係を定め、</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従業員数等により、応急救護係等を定めます。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・各係員の氏名は消防機関への届出については役職名等で構いませんが、</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事業所内に掲示するものは誰もが分かるように係名、担当者名等を記入します。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また、転勤等で変更が生じた場合は速やかな訂正が必要です。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・従業員が少ない</a:t>
            </a:r>
            <a:r>
              <a:rPr lang="ja-JP" altLang="en-US" sz="1100" dirty="0">
                <a:latin typeface="+mn-ea"/>
                <a:cs typeface="Times New Roman" panose="02020603050405020304" pitchFamily="18" charset="0"/>
              </a:rPr>
              <a:t>場合</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は、任務に支障のない範囲で２つの係を兼務しても構いません</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1100" b="0" i="0" u="none" strike="noStrike" cap="none" normalizeH="0" baseline="0" dirty="0" smtClean="0">
              <a:ln>
                <a:noFill/>
              </a:ln>
              <a:solidFill>
                <a:schemeClr val="tx1"/>
              </a:solidFill>
              <a:effectLst/>
              <a:latin typeface="+mn-ea"/>
            </a:endParaRPr>
          </a:p>
        </p:txBody>
      </p:sp>
      <p:sp>
        <p:nvSpPr>
          <p:cNvPr id="6" name="Text Box 3"/>
          <p:cNvSpPr txBox="1">
            <a:spLocks noChangeArrowheads="1"/>
          </p:cNvSpPr>
          <p:nvPr/>
        </p:nvSpPr>
        <p:spPr bwMode="auto">
          <a:xfrm>
            <a:off x="2946194" y="4520888"/>
            <a:ext cx="1800225" cy="356491"/>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p:txBody>
      </p:sp>
    </p:spTree>
    <p:extLst>
      <p:ext uri="{BB962C8B-B14F-4D97-AF65-F5344CB8AC3E}">
        <p14:creationId xmlns:p14="http://schemas.microsoft.com/office/powerpoint/2010/main" val="420108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p:cNvGraphicFramePr>
            <a:graphicFrameLocks noGrp="1"/>
          </p:cNvGraphicFramePr>
          <p:nvPr>
            <p:extLst>
              <p:ext uri="{D42A27DB-BD31-4B8C-83A1-F6EECF244321}">
                <p14:modId xmlns:p14="http://schemas.microsoft.com/office/powerpoint/2010/main" val="2127701826"/>
              </p:ext>
            </p:extLst>
          </p:nvPr>
        </p:nvGraphicFramePr>
        <p:xfrm>
          <a:off x="44594" y="95298"/>
          <a:ext cx="6724506" cy="9178044"/>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1166358">
                  <a:extLst>
                    <a:ext uri="{9D8B030D-6E8A-4147-A177-3AD203B41FA5}">
                      <a16:colId xmlns:a16="http://schemas.microsoft.com/office/drawing/2014/main" val="1166674879"/>
                    </a:ext>
                  </a:extLst>
                </a:gridCol>
                <a:gridCol w="4838148">
                  <a:extLst>
                    <a:ext uri="{9D8B030D-6E8A-4147-A177-3AD203B41FA5}">
                      <a16:colId xmlns:a16="http://schemas.microsoft.com/office/drawing/2014/main" val="1442764992"/>
                    </a:ext>
                  </a:extLst>
                </a:gridCol>
              </a:tblGrid>
              <a:tr h="605387">
                <a:tc rowSpan="5">
                  <a:txBody>
                    <a:bodyPr/>
                    <a:lstStyle/>
                    <a:p>
                      <a:pPr algn="ctr"/>
                      <a:r>
                        <a:rPr kumimoji="1" lang="ja-JP" altLang="en-US" sz="1100" dirty="0" smtClean="0">
                          <a:latin typeface="+mn-ea"/>
                          <a:ea typeface="+mn-ea"/>
                        </a:rPr>
                        <a:t>南海トラフ地震防災対策計画・南海トラフ地震防災規程</a:t>
                      </a:r>
                      <a:endParaRPr kumimoji="1" lang="en-US" altLang="ja-JP" sz="1100" dirty="0" smtClean="0">
                        <a:latin typeface="+mn-ea"/>
                        <a:ea typeface="+mn-ea"/>
                      </a:endParaRPr>
                    </a:p>
                  </a:txBody>
                  <a:tcPr marL="36000" marR="36000" marT="36000" marB="36000" vert="eaVert" anchor="ctr"/>
                </a:tc>
                <a:tc rowSpan="3">
                  <a:txBody>
                    <a:bodyPr/>
                    <a:lstStyle/>
                    <a:p>
                      <a:pPr algn="ctr"/>
                      <a:r>
                        <a:rPr kumimoji="1" lang="ja-JP" altLang="en-US" sz="1100" dirty="0" smtClean="0">
                          <a:latin typeface="+mn-ea"/>
                          <a:ea typeface="+mn-ea"/>
                        </a:rPr>
                        <a:t>組織</a:t>
                      </a:r>
                      <a:endParaRPr kumimoji="1" lang="ja-JP" altLang="en-US" sz="1100" dirty="0">
                        <a:latin typeface="+mn-ea"/>
                        <a:ea typeface="+mn-ea"/>
                      </a:endParaRPr>
                    </a:p>
                  </a:txBody>
                  <a:tcPr marL="36000" marR="36000" marT="36000" marB="36000" vert="eaVert" anchor="ctr"/>
                </a:tc>
                <a:tc gridSpan="2">
                  <a:txBody>
                    <a:bodyPr/>
                    <a:lstStyle/>
                    <a:p>
                      <a:r>
                        <a:rPr kumimoji="1" lang="ja-JP" altLang="en-US" sz="1100" dirty="0" smtClean="0">
                          <a:latin typeface="+mn-ea"/>
                          <a:ea typeface="+mn-ea"/>
                        </a:rPr>
                        <a:t>　南海トラフ地震等大規模地震（以下「大規模地震」という。）が発生した場合における</a:t>
                      </a:r>
                      <a:endParaRPr kumimoji="1" lang="en-US" altLang="ja-JP" sz="1100" dirty="0" smtClean="0">
                        <a:latin typeface="+mn-ea"/>
                        <a:ea typeface="+mn-ea"/>
                      </a:endParaRPr>
                    </a:p>
                    <a:p>
                      <a:r>
                        <a:rPr kumimoji="1" lang="ja-JP" altLang="en-US" sz="1100" dirty="0" smtClean="0">
                          <a:latin typeface="+mn-ea"/>
                          <a:ea typeface="+mn-ea"/>
                        </a:rPr>
                        <a:t>防災に関する業務を行う者は、別表２に規定</a:t>
                      </a:r>
                      <a:r>
                        <a:rPr kumimoji="1" lang="ja-JP" altLang="en-US" sz="1100" smtClean="0">
                          <a:latin typeface="+mn-ea"/>
                          <a:ea typeface="+mn-ea"/>
                        </a:rPr>
                        <a:t>する</a:t>
                      </a:r>
                      <a:r>
                        <a:rPr kumimoji="1" lang="ja-JP" altLang="en-US" sz="1100" smtClean="0">
                          <a:latin typeface="+mn-ea"/>
                          <a:ea typeface="+mn-ea"/>
                        </a:rPr>
                        <a:t>自衛の組織と</a:t>
                      </a:r>
                      <a:r>
                        <a:rPr kumimoji="1" lang="ja-JP" altLang="en-US" sz="1100" dirty="0" smtClean="0">
                          <a:latin typeface="+mn-ea"/>
                          <a:ea typeface="+mn-ea"/>
                        </a:rPr>
                        <a:t>する。</a:t>
                      </a: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234120800"/>
                  </a:ext>
                </a:extLst>
              </a:tr>
              <a:tr h="1696251">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通報連絡班</a:t>
                      </a:r>
                      <a:endParaRPr kumimoji="1" lang="ja-JP" altLang="en-US" sz="1100" dirty="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１　テレビ、ラジオ等を活用し、地震に起因する必要な情報の収集を</a:t>
                      </a:r>
                      <a:endParaRPr kumimoji="1" lang="en-US" altLang="ja-JP" sz="1100" dirty="0" smtClean="0">
                        <a:latin typeface="+mn-ea"/>
                        <a:ea typeface="+mn-ea"/>
                      </a:endParaRPr>
                    </a:p>
                    <a:p>
                      <a:pPr algn="l"/>
                      <a:r>
                        <a:rPr kumimoji="1" lang="ja-JP" altLang="en-US" sz="1100" dirty="0" smtClean="0">
                          <a:latin typeface="+mn-ea"/>
                          <a:ea typeface="+mn-ea"/>
                        </a:rPr>
                        <a:t>　行うこと。特に津波警報等、早急な対応が必要となる情報の把握に</a:t>
                      </a:r>
                      <a:endParaRPr kumimoji="1" lang="en-US" altLang="ja-JP" sz="1100" dirty="0" smtClean="0">
                        <a:latin typeface="+mn-ea"/>
                        <a:ea typeface="+mn-ea"/>
                      </a:endParaRPr>
                    </a:p>
                    <a:p>
                      <a:pPr algn="l"/>
                      <a:r>
                        <a:rPr kumimoji="1" lang="ja-JP" altLang="en-US" sz="1100" dirty="0" smtClean="0">
                          <a:latin typeface="+mn-ea"/>
                          <a:ea typeface="+mn-ea"/>
                        </a:rPr>
                        <a:t>　努めること。</a:t>
                      </a:r>
                    </a:p>
                    <a:p>
                      <a:pPr algn="l"/>
                      <a:r>
                        <a:rPr kumimoji="1" lang="ja-JP" altLang="en-US" sz="1100" dirty="0" smtClean="0">
                          <a:latin typeface="+mn-ea"/>
                          <a:ea typeface="+mn-ea"/>
                        </a:rPr>
                        <a:t>２　放送設備等を活用し、在館者に対して必要な情報を適宜知らせる</a:t>
                      </a:r>
                      <a:endParaRPr kumimoji="1" lang="en-US" altLang="ja-JP" sz="1100" dirty="0" smtClean="0">
                        <a:latin typeface="+mn-ea"/>
                        <a:ea typeface="+mn-ea"/>
                      </a:endParaRPr>
                    </a:p>
                    <a:p>
                      <a:pPr algn="l"/>
                      <a:r>
                        <a:rPr kumimoji="1" lang="ja-JP" altLang="en-US" sz="1100" dirty="0" smtClean="0">
                          <a:latin typeface="+mn-ea"/>
                          <a:ea typeface="+mn-ea"/>
                        </a:rPr>
                        <a:t>　とともに、適切な指示を行うこと。</a:t>
                      </a:r>
                    </a:p>
                    <a:p>
                      <a:pPr algn="l"/>
                      <a:r>
                        <a:rPr kumimoji="1" lang="ja-JP" altLang="en-US" sz="1100" dirty="0" smtClean="0">
                          <a:latin typeface="+mn-ea"/>
                          <a:ea typeface="+mn-ea"/>
                        </a:rPr>
                        <a:t>３　あらかじめ幾つかの状況を想定し、それぞれの場合に応じた在館者に</a:t>
                      </a:r>
                      <a:endParaRPr kumimoji="1" lang="en-US" altLang="ja-JP" sz="1100" dirty="0" smtClean="0">
                        <a:latin typeface="+mn-ea"/>
                        <a:ea typeface="+mn-ea"/>
                      </a:endParaRPr>
                    </a:p>
                    <a:p>
                      <a:pPr algn="l"/>
                      <a:r>
                        <a:rPr kumimoji="1" lang="ja-JP" altLang="en-US" sz="1100" dirty="0" smtClean="0">
                          <a:latin typeface="+mn-ea"/>
                          <a:ea typeface="+mn-ea"/>
                        </a:rPr>
                        <a:t>　対する情報伝達のための例文、手段等を定めておくこと。</a:t>
                      </a:r>
                      <a:endParaRPr kumimoji="1" lang="en-US" altLang="ja-JP" sz="1100" dirty="0" smtClean="0">
                        <a:latin typeface="+mn-ea"/>
                        <a:ea typeface="+mn-ea"/>
                      </a:endParaRPr>
                    </a:p>
                    <a:p>
                      <a:pPr algn="l"/>
                      <a:r>
                        <a:rPr kumimoji="1" lang="ja-JP" altLang="en-US" sz="1100" dirty="0" smtClean="0">
                          <a:latin typeface="+mn-ea"/>
                          <a:ea typeface="+mn-ea"/>
                        </a:rPr>
                        <a:t>　　なお、通常の伝達手段が地震等の影響により寸断されることを考慮した、</a:t>
                      </a:r>
                      <a:endParaRPr kumimoji="1" lang="en-US" altLang="ja-JP" sz="1100" dirty="0" smtClean="0">
                        <a:latin typeface="+mn-ea"/>
                        <a:ea typeface="+mn-ea"/>
                      </a:endParaRPr>
                    </a:p>
                    <a:p>
                      <a:pPr algn="l"/>
                      <a:r>
                        <a:rPr kumimoji="1" lang="ja-JP" altLang="en-US" sz="1100" dirty="0" smtClean="0">
                          <a:latin typeface="+mn-ea"/>
                          <a:ea typeface="+mn-ea"/>
                        </a:rPr>
                        <a:t>　伝達手段の確保に留意すること。</a:t>
                      </a:r>
                    </a:p>
                  </a:txBody>
                  <a:tcPr marL="36000" marR="36000" marT="36000" marB="36000" anchor="ctr"/>
                </a:tc>
                <a:extLst>
                  <a:ext uri="{0D108BD9-81ED-4DB2-BD59-A6C34878D82A}">
                    <a16:rowId xmlns:a16="http://schemas.microsoft.com/office/drawing/2014/main" val="1376639039"/>
                  </a:ext>
                </a:extLst>
              </a:tr>
              <a:tr h="1070590">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避難誘導班</a:t>
                      </a:r>
                      <a:endParaRPr kumimoji="1" lang="ja-JP" altLang="en-US" sz="1100" dirty="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１　自衛消防隊長から避難誘導開始の指示を受けたときは、顧客等を</a:t>
                      </a:r>
                      <a:endParaRPr kumimoji="1" lang="en-US" altLang="ja-JP" sz="1100" dirty="0" smtClean="0">
                        <a:latin typeface="+mn-ea"/>
                        <a:ea typeface="+mn-ea"/>
                      </a:endParaRPr>
                    </a:p>
                    <a:p>
                      <a:pPr algn="l"/>
                      <a:r>
                        <a:rPr kumimoji="1" lang="ja-JP" altLang="en-US" sz="1100" dirty="0" smtClean="0">
                          <a:latin typeface="+mn-ea"/>
                          <a:ea typeface="+mn-ea"/>
                        </a:rPr>
                        <a:t>　避難誘導すること。</a:t>
                      </a:r>
                    </a:p>
                    <a:p>
                      <a:pPr algn="l"/>
                      <a:r>
                        <a:rPr kumimoji="1" lang="ja-JP" altLang="en-US" sz="1100" dirty="0" smtClean="0">
                          <a:latin typeface="+mn-ea"/>
                          <a:ea typeface="+mn-ea"/>
                        </a:rPr>
                        <a:t>２　避難誘導の際には、携帯用拡声器等を用いて避難の方法や方向を指示し、</a:t>
                      </a:r>
                      <a:endParaRPr kumimoji="1" lang="en-US" altLang="ja-JP" sz="1100" dirty="0" smtClean="0">
                        <a:latin typeface="+mn-ea"/>
                        <a:ea typeface="+mn-ea"/>
                      </a:endParaRPr>
                    </a:p>
                    <a:p>
                      <a:pPr algn="l"/>
                      <a:r>
                        <a:rPr kumimoji="1" lang="ja-JP" altLang="en-US" sz="1100" dirty="0" smtClean="0">
                          <a:latin typeface="+mn-ea"/>
                          <a:ea typeface="+mn-ea"/>
                        </a:rPr>
                        <a:t>　混乱の発生防止に努めること。</a:t>
                      </a:r>
                    </a:p>
                  </a:txBody>
                  <a:tcPr marL="36000" marR="36000" marT="36000" marB="36000" anchor="ctr"/>
                </a:tc>
                <a:extLst>
                  <a:ext uri="{0D108BD9-81ED-4DB2-BD59-A6C34878D82A}">
                    <a16:rowId xmlns:a16="http://schemas.microsoft.com/office/drawing/2014/main" val="418840287"/>
                  </a:ext>
                </a:extLst>
              </a:tr>
              <a:tr h="789315">
                <a:tc vMerge="1">
                  <a:txBody>
                    <a:bodyPr/>
                    <a:lstStyle/>
                    <a:p>
                      <a:endParaRPr kumimoji="1" lang="ja-JP" altLang="en-US"/>
                    </a:p>
                  </a:txBody>
                  <a:tcPr/>
                </a:tc>
                <a:tc>
                  <a:txBody>
                    <a:bodyPr/>
                    <a:lstStyle/>
                    <a:p>
                      <a:pPr algn="ctr"/>
                      <a:r>
                        <a:rPr kumimoji="1" lang="ja-JP" altLang="en-US" sz="1100" dirty="0" smtClean="0">
                          <a:latin typeface="+mn-ea"/>
                          <a:ea typeface="+mn-ea"/>
                        </a:rPr>
                        <a:t>訓練</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　訓練は年１回以上行うものとし、以下の訓練を実施するものとする。</a:t>
                      </a:r>
                    </a:p>
                    <a:p>
                      <a:pPr algn="l"/>
                      <a:r>
                        <a:rPr kumimoji="1" lang="ja-JP" altLang="en-US" sz="1100" dirty="0" smtClean="0">
                          <a:latin typeface="+mn-ea"/>
                          <a:ea typeface="+mn-ea"/>
                        </a:rPr>
                        <a:t>１　情報収集・伝達に関する訓練</a:t>
                      </a:r>
                    </a:p>
                    <a:p>
                      <a:pPr algn="l"/>
                      <a:r>
                        <a:rPr kumimoji="1" lang="ja-JP" altLang="en-US" sz="1100" dirty="0" smtClean="0">
                          <a:latin typeface="+mn-ea"/>
                          <a:ea typeface="+mn-ea"/>
                        </a:rPr>
                        <a:t>２　津波からの避難に関する訓練</a:t>
                      </a:r>
                    </a:p>
                    <a:p>
                      <a:pPr algn="l"/>
                      <a:r>
                        <a:rPr kumimoji="1" lang="ja-JP" altLang="en-US" sz="1100" dirty="0" smtClean="0">
                          <a:latin typeface="+mn-ea"/>
                          <a:ea typeface="+mn-ea"/>
                        </a:rPr>
                        <a:t>３　その他前各号を統合した総合防災訓練</a:t>
                      </a:r>
                    </a:p>
                  </a:txBody>
                  <a:tcPr marL="36000" marR="36000" marT="36000" marB="36000" anchor="ctr"/>
                </a:tc>
                <a:tc hMerge="1">
                  <a:txBody>
                    <a:bodyPr/>
                    <a:lstStyle/>
                    <a:p>
                      <a:endParaRPr kumimoji="1" lang="ja-JP" altLang="en-US" sz="1100" dirty="0"/>
                    </a:p>
                  </a:txBody>
                  <a:tcPr anchor="ctr"/>
                </a:tc>
                <a:extLst>
                  <a:ext uri="{0D108BD9-81ED-4DB2-BD59-A6C34878D82A}">
                    <a16:rowId xmlns:a16="http://schemas.microsoft.com/office/drawing/2014/main" val="2681167041"/>
                  </a:ext>
                </a:extLst>
              </a:tr>
              <a:tr h="2036682">
                <a:tc vMerge="1">
                  <a:txBody>
                    <a:bodyPr/>
                    <a:lstStyle/>
                    <a:p>
                      <a:pPr algn="ct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教育</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１　大規模地震に伴い発生すると予想される地震動及び津波に関する知識</a:t>
                      </a:r>
                    </a:p>
                    <a:p>
                      <a:pPr algn="l"/>
                      <a:r>
                        <a:rPr kumimoji="1" lang="ja-JP" altLang="en-US" sz="1100" dirty="0" smtClean="0">
                          <a:latin typeface="+mn-ea"/>
                          <a:ea typeface="+mn-ea"/>
                        </a:rPr>
                        <a:t>２　地震及び津波に関する一般的な知識</a:t>
                      </a:r>
                    </a:p>
                    <a:p>
                      <a:pPr algn="l"/>
                      <a:r>
                        <a:rPr kumimoji="1" lang="ja-JP" altLang="en-US" sz="1100" dirty="0" smtClean="0">
                          <a:latin typeface="+mn-ea"/>
                          <a:ea typeface="+mn-ea"/>
                        </a:rPr>
                        <a:t>３　大規模地震が発生した場合に具体的にとるべき行動に関する知識</a:t>
                      </a:r>
                    </a:p>
                    <a:p>
                      <a:pPr algn="l"/>
                      <a:r>
                        <a:rPr kumimoji="1" lang="ja-JP" altLang="en-US" sz="1100" dirty="0" smtClean="0">
                          <a:latin typeface="+mn-ea"/>
                          <a:ea typeface="+mn-ea"/>
                        </a:rPr>
                        <a:t>４　大規模地震が発生した場合に従業員等が果たすべき役割</a:t>
                      </a:r>
                    </a:p>
                    <a:p>
                      <a:pPr algn="l"/>
                      <a:r>
                        <a:rPr kumimoji="1" lang="ja-JP" altLang="en-US" sz="1100" dirty="0" smtClean="0">
                          <a:latin typeface="+mn-ea"/>
                          <a:ea typeface="+mn-ea"/>
                        </a:rPr>
                        <a:t>５　在館者に対する日常的な広報は、次によるものとする。</a:t>
                      </a:r>
                    </a:p>
                    <a:p>
                      <a:pPr algn="l"/>
                      <a:r>
                        <a:rPr kumimoji="1" lang="ja-JP" altLang="en-US" sz="1100" baseline="0" dirty="0" smtClean="0">
                          <a:latin typeface="+mn-ea"/>
                          <a:ea typeface="+mn-ea"/>
                        </a:rPr>
                        <a:t> </a:t>
                      </a:r>
                      <a:r>
                        <a:rPr kumimoji="1" lang="en-US" altLang="ja-JP" sz="1100" dirty="0" smtClean="0">
                          <a:latin typeface="+mn-ea"/>
                          <a:ea typeface="+mn-ea"/>
                        </a:rPr>
                        <a:t>(1)</a:t>
                      </a:r>
                      <a:r>
                        <a:rPr kumimoji="1" lang="ja-JP" altLang="en-US" sz="1100" dirty="0" smtClean="0">
                          <a:latin typeface="+mn-ea"/>
                          <a:ea typeface="+mn-ea"/>
                        </a:rPr>
                        <a:t>　大規模地震が発生した場合に出火防止、在館者同士が協力して行う救助活動、</a:t>
                      </a:r>
                      <a:r>
                        <a:rPr kumimoji="1" lang="en-US" altLang="ja-JP" sz="1100" baseline="0" dirty="0" smtClean="0">
                          <a:latin typeface="+mn-ea"/>
                          <a:ea typeface="+mn-ea"/>
                        </a:rPr>
                        <a:t> </a:t>
                      </a:r>
                    </a:p>
                    <a:p>
                      <a:pPr algn="l"/>
                      <a:r>
                        <a:rPr kumimoji="1" lang="en-US" altLang="ja-JP" sz="1100" baseline="0" dirty="0" smtClean="0">
                          <a:latin typeface="+mn-ea"/>
                          <a:ea typeface="+mn-ea"/>
                        </a:rPr>
                        <a:t>      </a:t>
                      </a:r>
                      <a:r>
                        <a:rPr kumimoji="1" lang="ja-JP" altLang="en-US" sz="1100" dirty="0" smtClean="0">
                          <a:latin typeface="+mn-ea"/>
                          <a:ea typeface="+mn-ea"/>
                        </a:rPr>
                        <a:t>自動車運行の自粛等、防災上とるべき行動に関する知識</a:t>
                      </a:r>
                    </a:p>
                    <a:p>
                      <a:pPr algn="l"/>
                      <a:r>
                        <a:rPr kumimoji="1" lang="en-US" altLang="ja-JP" sz="1100" dirty="0" smtClean="0">
                          <a:latin typeface="+mn-ea"/>
                          <a:ea typeface="+mn-ea"/>
                        </a:rPr>
                        <a:t> (2)</a:t>
                      </a:r>
                      <a:r>
                        <a:rPr kumimoji="1" lang="ja-JP" altLang="en-US" sz="1100" dirty="0" smtClean="0">
                          <a:latin typeface="+mn-ea"/>
                          <a:ea typeface="+mn-ea"/>
                        </a:rPr>
                        <a:t>　正確な情報入手の方法</a:t>
                      </a:r>
                    </a:p>
                    <a:p>
                      <a:pPr algn="l"/>
                      <a:r>
                        <a:rPr kumimoji="1" lang="en-US" altLang="ja-JP" sz="1100" dirty="0" smtClean="0">
                          <a:latin typeface="+mn-ea"/>
                          <a:ea typeface="+mn-ea"/>
                        </a:rPr>
                        <a:t> (3)</a:t>
                      </a:r>
                      <a:r>
                        <a:rPr kumimoji="1" lang="ja-JP" altLang="en-US" sz="1100" dirty="0" smtClean="0">
                          <a:latin typeface="+mn-ea"/>
                          <a:ea typeface="+mn-ea"/>
                        </a:rPr>
                        <a:t>　防災関係機関が講ずる災害応急対策等の内容</a:t>
                      </a:r>
                    </a:p>
                    <a:p>
                      <a:pPr algn="l"/>
                      <a:r>
                        <a:rPr kumimoji="1" lang="en-US" altLang="ja-JP" sz="1100" dirty="0" smtClean="0">
                          <a:latin typeface="+mn-ea"/>
                          <a:ea typeface="+mn-ea"/>
                        </a:rPr>
                        <a:t> (4)</a:t>
                      </a:r>
                      <a:r>
                        <a:rPr kumimoji="1" lang="ja-JP" altLang="en-US" sz="1100" dirty="0" smtClean="0">
                          <a:latin typeface="+mn-ea"/>
                          <a:ea typeface="+mn-ea"/>
                        </a:rPr>
                        <a:t>　各地域における避難対象地域、急傾斜地崩壊危険箇所等に関する知識</a:t>
                      </a:r>
                    </a:p>
                    <a:p>
                      <a:pPr algn="l"/>
                      <a:r>
                        <a:rPr kumimoji="1" lang="en-US" altLang="ja-JP" sz="1100" dirty="0" smtClean="0">
                          <a:latin typeface="+mn-ea"/>
                          <a:ea typeface="+mn-ea"/>
                        </a:rPr>
                        <a:t> (5)</a:t>
                      </a:r>
                      <a:r>
                        <a:rPr kumimoji="1" lang="ja-JP" altLang="en-US" sz="1100" dirty="0" smtClean="0">
                          <a:latin typeface="+mn-ea"/>
                          <a:ea typeface="+mn-ea"/>
                        </a:rPr>
                        <a:t>　各地域における避難場所及び避難経路に関する知識</a:t>
                      </a:r>
                    </a:p>
                  </a:txBody>
                  <a:tcPr marL="36000" marR="36000" marT="36000" marB="36000" anchor="ctr"/>
                </a:tc>
                <a:tc hMerge="1">
                  <a:txBody>
                    <a:bodyPr/>
                    <a:lstStyle/>
                    <a:p>
                      <a:endParaRPr kumimoji="1" lang="ja-JP" altLang="en-US" sz="1100" dirty="0"/>
                    </a:p>
                  </a:txBody>
                  <a:tcPr anchor="ctr"/>
                </a:tc>
                <a:extLst>
                  <a:ext uri="{0D108BD9-81ED-4DB2-BD59-A6C34878D82A}">
                    <a16:rowId xmlns:a16="http://schemas.microsoft.com/office/drawing/2014/main" val="3550419898"/>
                  </a:ext>
                </a:extLst>
              </a:tr>
              <a:tr h="1018342">
                <a:tc rowSpan="3">
                  <a:txBody>
                    <a:bodyPr/>
                    <a:lstStyle/>
                    <a:p>
                      <a:pPr algn="ctr"/>
                      <a:r>
                        <a:rPr kumimoji="1" lang="ja-JP" altLang="en-US" sz="1100" dirty="0" smtClean="0">
                          <a:latin typeface="+mn-ea"/>
                          <a:ea typeface="+mn-ea"/>
                        </a:rPr>
                        <a:t>その他</a:t>
                      </a: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委託</a:t>
                      </a:r>
                      <a:endParaRPr kumimoji="1" lang="ja-JP" altLang="en-US" sz="1100" dirty="0">
                        <a:latin typeface="+mn-ea"/>
                        <a:ea typeface="+mn-ea"/>
                      </a:endParaRPr>
                    </a:p>
                  </a:txBody>
                  <a:tcPr marL="36000" marR="36000" marT="36000" marB="36000" vert="eaVert" anchor="ctr"/>
                </a:tc>
                <a:tc gridSpan="2">
                  <a:txBody>
                    <a:bodyPr/>
                    <a:lstStyle/>
                    <a:p>
                      <a:pPr defTabSz="360000"/>
                      <a:r>
                        <a:rPr kumimoji="1" lang="ja-JP" altLang="en-US" sz="1100" dirty="0" smtClean="0">
                          <a:latin typeface="+mn-ea"/>
                          <a:ea typeface="+mn-ea"/>
                        </a:rPr>
                        <a:t>□　防火・防災管理業務の一部を委託する。委託先会社名：</a:t>
                      </a:r>
                      <a:r>
                        <a:rPr kumimoji="1" lang="en-US" altLang="ja-JP" sz="1100" u="sng" dirty="0" smtClean="0">
                          <a:latin typeface="+mn-ea"/>
                          <a:ea typeface="+mn-ea"/>
                        </a:rPr>
                        <a:t>						</a:t>
                      </a:r>
                      <a:endParaRPr kumimoji="1" lang="en-US" altLang="ja-JP" sz="1100" u="sng" baseline="0" dirty="0" smtClean="0">
                        <a:latin typeface="+mn-ea"/>
                        <a:ea typeface="+mn-ea"/>
                      </a:endParaRPr>
                    </a:p>
                    <a:p>
                      <a:r>
                        <a:rPr kumimoji="1" lang="ja-JP" altLang="en-US" sz="1100" dirty="0" smtClean="0">
                          <a:latin typeface="+mn-ea"/>
                          <a:ea typeface="+mn-ea"/>
                        </a:rPr>
                        <a:t>　　委託方式及び受託者が行う防火管理業務の範囲と方法は、別表３のとおりとする。</a:t>
                      </a:r>
                    </a:p>
                    <a:p>
                      <a:r>
                        <a:rPr kumimoji="1" lang="ja-JP" altLang="en-US" sz="1100" dirty="0" smtClean="0">
                          <a:latin typeface="+mn-ea"/>
                          <a:ea typeface="+mn-ea"/>
                        </a:rPr>
                        <a:t>　　委託を受けて防火管理業務に従事するものは、管理権原者、防火管理者、</a:t>
                      </a:r>
                      <a:endParaRPr kumimoji="1" lang="en-US" altLang="ja-JP" sz="1100" dirty="0" smtClean="0">
                        <a:latin typeface="+mn-ea"/>
                        <a:ea typeface="+mn-ea"/>
                      </a:endParaRPr>
                    </a:p>
                    <a:p>
                      <a:r>
                        <a:rPr kumimoji="1" lang="ja-JP" altLang="en-US" sz="1100" dirty="0" smtClean="0">
                          <a:latin typeface="+mn-ea"/>
                          <a:ea typeface="+mn-ea"/>
                        </a:rPr>
                        <a:t>　　自衛消防隊長等の</a:t>
                      </a:r>
                      <a:endParaRPr kumimoji="1" lang="en-US" altLang="ja-JP" sz="1100" dirty="0" smtClean="0">
                        <a:latin typeface="+mn-ea"/>
                        <a:ea typeface="+mn-ea"/>
                      </a:endParaRPr>
                    </a:p>
                    <a:p>
                      <a:r>
                        <a:rPr kumimoji="1" lang="ja-JP" altLang="en-US" sz="1100" dirty="0" smtClean="0">
                          <a:latin typeface="+mn-ea"/>
                          <a:ea typeface="+mn-ea"/>
                        </a:rPr>
                        <a:t>　　指示、命令を受けて適正に業務を実施するものとする。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1519595297"/>
                  </a:ext>
                </a:extLst>
              </a:tr>
              <a:tr h="943135">
                <a:tc vMerge="1">
                  <a:txBody>
                    <a:bodyPr/>
                    <a:lstStyle/>
                    <a:p>
                      <a:endParaRPr kumimoji="1" lang="ja-JP" altLang="en-US"/>
                    </a:p>
                  </a:txBody>
                  <a:tcPr/>
                </a:tc>
                <a:tc>
                  <a:txBody>
                    <a:bodyPr/>
                    <a:lstStyle/>
                    <a:p>
                      <a:pPr algn="ctr"/>
                      <a:r>
                        <a:rPr kumimoji="1" lang="ja-JP" altLang="en-US" sz="1100" dirty="0" smtClean="0">
                          <a:latin typeface="+mn-ea"/>
                          <a:ea typeface="+mn-ea"/>
                        </a:rPr>
                        <a:t>全体の防火</a:t>
                      </a:r>
                      <a:endParaRPr kumimoji="1" lang="en-US" altLang="ja-JP" sz="1100" dirty="0" smtClean="0">
                        <a:latin typeface="+mn-ea"/>
                        <a:ea typeface="+mn-ea"/>
                      </a:endParaRPr>
                    </a:p>
                    <a:p>
                      <a:pPr algn="ctr"/>
                      <a:r>
                        <a:rPr kumimoji="1" lang="ja-JP" altLang="en-US" sz="1100" dirty="0" smtClean="0">
                          <a:latin typeface="+mn-ea"/>
                          <a:ea typeface="+mn-ea"/>
                        </a:rPr>
                        <a:t>管理者</a:t>
                      </a:r>
                      <a:endParaRPr kumimoji="1" lang="ja-JP" altLang="en-US" sz="1100" dirty="0">
                        <a:latin typeface="+mn-ea"/>
                        <a:ea typeface="+mn-ea"/>
                      </a:endParaRPr>
                    </a:p>
                  </a:txBody>
                  <a:tcPr marL="36000" marR="36000" marT="36000" marB="36000" vert="eaVert" anchor="ctr"/>
                </a:tc>
                <a:tc gridSpan="2">
                  <a:txBody>
                    <a:bodyPr/>
                    <a:lstStyle/>
                    <a:p>
                      <a:r>
                        <a:rPr kumimoji="1" lang="ja-JP" altLang="en-US" sz="1100" dirty="0" smtClean="0">
                          <a:latin typeface="+mn-ea"/>
                          <a:ea typeface="+mn-ea"/>
                        </a:rPr>
                        <a:t>□　管理権原者は、統括防火管理者を中心に他の管理権原者と協力し、ビル全体の</a:t>
                      </a:r>
                      <a:endParaRPr kumimoji="1" lang="en-US" altLang="ja-JP" sz="1100" dirty="0" smtClean="0">
                        <a:latin typeface="+mn-ea"/>
                        <a:ea typeface="+mn-ea"/>
                      </a:endParaRPr>
                    </a:p>
                    <a:p>
                      <a:r>
                        <a:rPr kumimoji="1" lang="ja-JP" altLang="en-US" sz="1100" dirty="0" smtClean="0">
                          <a:latin typeface="+mn-ea"/>
                          <a:ea typeface="+mn-ea"/>
                        </a:rPr>
                        <a:t>　防火安全性の向上に努める。</a:t>
                      </a:r>
                      <a:endParaRPr kumimoji="1" lang="en-US" altLang="ja-JP" sz="1100" dirty="0" smtClean="0">
                        <a:latin typeface="+mn-ea"/>
                        <a:ea typeface="+mn-ea"/>
                      </a:endParaRPr>
                    </a:p>
                    <a:p>
                      <a:r>
                        <a:rPr kumimoji="1" lang="ja-JP" altLang="en-US" sz="1100" dirty="0" smtClean="0">
                          <a:latin typeface="+mn-ea"/>
                          <a:ea typeface="+mn-ea"/>
                        </a:rPr>
                        <a:t>□　防火管理者は、共同防火管理協議事項及び全体についての消防計画に</a:t>
                      </a:r>
                      <a:endParaRPr kumimoji="1" lang="en-US" altLang="ja-JP" sz="1100" dirty="0" smtClean="0">
                        <a:latin typeface="+mn-ea"/>
                        <a:ea typeface="+mn-ea"/>
                      </a:endParaRPr>
                    </a:p>
                    <a:p>
                      <a:r>
                        <a:rPr kumimoji="1" lang="ja-JP" altLang="en-US" sz="1100" dirty="0" smtClean="0">
                          <a:latin typeface="+mn-ea"/>
                          <a:ea typeface="+mn-ea"/>
                        </a:rPr>
                        <a:t>　定められている事項について、統括防火管理者に報告する。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174279026"/>
                  </a:ext>
                </a:extLst>
              </a:tr>
              <a:tr h="1018342">
                <a:tc vMerge="1">
                  <a:txBody>
                    <a:bodyPr/>
                    <a:lstStyle/>
                    <a:p>
                      <a:pPr algn="ct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その他</a:t>
                      </a:r>
                      <a:endParaRPr kumimoji="1" lang="ja-JP" altLang="en-US" sz="1100" dirty="0">
                        <a:latin typeface="+mn-ea"/>
                        <a:ea typeface="+mn-ea"/>
                      </a:endParaRPr>
                    </a:p>
                  </a:txBody>
                  <a:tcPr marL="36000" marR="36000" marT="36000" marB="36000" vert="eaVert" anchor="ctr"/>
                </a:tc>
                <a:tc gridSpan="2">
                  <a:txBody>
                    <a:bodyPr/>
                    <a:lstStyle/>
                    <a:p>
                      <a:endParaRPr kumimoji="1" lang="ja-JP" altLang="en-US" sz="1100" dirty="0">
                        <a:latin typeface="+mn-ea"/>
                        <a:ea typeface="+mn-ea"/>
                      </a:endParaRPr>
                    </a:p>
                  </a:txBody>
                  <a:tcPr marL="36000" marR="36000" marT="36000" marB="36000"/>
                </a:tc>
                <a:tc hMerge="1">
                  <a:txBody>
                    <a:bodyPr/>
                    <a:lstStyle/>
                    <a:p>
                      <a:endParaRPr kumimoji="1" lang="ja-JP" altLang="en-US"/>
                    </a:p>
                  </a:txBody>
                  <a:tcPr/>
                </a:tc>
                <a:extLst>
                  <a:ext uri="{0D108BD9-81ED-4DB2-BD59-A6C34878D82A}">
                    <a16:rowId xmlns:a16="http://schemas.microsoft.com/office/drawing/2014/main" val="3836520379"/>
                  </a:ext>
                </a:extLst>
              </a:tr>
            </a:tbl>
          </a:graphicData>
        </a:graphic>
      </p:graphicFrame>
      <p:sp>
        <p:nvSpPr>
          <p:cNvPr id="17" name="正方形/長方形 16"/>
          <p:cNvSpPr/>
          <p:nvPr/>
        </p:nvSpPr>
        <p:spPr>
          <a:xfrm>
            <a:off x="47697" y="9348550"/>
            <a:ext cx="6788298" cy="580534"/>
          </a:xfrm>
          <a:prstGeom prst="rect">
            <a:avLst/>
          </a:prstGeom>
        </p:spPr>
        <p:txBody>
          <a:bodyPr wrap="square" lIns="36000" tIns="36000" rIns="36000" bIns="36000" anchor="ctr" anchorCtr="0">
            <a:spAutoFit/>
          </a:bodyPr>
          <a:lstStyle/>
          <a:p>
            <a:r>
              <a:rPr lang="ja-JP" altLang="en-US" sz="1100" dirty="0" smtClean="0">
                <a:latin typeface="+mn-ea"/>
              </a:rPr>
              <a:t>●附則　この</a:t>
            </a:r>
            <a:r>
              <a:rPr lang="ja-JP" altLang="en-US" sz="1100" dirty="0">
                <a:latin typeface="+mn-ea"/>
              </a:rPr>
              <a:t>計画は</a:t>
            </a:r>
            <a:r>
              <a:rPr lang="ja-JP" altLang="en-US" sz="1100" dirty="0" smtClean="0">
                <a:latin typeface="+mn-ea"/>
              </a:rPr>
              <a:t>、令和　　年　　月　　日</a:t>
            </a:r>
            <a:r>
              <a:rPr lang="ja-JP" altLang="en-US" sz="1100" dirty="0">
                <a:latin typeface="+mn-ea"/>
              </a:rPr>
              <a:t>から施行する</a:t>
            </a:r>
            <a:r>
              <a:rPr lang="ja-JP" altLang="en-US" sz="1100" dirty="0" smtClean="0">
                <a:latin typeface="+mn-ea"/>
              </a:rPr>
              <a:t>。</a:t>
            </a:r>
            <a:endParaRPr lang="ja-JP" altLang="en-US" sz="1100" dirty="0">
              <a:latin typeface="+mn-ea"/>
            </a:endParaRPr>
          </a:p>
          <a:p>
            <a:r>
              <a:rPr lang="ja-JP" altLang="en-US" sz="1100" dirty="0" smtClean="0">
                <a:latin typeface="+mn-ea"/>
              </a:rPr>
              <a:t>●添付書類　別表１　自主</a:t>
            </a:r>
            <a:r>
              <a:rPr lang="ja-JP" altLang="en-US" sz="1100" dirty="0">
                <a:latin typeface="+mn-ea"/>
              </a:rPr>
              <a:t>点検</a:t>
            </a:r>
            <a:r>
              <a:rPr lang="ja-JP" altLang="en-US" sz="1100" dirty="0" smtClean="0">
                <a:latin typeface="+mn-ea"/>
              </a:rPr>
              <a:t>記録表　</a:t>
            </a:r>
            <a:endParaRPr lang="en-US" altLang="ja-JP" sz="1100" dirty="0" smtClean="0">
              <a:latin typeface="+mn-ea"/>
            </a:endParaRPr>
          </a:p>
          <a:p>
            <a:r>
              <a:rPr lang="ja-JP" altLang="en-US" sz="1100" dirty="0">
                <a:latin typeface="+mn-ea"/>
              </a:rPr>
              <a:t>　</a:t>
            </a:r>
            <a:r>
              <a:rPr lang="ja-JP" altLang="en-US" sz="1100" dirty="0" smtClean="0">
                <a:latin typeface="+mn-ea"/>
              </a:rPr>
              <a:t>　　　　　別図　各階</a:t>
            </a:r>
            <a:r>
              <a:rPr lang="ja-JP" altLang="en-US" sz="1100" dirty="0">
                <a:latin typeface="+mn-ea"/>
              </a:rPr>
              <a:t>平面図</a:t>
            </a:r>
            <a:r>
              <a:rPr lang="en-US" altLang="ja-JP" sz="1100" dirty="0" smtClean="0">
                <a:latin typeface="+mn-ea"/>
              </a:rPr>
              <a:t>(</a:t>
            </a:r>
            <a:r>
              <a:rPr lang="ja-JP" altLang="en-US" sz="1100" dirty="0" smtClean="0">
                <a:latin typeface="+mn-ea"/>
              </a:rPr>
              <a:t>各階</a:t>
            </a:r>
            <a:r>
              <a:rPr lang="ja-JP" altLang="en-US" sz="1100" dirty="0">
                <a:latin typeface="+mn-ea"/>
              </a:rPr>
              <a:t>平面図に消防用設備等設置場所、避難経路を明記</a:t>
            </a:r>
            <a:r>
              <a:rPr lang="en-US" altLang="ja-JP" sz="1100" dirty="0">
                <a:latin typeface="+mn-ea"/>
              </a:rPr>
              <a:t>)</a:t>
            </a:r>
            <a:endParaRPr lang="ja-JP" altLang="en-US" sz="1100" dirty="0">
              <a:latin typeface="+mn-ea"/>
            </a:endParaRPr>
          </a:p>
        </p:txBody>
      </p:sp>
    </p:spTree>
    <p:extLst>
      <p:ext uri="{BB962C8B-B14F-4D97-AF65-F5344CB8AC3E}">
        <p14:creationId xmlns:p14="http://schemas.microsoft.com/office/powerpoint/2010/main" val="418490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4108784"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smtClean="0">
                <a:latin typeface="游ゴシック" panose="020B0400000000000000" pitchFamily="50" charset="-128"/>
                <a:ea typeface="游ゴシック" panose="020B0400000000000000" pitchFamily="50" charset="-128"/>
              </a:rPr>
              <a:t>１　</a:t>
            </a:r>
            <a:r>
              <a:rPr lang="zh-TW" altLang="en-US" sz="1100" b="1" smtClean="0">
                <a:latin typeface="游ゴシック" panose="020B0400000000000000" pitchFamily="50" charset="-128"/>
                <a:ea typeface="游ゴシック" panose="020B0400000000000000" pitchFamily="50" charset="-128"/>
              </a:rPr>
              <a:t>自主</a:t>
            </a:r>
            <a:r>
              <a:rPr lang="zh-TW" altLang="en-US" sz="1100" b="1" dirty="0" smtClean="0">
                <a:latin typeface="游ゴシック" panose="020B0400000000000000" pitchFamily="50" charset="-128"/>
                <a:ea typeface="游ゴシック" panose="020B0400000000000000" pitchFamily="50" charset="-128"/>
              </a:rPr>
              <a:t>点検記録表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403756" y="0"/>
            <a:ext cx="1454244" cy="261610"/>
          </a:xfrm>
          <a:prstGeom prst="rect">
            <a:avLst/>
          </a:prstGeom>
          <a:noFill/>
        </p:spPr>
        <p:txBody>
          <a:bodyPr wrap="none" rtlCol="0">
            <a:spAutoFit/>
          </a:bodyPr>
          <a:lstStyle/>
          <a:p>
            <a:r>
              <a:rPr kumimoji="1" lang="ja-JP" altLang="en-US" sz="1100" dirty="0" smtClean="0"/>
              <a:t>令和　　年　　月分</a:t>
            </a:r>
            <a:endParaRPr kumimoji="1" lang="ja-JP" altLang="en-US" sz="1100" dirty="0"/>
          </a:p>
        </p:txBody>
      </p:sp>
      <p:graphicFrame>
        <p:nvGraphicFramePr>
          <p:cNvPr id="7" name="表 6"/>
          <p:cNvGraphicFramePr>
            <a:graphicFrameLocks noGrp="1"/>
          </p:cNvGraphicFramePr>
          <p:nvPr>
            <p:extLst>
              <p:ext uri="{D42A27DB-BD31-4B8C-83A1-F6EECF244321}">
                <p14:modId xmlns:p14="http://schemas.microsoft.com/office/powerpoint/2010/main" val="1617735739"/>
              </p:ext>
            </p:extLst>
          </p:nvPr>
        </p:nvGraphicFramePr>
        <p:xfrm>
          <a:off x="68430" y="252085"/>
          <a:ext cx="6703852" cy="9335061"/>
        </p:xfrm>
        <a:graphic>
          <a:graphicData uri="http://schemas.openxmlformats.org/drawingml/2006/table">
            <a:tbl>
              <a:tblPr/>
              <a:tblGrid>
                <a:gridCol w="359074">
                  <a:extLst>
                    <a:ext uri="{9D8B030D-6E8A-4147-A177-3AD203B41FA5}">
                      <a16:colId xmlns:a16="http://schemas.microsoft.com/office/drawing/2014/main" val="4186261261"/>
                    </a:ext>
                  </a:extLst>
                </a:gridCol>
                <a:gridCol w="359074">
                  <a:extLst>
                    <a:ext uri="{9D8B030D-6E8A-4147-A177-3AD203B41FA5}">
                      <a16:colId xmlns:a16="http://schemas.microsoft.com/office/drawing/2014/main" val="301545506"/>
                    </a:ext>
                  </a:extLst>
                </a:gridCol>
                <a:gridCol w="359074">
                  <a:extLst>
                    <a:ext uri="{9D8B030D-6E8A-4147-A177-3AD203B41FA5}">
                      <a16:colId xmlns:a16="http://schemas.microsoft.com/office/drawing/2014/main" val="3001241894"/>
                    </a:ext>
                  </a:extLst>
                </a:gridCol>
                <a:gridCol w="359074">
                  <a:extLst>
                    <a:ext uri="{9D8B030D-6E8A-4147-A177-3AD203B41FA5}">
                      <a16:colId xmlns:a16="http://schemas.microsoft.com/office/drawing/2014/main" val="897884660"/>
                    </a:ext>
                  </a:extLst>
                </a:gridCol>
                <a:gridCol w="359074">
                  <a:extLst>
                    <a:ext uri="{9D8B030D-6E8A-4147-A177-3AD203B41FA5}">
                      <a16:colId xmlns:a16="http://schemas.microsoft.com/office/drawing/2014/main" val="3502938037"/>
                    </a:ext>
                  </a:extLst>
                </a:gridCol>
                <a:gridCol w="359074">
                  <a:extLst>
                    <a:ext uri="{9D8B030D-6E8A-4147-A177-3AD203B41FA5}">
                      <a16:colId xmlns:a16="http://schemas.microsoft.com/office/drawing/2014/main" val="1137737087"/>
                    </a:ext>
                  </a:extLst>
                </a:gridCol>
                <a:gridCol w="359074">
                  <a:extLst>
                    <a:ext uri="{9D8B030D-6E8A-4147-A177-3AD203B41FA5}">
                      <a16:colId xmlns:a16="http://schemas.microsoft.com/office/drawing/2014/main" val="3945140894"/>
                    </a:ext>
                  </a:extLst>
                </a:gridCol>
                <a:gridCol w="359074">
                  <a:extLst>
                    <a:ext uri="{9D8B030D-6E8A-4147-A177-3AD203B41FA5}">
                      <a16:colId xmlns:a16="http://schemas.microsoft.com/office/drawing/2014/main" val="954892537"/>
                    </a:ext>
                  </a:extLst>
                </a:gridCol>
                <a:gridCol w="359074">
                  <a:extLst>
                    <a:ext uri="{9D8B030D-6E8A-4147-A177-3AD203B41FA5}">
                      <a16:colId xmlns:a16="http://schemas.microsoft.com/office/drawing/2014/main" val="1290482480"/>
                    </a:ext>
                  </a:extLst>
                </a:gridCol>
                <a:gridCol w="359074">
                  <a:extLst>
                    <a:ext uri="{9D8B030D-6E8A-4147-A177-3AD203B41FA5}">
                      <a16:colId xmlns:a16="http://schemas.microsoft.com/office/drawing/2014/main" val="3164388657"/>
                    </a:ext>
                  </a:extLst>
                </a:gridCol>
                <a:gridCol w="359074">
                  <a:extLst>
                    <a:ext uri="{9D8B030D-6E8A-4147-A177-3AD203B41FA5}">
                      <a16:colId xmlns:a16="http://schemas.microsoft.com/office/drawing/2014/main" val="3215375769"/>
                    </a:ext>
                  </a:extLst>
                </a:gridCol>
                <a:gridCol w="359074">
                  <a:extLst>
                    <a:ext uri="{9D8B030D-6E8A-4147-A177-3AD203B41FA5}">
                      <a16:colId xmlns:a16="http://schemas.microsoft.com/office/drawing/2014/main" val="3894541792"/>
                    </a:ext>
                  </a:extLst>
                </a:gridCol>
                <a:gridCol w="359074">
                  <a:extLst>
                    <a:ext uri="{9D8B030D-6E8A-4147-A177-3AD203B41FA5}">
                      <a16:colId xmlns:a16="http://schemas.microsoft.com/office/drawing/2014/main" val="1999398005"/>
                    </a:ext>
                  </a:extLst>
                </a:gridCol>
                <a:gridCol w="359074">
                  <a:extLst>
                    <a:ext uri="{9D8B030D-6E8A-4147-A177-3AD203B41FA5}">
                      <a16:colId xmlns:a16="http://schemas.microsoft.com/office/drawing/2014/main" val="4266025797"/>
                    </a:ext>
                  </a:extLst>
                </a:gridCol>
                <a:gridCol w="359074">
                  <a:extLst>
                    <a:ext uri="{9D8B030D-6E8A-4147-A177-3AD203B41FA5}">
                      <a16:colId xmlns:a16="http://schemas.microsoft.com/office/drawing/2014/main" val="967069505"/>
                    </a:ext>
                  </a:extLst>
                </a:gridCol>
                <a:gridCol w="359074">
                  <a:extLst>
                    <a:ext uri="{9D8B030D-6E8A-4147-A177-3AD203B41FA5}">
                      <a16:colId xmlns:a16="http://schemas.microsoft.com/office/drawing/2014/main" val="940984131"/>
                    </a:ext>
                  </a:extLst>
                </a:gridCol>
                <a:gridCol w="958668">
                  <a:extLst>
                    <a:ext uri="{9D8B030D-6E8A-4147-A177-3AD203B41FA5}">
                      <a16:colId xmlns:a16="http://schemas.microsoft.com/office/drawing/2014/main" val="2004419910"/>
                    </a:ext>
                  </a:extLst>
                </a:gridCol>
              </a:tblGrid>
              <a:tr h="144000">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zh-TW" altLang="en-US" sz="1100" b="0" i="0" u="none" strike="noStrike" dirty="0" smtClean="0">
                          <a:effectLst/>
                          <a:latin typeface="游ゴシック" panose="020B0400000000000000" pitchFamily="50" charset="-128"/>
                          <a:ea typeface="游ゴシック" panose="020B0400000000000000" pitchFamily="50" charset="-128"/>
                        </a:rPr>
                        <a:t>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4">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0"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t"/>
                      <a:r>
                        <a:rPr lang="zh-TW" altLang="en-US" sz="1100" b="0" i="0" u="none" strike="noStrike" dirty="0">
                          <a:effectLst/>
                          <a:latin typeface="游ゴシック" panose="020B0400000000000000" pitchFamily="50" charset="-128"/>
                          <a:ea typeface="游ゴシック" panose="020B0400000000000000" pitchFamily="50" charset="-128"/>
                        </a:rPr>
                        <a:t>備　　　　　考</a:t>
                      </a: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216000">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避難障害</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消防用設備</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その他</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84322">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20000">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誘導灯の視認障害等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警報設備の操作障害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（発信機・受信機等）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ちゅう房の清掃</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終業時の火気・</a:t>
                      </a:r>
                      <a:br>
                        <a:rPr lang="ja-JP" altLang="en-US" sz="1100" b="0" i="0" u="none" strike="noStrike" dirty="0">
                          <a:effectLst/>
                          <a:latin typeface="游ゴシック" panose="020B0400000000000000" pitchFamily="50" charset="-128"/>
                          <a:ea typeface="游ゴシック" panose="020B0400000000000000" pitchFamily="50" charset="-128"/>
                        </a:rPr>
                      </a:br>
                      <a:r>
                        <a:rPr lang="ja-JP" altLang="en-US" sz="1100" b="0" i="0" u="none" strike="noStrike" dirty="0">
                          <a:effectLst/>
                          <a:latin typeface="游ゴシック" panose="020B0400000000000000" pitchFamily="50" charset="-128"/>
                          <a:ea typeface="游ゴシック" panose="020B0400000000000000" pitchFamily="50" charset="-128"/>
                        </a:rPr>
                        <a:t>電気使用の確認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危険物の数量の確認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危険物の周囲の維持管理</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喫煙室の管理</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その他（　　　　　）</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99563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35016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12900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81550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207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63301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40131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90186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58501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1009701"/>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110862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72151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410478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208082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03757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778954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133855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45934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108446"/>
                  </a:ext>
                </a:extLst>
              </a:tr>
            </a:tbl>
          </a:graphicData>
        </a:graphic>
      </p:graphicFrame>
      <p:sp>
        <p:nvSpPr>
          <p:cNvPr id="9" name="テキスト ボックス 8"/>
          <p:cNvSpPr txBox="1"/>
          <p:nvPr/>
        </p:nvSpPr>
        <p:spPr>
          <a:xfrm>
            <a:off x="4365010" y="9644390"/>
            <a:ext cx="2492990"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0" y="9640729"/>
            <a:ext cx="6429376" cy="253916"/>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p:txBody>
      </p:sp>
      <p:sp>
        <p:nvSpPr>
          <p:cNvPr id="11" name="楕円 10"/>
          <p:cNvSpPr/>
          <p:nvPr/>
        </p:nvSpPr>
        <p:spPr>
          <a:xfrm>
            <a:off x="3552825" y="9694924"/>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4011934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938175" y="417638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6"/>
          <p:cNvSpPr>
            <a:spLocks noChangeArrowheads="1"/>
          </p:cNvSpPr>
          <p:nvPr/>
        </p:nvSpPr>
        <p:spPr bwMode="auto">
          <a:xfrm>
            <a:off x="938175" y="463358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正方形/長方形 13"/>
          <p:cNvSpPr/>
          <p:nvPr/>
        </p:nvSpPr>
        <p:spPr>
          <a:xfrm>
            <a:off x="0" y="0"/>
            <a:ext cx="5629322" cy="261610"/>
          </a:xfrm>
          <a:prstGeom prst="rect">
            <a:avLst/>
          </a:prstGeom>
        </p:spPr>
        <p:txBody>
          <a:bodyPr wrap="square">
            <a:spAutoFit/>
          </a:bodyPr>
          <a:lstStyle/>
          <a:p>
            <a:r>
              <a:rPr lang="ja-JP" altLang="en-US" sz="1100" b="1" dirty="0">
                <a:latin typeface="+mn-ea"/>
              </a:rPr>
              <a:t>別図　各階平面図　</a:t>
            </a:r>
            <a:r>
              <a:rPr lang="en-US" altLang="ja-JP" sz="1100" b="1" dirty="0">
                <a:latin typeface="+mn-ea"/>
              </a:rPr>
              <a:t>(</a:t>
            </a:r>
            <a:r>
              <a:rPr lang="ja-JP" altLang="en-US" sz="1100" b="1" dirty="0">
                <a:latin typeface="+mn-ea"/>
              </a:rPr>
              <a:t>防火管理の範囲・消防設備等の設置場所・避難経路を記す</a:t>
            </a:r>
            <a:r>
              <a:rPr lang="en-US" altLang="ja-JP" sz="1100" b="1" dirty="0">
                <a:latin typeface="+mn-ea"/>
              </a:rPr>
              <a:t>)</a:t>
            </a:r>
            <a:endParaRPr lang="ja-JP" altLang="en-US" sz="1100" b="1" dirty="0">
              <a:latin typeface="+mn-ea"/>
            </a:endParaRPr>
          </a:p>
        </p:txBody>
      </p:sp>
      <p:sp>
        <p:nvSpPr>
          <p:cNvPr id="16" name="右矢印 15"/>
          <p:cNvSpPr/>
          <p:nvPr/>
        </p:nvSpPr>
        <p:spPr>
          <a:xfrm>
            <a:off x="2433638" y="15716250"/>
            <a:ext cx="354012" cy="88900"/>
          </a:xfrm>
          <a:prstGeom prst="rightArrow">
            <a:avLst/>
          </a:prstGeom>
          <a:solidFill>
            <a:schemeClr val="dk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正方形/長方形 16"/>
          <p:cNvSpPr/>
          <p:nvPr/>
        </p:nvSpPr>
        <p:spPr>
          <a:xfrm>
            <a:off x="4006850" y="15682913"/>
            <a:ext cx="298450" cy="1555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9" name="表 18"/>
          <p:cNvGraphicFramePr>
            <a:graphicFrameLocks noGrp="1"/>
          </p:cNvGraphicFramePr>
          <p:nvPr>
            <p:extLst>
              <p:ext uri="{D42A27DB-BD31-4B8C-83A1-F6EECF244321}">
                <p14:modId xmlns:p14="http://schemas.microsoft.com/office/powerpoint/2010/main" val="609030986"/>
              </p:ext>
            </p:extLst>
          </p:nvPr>
        </p:nvGraphicFramePr>
        <p:xfrm>
          <a:off x="189000" y="409575"/>
          <a:ext cx="6480000" cy="9360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736496062"/>
                    </a:ext>
                  </a:extLst>
                </a:gridCol>
                <a:gridCol w="360000">
                  <a:extLst>
                    <a:ext uri="{9D8B030D-6E8A-4147-A177-3AD203B41FA5}">
                      <a16:colId xmlns:a16="http://schemas.microsoft.com/office/drawing/2014/main" val="3976235787"/>
                    </a:ext>
                  </a:extLst>
                </a:gridCol>
                <a:gridCol w="360000">
                  <a:extLst>
                    <a:ext uri="{9D8B030D-6E8A-4147-A177-3AD203B41FA5}">
                      <a16:colId xmlns:a16="http://schemas.microsoft.com/office/drawing/2014/main" val="769434752"/>
                    </a:ext>
                  </a:extLst>
                </a:gridCol>
                <a:gridCol w="360000">
                  <a:extLst>
                    <a:ext uri="{9D8B030D-6E8A-4147-A177-3AD203B41FA5}">
                      <a16:colId xmlns:a16="http://schemas.microsoft.com/office/drawing/2014/main" val="616344084"/>
                    </a:ext>
                  </a:extLst>
                </a:gridCol>
                <a:gridCol w="360000">
                  <a:extLst>
                    <a:ext uri="{9D8B030D-6E8A-4147-A177-3AD203B41FA5}">
                      <a16:colId xmlns:a16="http://schemas.microsoft.com/office/drawing/2014/main" val="1847894744"/>
                    </a:ext>
                  </a:extLst>
                </a:gridCol>
                <a:gridCol w="360000">
                  <a:extLst>
                    <a:ext uri="{9D8B030D-6E8A-4147-A177-3AD203B41FA5}">
                      <a16:colId xmlns:a16="http://schemas.microsoft.com/office/drawing/2014/main" val="2582210455"/>
                    </a:ext>
                  </a:extLst>
                </a:gridCol>
                <a:gridCol w="360000">
                  <a:extLst>
                    <a:ext uri="{9D8B030D-6E8A-4147-A177-3AD203B41FA5}">
                      <a16:colId xmlns:a16="http://schemas.microsoft.com/office/drawing/2014/main" val="4248606356"/>
                    </a:ext>
                  </a:extLst>
                </a:gridCol>
                <a:gridCol w="360000">
                  <a:extLst>
                    <a:ext uri="{9D8B030D-6E8A-4147-A177-3AD203B41FA5}">
                      <a16:colId xmlns:a16="http://schemas.microsoft.com/office/drawing/2014/main" val="1159564944"/>
                    </a:ext>
                  </a:extLst>
                </a:gridCol>
                <a:gridCol w="360000">
                  <a:extLst>
                    <a:ext uri="{9D8B030D-6E8A-4147-A177-3AD203B41FA5}">
                      <a16:colId xmlns:a16="http://schemas.microsoft.com/office/drawing/2014/main" val="2461382966"/>
                    </a:ext>
                  </a:extLst>
                </a:gridCol>
                <a:gridCol w="360000">
                  <a:extLst>
                    <a:ext uri="{9D8B030D-6E8A-4147-A177-3AD203B41FA5}">
                      <a16:colId xmlns:a16="http://schemas.microsoft.com/office/drawing/2014/main" val="996983163"/>
                    </a:ext>
                  </a:extLst>
                </a:gridCol>
                <a:gridCol w="360000">
                  <a:extLst>
                    <a:ext uri="{9D8B030D-6E8A-4147-A177-3AD203B41FA5}">
                      <a16:colId xmlns:a16="http://schemas.microsoft.com/office/drawing/2014/main" val="1274767785"/>
                    </a:ext>
                  </a:extLst>
                </a:gridCol>
                <a:gridCol w="360000">
                  <a:extLst>
                    <a:ext uri="{9D8B030D-6E8A-4147-A177-3AD203B41FA5}">
                      <a16:colId xmlns:a16="http://schemas.microsoft.com/office/drawing/2014/main" val="1920458264"/>
                    </a:ext>
                  </a:extLst>
                </a:gridCol>
                <a:gridCol w="360000">
                  <a:extLst>
                    <a:ext uri="{9D8B030D-6E8A-4147-A177-3AD203B41FA5}">
                      <a16:colId xmlns:a16="http://schemas.microsoft.com/office/drawing/2014/main" val="1303011459"/>
                    </a:ext>
                  </a:extLst>
                </a:gridCol>
                <a:gridCol w="360000">
                  <a:extLst>
                    <a:ext uri="{9D8B030D-6E8A-4147-A177-3AD203B41FA5}">
                      <a16:colId xmlns:a16="http://schemas.microsoft.com/office/drawing/2014/main" val="1179860602"/>
                    </a:ext>
                  </a:extLst>
                </a:gridCol>
                <a:gridCol w="360000">
                  <a:extLst>
                    <a:ext uri="{9D8B030D-6E8A-4147-A177-3AD203B41FA5}">
                      <a16:colId xmlns:a16="http://schemas.microsoft.com/office/drawing/2014/main" val="1606046861"/>
                    </a:ext>
                  </a:extLst>
                </a:gridCol>
                <a:gridCol w="360000">
                  <a:extLst>
                    <a:ext uri="{9D8B030D-6E8A-4147-A177-3AD203B41FA5}">
                      <a16:colId xmlns:a16="http://schemas.microsoft.com/office/drawing/2014/main" val="3934231993"/>
                    </a:ext>
                  </a:extLst>
                </a:gridCol>
                <a:gridCol w="360000">
                  <a:extLst>
                    <a:ext uri="{9D8B030D-6E8A-4147-A177-3AD203B41FA5}">
                      <a16:colId xmlns:a16="http://schemas.microsoft.com/office/drawing/2014/main" val="2471789367"/>
                    </a:ext>
                  </a:extLst>
                </a:gridCol>
                <a:gridCol w="360000">
                  <a:extLst>
                    <a:ext uri="{9D8B030D-6E8A-4147-A177-3AD203B41FA5}">
                      <a16:colId xmlns:a16="http://schemas.microsoft.com/office/drawing/2014/main" val="3304940188"/>
                    </a:ext>
                  </a:extLst>
                </a:gridCol>
              </a:tblGrid>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3149594"/>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8657872"/>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7646527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564270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39493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14665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03139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85335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65274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047011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59687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703667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575255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57289145"/>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42117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818583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900106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350420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789458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053008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6733290"/>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74743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21623087"/>
                  </a:ext>
                </a:extLst>
              </a:tr>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0825104"/>
                  </a:ext>
                </a:extLst>
              </a:tr>
              <a:tr h="720000">
                <a:tc>
                  <a:txBody>
                    <a:bodyPr/>
                    <a:lstStyle/>
                    <a:p>
                      <a:pPr algn="ctr"/>
                      <a:r>
                        <a:rPr kumimoji="1" lang="ja-JP" altLang="en-US" dirty="0" smtClean="0"/>
                        <a:t>凡例</a:t>
                      </a:r>
                      <a:endParaRPr kumimoji="1" lang="ja-JP" altLang="en-US" dirty="0"/>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7">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90592997"/>
                  </a:ext>
                </a:extLst>
              </a:tr>
            </a:tbl>
          </a:graphicData>
        </a:graphic>
      </p:graphicFrame>
      <p:sp>
        <p:nvSpPr>
          <p:cNvPr id="20" name="楕円 19"/>
          <p:cNvSpPr/>
          <p:nvPr/>
        </p:nvSpPr>
        <p:spPr>
          <a:xfrm>
            <a:off x="680824" y="9338212"/>
            <a:ext cx="252000" cy="252000"/>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kumimoji="1" lang="ja-JP" altLang="en-US" sz="1400" dirty="0" smtClean="0">
                <a:solidFill>
                  <a:schemeClr val="tx1">
                    <a:lumMod val="85000"/>
                    <a:lumOff val="15000"/>
                  </a:schemeClr>
                </a:solidFill>
              </a:rPr>
              <a:t>消</a:t>
            </a:r>
            <a:endParaRPr kumimoji="1" lang="ja-JP" altLang="en-US" sz="1400" dirty="0">
              <a:solidFill>
                <a:schemeClr val="tx1">
                  <a:lumMod val="85000"/>
                  <a:lumOff val="15000"/>
                </a:schemeClr>
              </a:solidFill>
            </a:endParaRPr>
          </a:p>
        </p:txBody>
      </p:sp>
      <p:sp>
        <p:nvSpPr>
          <p:cNvPr id="21" name="テキスト ボックス 20"/>
          <p:cNvSpPr txBox="1"/>
          <p:nvPr/>
        </p:nvSpPr>
        <p:spPr>
          <a:xfrm>
            <a:off x="1107894" y="9310324"/>
            <a:ext cx="723275" cy="307777"/>
          </a:xfrm>
          <a:prstGeom prst="rect">
            <a:avLst/>
          </a:prstGeom>
          <a:noFill/>
        </p:spPr>
        <p:txBody>
          <a:bodyPr wrap="none" rtlCol="0">
            <a:spAutoFit/>
          </a:bodyPr>
          <a:lstStyle/>
          <a:p>
            <a:r>
              <a:rPr kumimoji="1" lang="ja-JP" altLang="en-US" sz="1400" dirty="0" smtClean="0"/>
              <a:t>消火器</a:t>
            </a:r>
            <a:endParaRPr kumimoji="1" lang="ja-JP" altLang="en-US" sz="1400" dirty="0"/>
          </a:p>
        </p:txBody>
      </p:sp>
      <p:sp>
        <p:nvSpPr>
          <p:cNvPr id="22" name="テキスト ボックス 21"/>
          <p:cNvSpPr txBox="1"/>
          <p:nvPr/>
        </p:nvSpPr>
        <p:spPr>
          <a:xfrm>
            <a:off x="3223017" y="9310324"/>
            <a:ext cx="902811" cy="307777"/>
          </a:xfrm>
          <a:prstGeom prst="rect">
            <a:avLst/>
          </a:prstGeom>
          <a:noFill/>
        </p:spPr>
        <p:txBody>
          <a:bodyPr wrap="none" rtlCol="0">
            <a:spAutoFit/>
          </a:bodyPr>
          <a:lstStyle/>
          <a:p>
            <a:r>
              <a:rPr kumimoji="1" lang="ja-JP" altLang="en-US" sz="1400" dirty="0" smtClean="0"/>
              <a:t>避難経路</a:t>
            </a:r>
            <a:endParaRPr kumimoji="1" lang="ja-JP" altLang="en-US" sz="1400" dirty="0"/>
          </a:p>
        </p:txBody>
      </p:sp>
      <p:sp>
        <p:nvSpPr>
          <p:cNvPr id="23" name="右矢印 22"/>
          <p:cNvSpPr/>
          <p:nvPr/>
        </p:nvSpPr>
        <p:spPr>
          <a:xfrm>
            <a:off x="2521020" y="9320212"/>
            <a:ext cx="603855" cy="288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p:nvSpPr>
        <p:spPr>
          <a:xfrm>
            <a:off x="4651885" y="9338212"/>
            <a:ext cx="252000" cy="252000"/>
          </a:xfrm>
          <a:prstGeom prst="ellipse">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kumimoji="1" lang="ja-JP" altLang="en-US" dirty="0">
              <a:solidFill>
                <a:schemeClr val="tx1">
                  <a:lumMod val="85000"/>
                  <a:lumOff val="15000"/>
                </a:schemeClr>
              </a:solidFill>
            </a:endParaRPr>
          </a:p>
        </p:txBody>
      </p:sp>
      <p:sp>
        <p:nvSpPr>
          <p:cNvPr id="25" name="テキスト ボックス 24"/>
          <p:cNvSpPr txBox="1"/>
          <p:nvPr/>
        </p:nvSpPr>
        <p:spPr>
          <a:xfrm>
            <a:off x="5110026" y="9310324"/>
            <a:ext cx="723275" cy="307777"/>
          </a:xfrm>
          <a:prstGeom prst="rect">
            <a:avLst/>
          </a:prstGeom>
          <a:noFill/>
        </p:spPr>
        <p:txBody>
          <a:bodyPr wrap="none" rtlCol="0">
            <a:spAutoFit/>
          </a:bodyPr>
          <a:lstStyle/>
          <a:p>
            <a:r>
              <a:rPr kumimoji="1" lang="ja-JP" altLang="en-US" sz="1400" dirty="0"/>
              <a:t>誘導灯</a:t>
            </a:r>
          </a:p>
        </p:txBody>
      </p:sp>
    </p:spTree>
    <p:extLst>
      <p:ext uri="{BB962C8B-B14F-4D97-AF65-F5344CB8AC3E}">
        <p14:creationId xmlns:p14="http://schemas.microsoft.com/office/powerpoint/2010/main" val="2397815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2572</Words>
  <Application>Microsoft Office PowerPoint</Application>
  <PresentationFormat>A4 210 x 297 mm</PresentationFormat>
  <Paragraphs>649</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2022-10-26T09:06:14Z</dcterms:created>
  <dcterms:modified xsi:type="dcterms:W3CDTF">2023-09-28T07:16:29Z</dcterms:modified>
</cp:coreProperties>
</file>