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3" r:id="rId5"/>
    <p:sldId id="260" r:id="rId6"/>
    <p:sldId id="261" r:id="rId7"/>
    <p:sldId id="262"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5" autoAdjust="0"/>
    <p:restoredTop sz="94660"/>
  </p:normalViewPr>
  <p:slideViewPr>
    <p:cSldViewPr snapToGrid="0">
      <p:cViewPr varScale="1">
        <p:scale>
          <a:sx n="113" d="100"/>
          <a:sy n="113" d="100"/>
        </p:scale>
        <p:origin x="4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dirty="0"/>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97603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258670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3927106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64613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159415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329485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1311340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1161269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319244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3761899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C637E1-9598-46F0-A345-67208C6E7385}" type="datetimeFigureOut">
              <a:rPr kumimoji="1" lang="ja-JP" altLang="en-US" smtClean="0"/>
              <a:t>2024/7/23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ADAA13-CE63-4CD7-AE47-95E57C5231DF}" type="slidenum">
              <a:rPr kumimoji="1" lang="ja-JP" altLang="en-US" smtClean="0"/>
              <a:t>‹#›</a:t>
            </a:fld>
            <a:endParaRPr kumimoji="1" lang="ja-JP" altLang="en-US"/>
          </a:p>
        </p:txBody>
      </p:sp>
    </p:spTree>
    <p:extLst>
      <p:ext uri="{BB962C8B-B14F-4D97-AF65-F5344CB8AC3E}">
        <p14:creationId xmlns:p14="http://schemas.microsoft.com/office/powerpoint/2010/main" val="3313082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8988380" cy="57503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838200" y="1236372"/>
            <a:ext cx="4983051" cy="494059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637E1-9598-46F0-A345-67208C6E7385}" type="datetimeFigureOut">
              <a:rPr kumimoji="1" lang="ja-JP" altLang="en-US" smtClean="0"/>
              <a:t>2024/7/23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DAA13-CE63-4CD7-AE47-95E57C5231DF}" type="slidenum">
              <a:rPr kumimoji="1" lang="ja-JP" altLang="en-US" smtClean="0"/>
              <a:t>‹#›</a:t>
            </a:fld>
            <a:endParaRPr kumimoji="1" lang="ja-JP" altLang="en-US"/>
          </a:p>
        </p:txBody>
      </p:sp>
      <p:pic>
        <p:nvPicPr>
          <p:cNvPr id="7" name="図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49586" y="199694"/>
            <a:ext cx="1369000" cy="606372"/>
          </a:xfrm>
          <a:prstGeom prst="rect">
            <a:avLst/>
          </a:prstGeom>
        </p:spPr>
      </p:pic>
      <p:sp>
        <p:nvSpPr>
          <p:cNvPr id="8" name="正方形/長方形 7"/>
          <p:cNvSpPr/>
          <p:nvPr userDrawn="1"/>
        </p:nvSpPr>
        <p:spPr>
          <a:xfrm>
            <a:off x="0" y="6788232"/>
            <a:ext cx="12192000" cy="10840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30517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8148" y="235131"/>
            <a:ext cx="8988380" cy="705027"/>
          </a:xfrm>
        </p:spPr>
        <p:txBody>
          <a:bodyPr>
            <a:normAutofit/>
          </a:bodyPr>
          <a:lstStyle/>
          <a:p>
            <a:r>
              <a:rPr lang="ja-JP" altLang="en-US" sz="4000" b="0" dirty="0">
                <a:latin typeface="HGSｺﾞｼｯｸE" panose="020B0900000000000000" pitchFamily="50" charset="-128"/>
                <a:ea typeface="HGSｺﾞｼｯｸE" panose="020B0900000000000000" pitchFamily="50" charset="-128"/>
              </a:rPr>
              <a:t>企業名</a:t>
            </a:r>
            <a:endParaRPr kumimoji="1" lang="ja-JP" altLang="en-US" sz="4000" b="0" dirty="0">
              <a:latin typeface="HGSｺﾞｼｯｸE" panose="020B0900000000000000" pitchFamily="50" charset="-128"/>
              <a:ea typeface="HGSｺﾞｼｯｸE" panose="020B0900000000000000" pitchFamily="50" charset="-128"/>
            </a:endParaRPr>
          </a:p>
        </p:txBody>
      </p:sp>
      <p:sp>
        <p:nvSpPr>
          <p:cNvPr id="4" name="テキスト ボックス 3"/>
          <p:cNvSpPr txBox="1"/>
          <p:nvPr/>
        </p:nvSpPr>
        <p:spPr>
          <a:xfrm>
            <a:off x="608148" y="1306286"/>
            <a:ext cx="5183051" cy="2123658"/>
          </a:xfrm>
          <a:prstGeom prst="rect">
            <a:avLst/>
          </a:prstGeom>
          <a:noFill/>
        </p:spPr>
        <p:txBody>
          <a:bodyPr wrap="square" rtlCol="0">
            <a:spAutoFit/>
          </a:bodyPr>
          <a:lstStyle/>
          <a:p>
            <a:r>
              <a:rPr kumimoji="1" lang="ja-JP" altLang="en-US" sz="2400" b="1" dirty="0">
                <a:solidFill>
                  <a:srgbClr val="002060"/>
                </a:solidFill>
              </a:rPr>
              <a:t>■企業理念</a:t>
            </a:r>
            <a:endParaRPr kumimoji="1" lang="en-US" altLang="ja-JP" sz="2400" b="1" dirty="0">
              <a:solidFill>
                <a:srgbClr val="002060"/>
              </a:solidFill>
            </a:endParaRPr>
          </a:p>
          <a:p>
            <a:endParaRPr lang="en-US" altLang="ja-JP" dirty="0"/>
          </a:p>
          <a:p>
            <a:endParaRPr kumimoji="1" lang="en-US" altLang="ja-JP" dirty="0"/>
          </a:p>
          <a:p>
            <a:endParaRPr lang="en-US" altLang="ja-JP" dirty="0"/>
          </a:p>
          <a:p>
            <a:endParaRPr kumimoji="1" lang="en-US" altLang="ja-JP" dirty="0"/>
          </a:p>
          <a:p>
            <a:endParaRPr kumimoji="1" lang="en-US" altLang="ja-JP" dirty="0"/>
          </a:p>
          <a:p>
            <a:pPr marL="285750" indent="-285750">
              <a:buFont typeface="Wingdings" panose="05000000000000000000" pitchFamily="2" charset="2"/>
              <a:buChar char="l"/>
            </a:pPr>
            <a:endParaRPr kumimoji="1" lang="ja-JP" altLang="en-US" dirty="0"/>
          </a:p>
        </p:txBody>
      </p:sp>
      <p:sp>
        <p:nvSpPr>
          <p:cNvPr id="6" name="テキスト ボックス 5"/>
          <p:cNvSpPr txBox="1"/>
          <p:nvPr/>
        </p:nvSpPr>
        <p:spPr>
          <a:xfrm>
            <a:off x="6304098" y="1306286"/>
            <a:ext cx="5583101" cy="5262979"/>
          </a:xfrm>
          <a:prstGeom prst="rect">
            <a:avLst/>
          </a:prstGeom>
          <a:noFill/>
        </p:spPr>
        <p:txBody>
          <a:bodyPr wrap="square" rtlCol="0">
            <a:spAutoFit/>
          </a:bodyPr>
          <a:lstStyle/>
          <a:p>
            <a:r>
              <a:rPr lang="ja-JP" altLang="en-US" sz="2400" b="1" dirty="0">
                <a:solidFill>
                  <a:srgbClr val="002060"/>
                </a:solidFill>
              </a:rPr>
              <a:t>■</a:t>
            </a:r>
            <a:r>
              <a:rPr lang="en-US" altLang="ja-JP" sz="2400" b="1" dirty="0">
                <a:solidFill>
                  <a:srgbClr val="002060"/>
                </a:solidFill>
              </a:rPr>
              <a:t>PPP</a:t>
            </a:r>
            <a:r>
              <a:rPr lang="ja-JP" altLang="en-US" sz="2400" b="1" dirty="0">
                <a:solidFill>
                  <a:srgbClr val="002060"/>
                </a:solidFill>
              </a:rPr>
              <a:t>における強み</a:t>
            </a:r>
            <a:endParaRPr lang="en-US" altLang="ja-JP" sz="2400" dirty="0">
              <a:solidFill>
                <a:srgbClr val="002060"/>
              </a:solidFill>
            </a:endParaRPr>
          </a:p>
          <a:p>
            <a:endParaRPr kumimoji="1" lang="en-US" altLang="ja-JP" sz="2400" b="1" dirty="0"/>
          </a:p>
          <a:p>
            <a:endParaRPr lang="en-US" altLang="ja-JP" sz="2400" b="1" dirty="0"/>
          </a:p>
          <a:p>
            <a:endParaRPr kumimoji="1" lang="en-US" altLang="ja-JP" sz="2400" b="1" dirty="0"/>
          </a:p>
          <a:p>
            <a:endParaRPr kumimoji="1" lang="en-US" altLang="ja-JP" sz="2400" b="1" dirty="0"/>
          </a:p>
          <a:p>
            <a:endParaRPr lang="en-US" altLang="ja-JP" sz="2400" b="1" dirty="0"/>
          </a:p>
          <a:p>
            <a:r>
              <a:rPr kumimoji="1" lang="ja-JP" altLang="en-US" sz="2400" b="1" dirty="0">
                <a:solidFill>
                  <a:srgbClr val="002060"/>
                </a:solidFill>
              </a:rPr>
              <a:t>■チャレンジしたい分野・施設</a:t>
            </a:r>
            <a:endParaRPr lang="en-US" altLang="ja-JP" sz="2400" dirty="0">
              <a:solidFill>
                <a:srgbClr val="002060"/>
              </a:solidFill>
            </a:endParaRPr>
          </a:p>
          <a:p>
            <a:endParaRPr kumimoji="1" lang="en-US" altLang="ja-JP" sz="2400" dirty="0"/>
          </a:p>
          <a:p>
            <a:endParaRPr lang="en-US" altLang="ja-JP" sz="2400" dirty="0"/>
          </a:p>
          <a:p>
            <a:endParaRPr kumimoji="1" lang="en-US" altLang="ja-JP" sz="2400" dirty="0"/>
          </a:p>
          <a:p>
            <a:endParaRPr kumimoji="1" lang="en-US" altLang="ja-JP" sz="2400" dirty="0"/>
          </a:p>
          <a:p>
            <a:endParaRPr kumimoji="1" lang="en-US" altLang="ja-JP" sz="2400" dirty="0"/>
          </a:p>
          <a:p>
            <a:r>
              <a:rPr kumimoji="1" lang="ja-JP" altLang="en-US" sz="2400" b="1" dirty="0">
                <a:solidFill>
                  <a:srgbClr val="002060"/>
                </a:solidFill>
              </a:rPr>
              <a:t>■今後繋がりたい業種</a:t>
            </a:r>
            <a:endParaRPr lang="en-US" altLang="ja-JP" sz="2400" dirty="0">
              <a:solidFill>
                <a:srgbClr val="002060"/>
              </a:solidFill>
            </a:endParaRPr>
          </a:p>
          <a:p>
            <a:endParaRPr kumimoji="1" lang="en-US" altLang="ja-JP" sz="2400" dirty="0"/>
          </a:p>
        </p:txBody>
      </p:sp>
      <p:sp>
        <p:nvSpPr>
          <p:cNvPr id="7" name="正方形/長方形 6"/>
          <p:cNvSpPr/>
          <p:nvPr/>
        </p:nvSpPr>
        <p:spPr>
          <a:xfrm>
            <a:off x="781049" y="4914900"/>
            <a:ext cx="5010149" cy="1543050"/>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lumMod val="50000"/>
                  </a:schemeClr>
                </a:solidFill>
              </a:rPr>
              <a:t>企業ロゴ等を掲載ください</a:t>
            </a:r>
            <a:endParaRPr lang="en-US" altLang="ja-JP" dirty="0">
              <a:solidFill>
                <a:schemeClr val="bg1">
                  <a:lumMod val="50000"/>
                </a:schemeClr>
              </a:solidFill>
            </a:endParaRPr>
          </a:p>
          <a:p>
            <a:pPr algn="ctr"/>
            <a:r>
              <a:rPr kumimoji="1" lang="ja-JP" altLang="en-US" dirty="0">
                <a:solidFill>
                  <a:schemeClr val="bg1">
                    <a:lumMod val="50000"/>
                  </a:schemeClr>
                </a:solidFill>
              </a:rPr>
              <a:t>（掲載しない場合はこの欄を削除ください）</a:t>
            </a:r>
          </a:p>
        </p:txBody>
      </p:sp>
      <p:sp>
        <p:nvSpPr>
          <p:cNvPr id="8" name="テキスト ボックス 7"/>
          <p:cNvSpPr txBox="1"/>
          <p:nvPr/>
        </p:nvSpPr>
        <p:spPr>
          <a:xfrm>
            <a:off x="0" y="-501931"/>
            <a:ext cx="4419600" cy="369332"/>
          </a:xfrm>
          <a:prstGeom prst="rect">
            <a:avLst/>
          </a:prstGeom>
          <a:noFill/>
        </p:spPr>
        <p:txBody>
          <a:bodyPr wrap="square" rtlCol="0">
            <a:spAutoFit/>
          </a:bodyPr>
          <a:lstStyle/>
          <a:p>
            <a:r>
              <a:rPr kumimoji="1" lang="ja-JP" altLang="en-US" dirty="0">
                <a:solidFill>
                  <a:srgbClr val="0070C0"/>
                </a:solidFill>
              </a:rPr>
              <a:t>★掲載例を参考に作成をお願いします。</a:t>
            </a:r>
          </a:p>
        </p:txBody>
      </p:sp>
    </p:spTree>
    <p:extLst>
      <p:ext uri="{BB962C8B-B14F-4D97-AF65-F5344CB8AC3E}">
        <p14:creationId xmlns:p14="http://schemas.microsoft.com/office/powerpoint/2010/main" val="1401702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05840" y="1790700"/>
            <a:ext cx="10855234" cy="4386263"/>
          </a:xfrm>
        </p:spPr>
        <p:txBody>
          <a:bodyPr>
            <a:normAutofit/>
          </a:bodyPr>
          <a:lstStyle/>
          <a:p>
            <a:pPr marL="0" indent="0">
              <a:buNone/>
            </a:pPr>
            <a:r>
              <a:rPr kumimoji="1" lang="ja-JP" altLang="en-US" sz="2000" dirty="0">
                <a:solidFill>
                  <a:schemeClr val="bg1">
                    <a:lumMod val="50000"/>
                  </a:schemeClr>
                </a:solidFill>
              </a:rPr>
              <a:t>・実績１件につき、それぞれ①事業名、②事業概要、③事業における役割をご記載ください。（複数件掲載可）</a:t>
            </a:r>
            <a:endParaRPr kumimoji="1" lang="en-US" altLang="ja-JP" sz="2000" dirty="0">
              <a:solidFill>
                <a:schemeClr val="bg1">
                  <a:lumMod val="50000"/>
                </a:schemeClr>
              </a:solidFill>
            </a:endParaRPr>
          </a:p>
          <a:p>
            <a:pPr marL="0" indent="0">
              <a:buNone/>
            </a:pPr>
            <a:endParaRPr kumimoji="1" lang="en-US" altLang="ja-JP" sz="2000" dirty="0">
              <a:solidFill>
                <a:schemeClr val="bg1">
                  <a:lumMod val="50000"/>
                </a:schemeClr>
              </a:solidFill>
            </a:endParaRPr>
          </a:p>
          <a:p>
            <a:pPr marL="0" indent="0">
              <a:buNone/>
            </a:pPr>
            <a:r>
              <a:rPr lang="ja-JP" altLang="en-US" sz="2000" dirty="0">
                <a:solidFill>
                  <a:schemeClr val="bg1">
                    <a:lumMod val="50000"/>
                  </a:schemeClr>
                </a:solidFill>
              </a:rPr>
              <a:t>・「主な</a:t>
            </a:r>
            <a:r>
              <a:rPr lang="en-US" altLang="ja-JP" sz="2000" dirty="0">
                <a:solidFill>
                  <a:schemeClr val="bg1">
                    <a:lumMod val="50000"/>
                  </a:schemeClr>
                </a:solidFill>
              </a:rPr>
              <a:t>PPP</a:t>
            </a:r>
            <a:r>
              <a:rPr lang="ja-JP" altLang="en-US" sz="2000" dirty="0">
                <a:solidFill>
                  <a:schemeClr val="bg1">
                    <a:lumMod val="50000"/>
                  </a:schemeClr>
                </a:solidFill>
              </a:rPr>
              <a:t>参入実績」のスライドは、最大８枚で作成をお願いします。</a:t>
            </a:r>
            <a:endParaRPr lang="en-US" altLang="ja-JP" sz="2000" dirty="0">
              <a:solidFill>
                <a:schemeClr val="bg1">
                  <a:lumMod val="50000"/>
                </a:schemeClr>
              </a:solidFill>
            </a:endParaRPr>
          </a:p>
          <a:p>
            <a:pPr marL="0" indent="0">
              <a:buNone/>
            </a:pPr>
            <a:endParaRPr lang="en-US" altLang="ja-JP" sz="2000" dirty="0">
              <a:solidFill>
                <a:schemeClr val="bg1">
                  <a:lumMod val="50000"/>
                </a:schemeClr>
              </a:solidFill>
            </a:endParaRPr>
          </a:p>
          <a:p>
            <a:pPr marL="0" indent="0">
              <a:buNone/>
            </a:pPr>
            <a:r>
              <a:rPr kumimoji="1" lang="ja-JP" altLang="en-US" sz="2000" dirty="0">
                <a:solidFill>
                  <a:schemeClr val="bg1">
                    <a:lumMod val="50000"/>
                  </a:schemeClr>
                </a:solidFill>
              </a:rPr>
              <a:t>・レイアウトは自由です。</a:t>
            </a:r>
            <a:endParaRPr kumimoji="1" lang="en-US" altLang="ja-JP" sz="2000" dirty="0">
              <a:solidFill>
                <a:schemeClr val="bg1">
                  <a:lumMod val="50000"/>
                </a:schemeClr>
              </a:solidFill>
            </a:endParaRPr>
          </a:p>
          <a:p>
            <a:endParaRPr kumimoji="1" lang="ja-JP" altLang="en-US" sz="2000" dirty="0">
              <a:solidFill>
                <a:schemeClr val="bg1">
                  <a:lumMod val="50000"/>
                </a:schemeClr>
              </a:solidFill>
            </a:endParaRPr>
          </a:p>
        </p:txBody>
      </p:sp>
      <p:sp>
        <p:nvSpPr>
          <p:cNvPr id="4" name="タイトル 1"/>
          <p:cNvSpPr txBox="1">
            <a:spLocks/>
          </p:cNvSpPr>
          <p:nvPr/>
        </p:nvSpPr>
        <p:spPr>
          <a:xfrm>
            <a:off x="608148" y="235131"/>
            <a:ext cx="8988380" cy="7050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n-lt"/>
                <a:ea typeface="+mj-ea"/>
                <a:cs typeface="+mj-cs"/>
              </a:defRPr>
            </a:lvl1pPr>
          </a:lstStyle>
          <a:p>
            <a:r>
              <a:rPr lang="ja-JP" altLang="en-US" sz="4000" b="0" dirty="0">
                <a:latin typeface="HGSｺﾞｼｯｸE" panose="020B0900000000000000" pitchFamily="50" charset="-128"/>
                <a:ea typeface="HGSｺﾞｼｯｸE" panose="020B0900000000000000" pitchFamily="50" charset="-128"/>
              </a:rPr>
              <a:t>企業名</a:t>
            </a:r>
          </a:p>
        </p:txBody>
      </p:sp>
      <p:sp>
        <p:nvSpPr>
          <p:cNvPr id="5" name="テキスト ボックス 4"/>
          <p:cNvSpPr txBox="1"/>
          <p:nvPr/>
        </p:nvSpPr>
        <p:spPr>
          <a:xfrm>
            <a:off x="608149" y="1236372"/>
            <a:ext cx="3887651" cy="461665"/>
          </a:xfrm>
          <a:prstGeom prst="rect">
            <a:avLst/>
          </a:prstGeom>
          <a:noFill/>
        </p:spPr>
        <p:txBody>
          <a:bodyPr wrap="square" rtlCol="0">
            <a:spAutoFit/>
          </a:bodyPr>
          <a:lstStyle/>
          <a:p>
            <a:r>
              <a:rPr kumimoji="1" lang="ja-JP" altLang="en-US" sz="2400" b="1" dirty="0">
                <a:solidFill>
                  <a:srgbClr val="002060"/>
                </a:solidFill>
              </a:rPr>
              <a:t>■主な</a:t>
            </a:r>
            <a:r>
              <a:rPr kumimoji="1" lang="en-US" altLang="ja-JP" sz="2400" b="1" dirty="0">
                <a:solidFill>
                  <a:srgbClr val="002060"/>
                </a:solidFill>
              </a:rPr>
              <a:t>PPP</a:t>
            </a:r>
            <a:r>
              <a:rPr kumimoji="1" lang="ja-JP" altLang="en-US" sz="2400" b="1" dirty="0">
                <a:solidFill>
                  <a:srgbClr val="002060"/>
                </a:solidFill>
              </a:rPr>
              <a:t>参入実績</a:t>
            </a:r>
            <a:endParaRPr kumimoji="1" lang="ja-JP" altLang="en-US" dirty="0">
              <a:solidFill>
                <a:srgbClr val="002060"/>
              </a:solidFill>
            </a:endParaRPr>
          </a:p>
        </p:txBody>
      </p:sp>
    </p:spTree>
    <p:extLst>
      <p:ext uri="{BB962C8B-B14F-4D97-AF65-F5344CB8AC3E}">
        <p14:creationId xmlns:p14="http://schemas.microsoft.com/office/powerpoint/2010/main" val="352298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202136" y="1236372"/>
            <a:ext cx="5225143" cy="3231654"/>
          </a:xfrm>
          <a:prstGeom prst="rect">
            <a:avLst/>
          </a:prstGeom>
          <a:noFill/>
        </p:spPr>
        <p:txBody>
          <a:bodyPr wrap="square" rtlCol="0">
            <a:spAutoFit/>
          </a:bodyPr>
          <a:lstStyle/>
          <a:p>
            <a:r>
              <a:rPr lang="ja-JP" altLang="en-US" sz="2400" b="1" dirty="0">
                <a:solidFill>
                  <a:srgbClr val="002060"/>
                </a:solidFill>
              </a:rPr>
              <a:t>■</a:t>
            </a:r>
            <a:r>
              <a:rPr lang="en-US" altLang="ja-JP" sz="2400" b="1" dirty="0">
                <a:solidFill>
                  <a:srgbClr val="002060"/>
                </a:solidFill>
              </a:rPr>
              <a:t>PPP</a:t>
            </a:r>
            <a:r>
              <a:rPr lang="ja-JP" altLang="en-US" sz="2400" b="1" dirty="0">
                <a:solidFill>
                  <a:srgbClr val="002060"/>
                </a:solidFill>
              </a:rPr>
              <a:t>関係のお問合せ先</a:t>
            </a:r>
            <a:endParaRPr lang="en-US" altLang="ja-JP" sz="2400" b="1" dirty="0">
              <a:solidFill>
                <a:srgbClr val="002060"/>
              </a:solidFill>
            </a:endParaRPr>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kumimoji="1" lang="ja-JP" altLang="en-US" dirty="0"/>
              <a:t>担 当 者 ｜</a:t>
            </a:r>
            <a:endParaRPr kumimoji="1" lang="en-US" altLang="ja-JP" dirty="0"/>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lang="ja-JP" altLang="en-US" dirty="0"/>
              <a:t>部 署 名 ｜</a:t>
            </a:r>
            <a:endParaRPr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kumimoji="1" lang="en-US" altLang="ja-JP" dirty="0"/>
              <a:t>E</a:t>
            </a:r>
            <a:r>
              <a:rPr kumimoji="1" lang="ja-JP" altLang="en-US" dirty="0"/>
              <a:t>メール ｜</a:t>
            </a:r>
            <a:endParaRPr kumimoji="1" lang="en-US" altLang="ja-JP" dirty="0"/>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lang="ja-JP" altLang="en-US" dirty="0"/>
              <a:t>電話番号</a:t>
            </a:r>
            <a:r>
              <a:rPr kumimoji="1" lang="ja-JP" altLang="en-US" dirty="0"/>
              <a:t>｜</a:t>
            </a:r>
            <a:endParaRPr kumimoji="1"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endParaRPr kumimoji="1" lang="ja-JP" altLang="en-US" dirty="0"/>
          </a:p>
        </p:txBody>
      </p:sp>
      <p:sp>
        <p:nvSpPr>
          <p:cNvPr id="6" name="タイトル 1"/>
          <p:cNvSpPr txBox="1">
            <a:spLocks/>
          </p:cNvSpPr>
          <p:nvPr/>
        </p:nvSpPr>
        <p:spPr>
          <a:xfrm>
            <a:off x="608148" y="235131"/>
            <a:ext cx="8988380" cy="7050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n-lt"/>
                <a:ea typeface="+mj-ea"/>
                <a:cs typeface="+mj-cs"/>
              </a:defRPr>
            </a:lvl1pPr>
          </a:lstStyle>
          <a:p>
            <a:r>
              <a:rPr lang="ja-JP" altLang="en-US" sz="4000" b="0" dirty="0">
                <a:latin typeface="HGSｺﾞｼｯｸE" panose="020B0900000000000000" pitchFamily="50" charset="-128"/>
                <a:ea typeface="HGSｺﾞｼｯｸE" panose="020B0900000000000000" pitchFamily="50" charset="-128"/>
              </a:rPr>
              <a:t>企業名</a:t>
            </a:r>
          </a:p>
        </p:txBody>
      </p:sp>
      <p:sp>
        <p:nvSpPr>
          <p:cNvPr id="8" name="テキスト ボックス 7"/>
          <p:cNvSpPr txBox="1"/>
          <p:nvPr/>
        </p:nvSpPr>
        <p:spPr>
          <a:xfrm>
            <a:off x="608148" y="1236372"/>
            <a:ext cx="5225143" cy="4616648"/>
          </a:xfrm>
          <a:prstGeom prst="rect">
            <a:avLst/>
          </a:prstGeom>
          <a:noFill/>
        </p:spPr>
        <p:txBody>
          <a:bodyPr wrap="square" rtlCol="0">
            <a:spAutoFit/>
          </a:bodyPr>
          <a:lstStyle/>
          <a:p>
            <a:r>
              <a:rPr lang="ja-JP" altLang="en-US" sz="2400" b="1" dirty="0">
                <a:solidFill>
                  <a:srgbClr val="002060"/>
                </a:solidFill>
              </a:rPr>
              <a:t>■</a:t>
            </a:r>
            <a:r>
              <a:rPr kumimoji="1" lang="ja-JP" altLang="en-US" sz="2400" b="1" dirty="0">
                <a:solidFill>
                  <a:srgbClr val="002060"/>
                </a:solidFill>
              </a:rPr>
              <a:t>基本情報</a:t>
            </a:r>
            <a:endParaRPr kumimoji="1" lang="en-US" altLang="ja-JP" sz="2400" b="1" dirty="0">
              <a:solidFill>
                <a:srgbClr val="002060"/>
              </a:solidFill>
            </a:endParaRPr>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kumimoji="1" lang="ja-JP" altLang="en-US" dirty="0"/>
              <a:t>所 在 地 ｜</a:t>
            </a:r>
            <a:endParaRPr kumimoji="1"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lang="ja-JP" altLang="en-US" dirty="0"/>
              <a:t>区　　分｜市内企業・準市内企業・市外企業</a:t>
            </a:r>
            <a:endParaRPr lang="en-US" altLang="ja-JP" dirty="0"/>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lang="ja-JP" altLang="en-US" dirty="0"/>
              <a:t>事業</a:t>
            </a:r>
            <a:r>
              <a:rPr kumimoji="1" lang="ja-JP" altLang="en-US" dirty="0"/>
              <a:t>内容｜</a:t>
            </a:r>
            <a:endParaRPr kumimoji="1"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lang="ja-JP" altLang="en-US" dirty="0"/>
              <a:t>資 本 金 ｜</a:t>
            </a:r>
            <a:endParaRPr lang="en-US" altLang="ja-JP" dirty="0"/>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kumimoji="1" lang="ja-JP" altLang="en-US" dirty="0"/>
              <a:t>従業員数｜</a:t>
            </a:r>
            <a:endParaRPr kumimoji="1"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lang="en-US" altLang="ja-JP" dirty="0"/>
              <a:t>U</a:t>
            </a:r>
            <a:r>
              <a:rPr lang="ja-JP" altLang="en-US" dirty="0"/>
              <a:t>　</a:t>
            </a:r>
            <a:r>
              <a:rPr lang="en-US" altLang="ja-JP" dirty="0"/>
              <a:t>R</a:t>
            </a:r>
            <a:r>
              <a:rPr lang="ja-JP" altLang="en-US" dirty="0"/>
              <a:t>　</a:t>
            </a:r>
            <a:r>
              <a:rPr lang="en-US" altLang="ja-JP" dirty="0"/>
              <a:t>L</a:t>
            </a:r>
            <a:r>
              <a:rPr lang="ja-JP" altLang="en-US" dirty="0"/>
              <a:t>｜</a:t>
            </a:r>
            <a:endParaRPr lang="en-US" altLang="ja-JP" dirty="0"/>
          </a:p>
          <a:p>
            <a:endParaRPr lang="en-US" altLang="ja-JP" dirty="0"/>
          </a:p>
          <a:p>
            <a:endParaRPr kumimoji="1" lang="en-US" altLang="ja-JP" dirty="0"/>
          </a:p>
          <a:p>
            <a:pPr marL="285750" indent="-285750">
              <a:buFont typeface="Wingdings" panose="05000000000000000000" pitchFamily="2" charset="2"/>
              <a:buChar char="l"/>
            </a:pPr>
            <a:endParaRPr kumimoji="1" lang="ja-JP" altLang="en-US" dirty="0"/>
          </a:p>
        </p:txBody>
      </p:sp>
    </p:spTree>
    <p:extLst>
      <p:ext uri="{BB962C8B-B14F-4D97-AF65-F5344CB8AC3E}">
        <p14:creationId xmlns:p14="http://schemas.microsoft.com/office/powerpoint/2010/main" val="197300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615849"/>
            <a:ext cx="9144000" cy="2387600"/>
          </a:xfrm>
        </p:spPr>
        <p:txBody>
          <a:bodyPr/>
          <a:lstStyle/>
          <a:p>
            <a:r>
              <a:rPr kumimoji="1" lang="ja-JP" altLang="en-US" dirty="0"/>
              <a:t>記載例</a:t>
            </a:r>
          </a:p>
        </p:txBody>
      </p:sp>
    </p:spTree>
    <p:extLst>
      <p:ext uri="{BB962C8B-B14F-4D97-AF65-F5344CB8AC3E}">
        <p14:creationId xmlns:p14="http://schemas.microsoft.com/office/powerpoint/2010/main" val="422884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8148" y="235131"/>
            <a:ext cx="8988380" cy="705027"/>
          </a:xfrm>
        </p:spPr>
        <p:txBody>
          <a:bodyPr>
            <a:normAutofit/>
          </a:bodyPr>
          <a:lstStyle/>
          <a:p>
            <a:r>
              <a:rPr lang="ja-JP" altLang="en-US" sz="4000" b="0" dirty="0">
                <a:latin typeface="HGSｺﾞｼｯｸE" panose="020B0900000000000000" pitchFamily="50" charset="-128"/>
                <a:ea typeface="HGSｺﾞｼｯｸE" panose="020B0900000000000000" pitchFamily="50" charset="-128"/>
              </a:rPr>
              <a:t>株式会社横浜〇〇建設</a:t>
            </a:r>
            <a:endParaRPr kumimoji="1" lang="ja-JP" altLang="en-US" sz="4000" b="0" dirty="0">
              <a:latin typeface="HGSｺﾞｼｯｸE" panose="020B0900000000000000" pitchFamily="50" charset="-128"/>
              <a:ea typeface="HGSｺﾞｼｯｸE" panose="020B0900000000000000" pitchFamily="50" charset="-128"/>
            </a:endParaRPr>
          </a:p>
        </p:txBody>
      </p:sp>
      <p:sp>
        <p:nvSpPr>
          <p:cNvPr id="4" name="テキスト ボックス 3"/>
          <p:cNvSpPr txBox="1"/>
          <p:nvPr/>
        </p:nvSpPr>
        <p:spPr>
          <a:xfrm>
            <a:off x="608148" y="1306286"/>
            <a:ext cx="5371738" cy="3293209"/>
          </a:xfrm>
          <a:prstGeom prst="rect">
            <a:avLst/>
          </a:prstGeom>
          <a:noFill/>
        </p:spPr>
        <p:txBody>
          <a:bodyPr wrap="square" rtlCol="0">
            <a:spAutoFit/>
          </a:bodyPr>
          <a:lstStyle/>
          <a:p>
            <a:r>
              <a:rPr kumimoji="1" lang="ja-JP" altLang="en-US" sz="2400" b="1" dirty="0">
                <a:solidFill>
                  <a:srgbClr val="002060"/>
                </a:solidFill>
              </a:rPr>
              <a:t>■企業理念</a:t>
            </a:r>
            <a:endParaRPr kumimoji="1" lang="en-US" altLang="ja-JP" sz="2400" b="1" dirty="0">
              <a:solidFill>
                <a:srgbClr val="002060"/>
              </a:solidFill>
            </a:endParaRPr>
          </a:p>
          <a:p>
            <a:endParaRPr lang="en-US" altLang="ja-JP" dirty="0"/>
          </a:p>
          <a:p>
            <a:pPr algn="ctr"/>
            <a:r>
              <a:rPr kumimoji="1" lang="en-US" altLang="ja-JP" sz="2000" b="1" dirty="0"/>
              <a:t>“</a:t>
            </a:r>
            <a:r>
              <a:rPr kumimoji="1" lang="ja-JP" altLang="en-US" sz="2000" b="1" dirty="0"/>
              <a:t>明日をひらく都市　横浜</a:t>
            </a:r>
            <a:r>
              <a:rPr kumimoji="1" lang="en-US" altLang="ja-JP" sz="2000" b="1" dirty="0"/>
              <a:t>”</a:t>
            </a:r>
          </a:p>
          <a:p>
            <a:endParaRPr lang="en-US" altLang="ja-JP" sz="1400" dirty="0"/>
          </a:p>
          <a:p>
            <a:r>
              <a:rPr lang="ja-JP" altLang="en-US" sz="1400" dirty="0"/>
              <a:t>〇〇〇〇〇〇〇〇〇〇〇〇〇〇〇〇〇〇〇〇〇〇〇〇〇〇〇〇〇〇〇〇〇〇〇〇〇〇〇〇〇〇〇〇〇〇〇〇〇〇〇〇〇〇〇〇〇〇〇〇〇〇。</a:t>
            </a:r>
            <a:endParaRPr lang="en-US" altLang="ja-JP" sz="1400" dirty="0"/>
          </a:p>
          <a:p>
            <a:endParaRPr lang="en-US" altLang="ja-JP" dirty="0"/>
          </a:p>
          <a:p>
            <a:endParaRPr lang="en-US" altLang="ja-JP" dirty="0"/>
          </a:p>
          <a:p>
            <a:endParaRPr kumimoji="1" lang="en-US" altLang="ja-JP" dirty="0"/>
          </a:p>
          <a:p>
            <a:endParaRPr kumimoji="1" lang="en-US" altLang="ja-JP" dirty="0"/>
          </a:p>
          <a:p>
            <a:pPr marL="285750" indent="-285750">
              <a:buFont typeface="Wingdings" panose="05000000000000000000" pitchFamily="2" charset="2"/>
              <a:buChar char="l"/>
            </a:pPr>
            <a:endParaRPr kumimoji="1" lang="ja-JP" altLang="en-US" dirty="0"/>
          </a:p>
        </p:txBody>
      </p:sp>
      <p:sp>
        <p:nvSpPr>
          <p:cNvPr id="6" name="テキスト ボックス 5"/>
          <p:cNvSpPr txBox="1"/>
          <p:nvPr/>
        </p:nvSpPr>
        <p:spPr>
          <a:xfrm>
            <a:off x="6304098" y="1306286"/>
            <a:ext cx="5583101" cy="5416868"/>
          </a:xfrm>
          <a:prstGeom prst="rect">
            <a:avLst/>
          </a:prstGeom>
          <a:noFill/>
        </p:spPr>
        <p:txBody>
          <a:bodyPr wrap="square" rtlCol="0">
            <a:spAutoFit/>
          </a:bodyPr>
          <a:lstStyle/>
          <a:p>
            <a:r>
              <a:rPr lang="ja-JP" altLang="en-US" sz="2400" b="1" dirty="0">
                <a:solidFill>
                  <a:srgbClr val="002060"/>
                </a:solidFill>
              </a:rPr>
              <a:t>■</a:t>
            </a:r>
            <a:r>
              <a:rPr lang="en-US" altLang="ja-JP" sz="2400" b="1" dirty="0">
                <a:solidFill>
                  <a:srgbClr val="002060"/>
                </a:solidFill>
              </a:rPr>
              <a:t>PPP</a:t>
            </a:r>
            <a:r>
              <a:rPr lang="ja-JP" altLang="en-US" sz="2400" b="1" dirty="0">
                <a:solidFill>
                  <a:srgbClr val="002060"/>
                </a:solidFill>
              </a:rPr>
              <a:t>における強み</a:t>
            </a:r>
            <a:endParaRPr lang="en-US" altLang="ja-JP" sz="2400" dirty="0">
              <a:solidFill>
                <a:srgbClr val="002060"/>
              </a:solidFill>
            </a:endParaRPr>
          </a:p>
          <a:p>
            <a:r>
              <a:rPr lang="ja-JP" altLang="en-US" sz="1400" dirty="0"/>
              <a:t>〇〇〇〇〇〇〇〇〇〇〇〇〇〇〇〇〇〇〇〇〇〇〇〇〇〇〇〇〇〇〇〇〇〇〇〇〇〇〇〇〇〇〇〇〇〇〇〇〇〇〇〇〇〇〇〇〇〇〇〇〇〇。</a:t>
            </a:r>
            <a:endParaRPr lang="en-US" altLang="ja-JP" sz="1400" dirty="0"/>
          </a:p>
          <a:p>
            <a:r>
              <a:rPr lang="ja-JP" altLang="en-US" sz="1400" dirty="0"/>
              <a:t>〇〇〇〇〇〇〇〇〇〇〇〇〇〇〇〇〇〇〇〇〇〇〇〇〇〇〇〇〇〇〇〇〇〇〇〇〇〇〇〇〇〇〇〇〇〇〇〇〇〇〇。</a:t>
            </a:r>
            <a:endParaRPr lang="en-US" altLang="ja-JP" sz="1400" dirty="0"/>
          </a:p>
          <a:p>
            <a:endParaRPr lang="en-US" altLang="ja-JP" sz="2400" b="1" dirty="0"/>
          </a:p>
          <a:p>
            <a:r>
              <a:rPr kumimoji="1" lang="ja-JP" altLang="en-US" sz="2400" b="1" dirty="0">
                <a:solidFill>
                  <a:srgbClr val="002060"/>
                </a:solidFill>
              </a:rPr>
              <a:t>■チャレンジしたい分野・施設</a:t>
            </a:r>
            <a:endParaRPr lang="en-US" altLang="ja-JP" dirty="0">
              <a:solidFill>
                <a:srgbClr val="002060"/>
              </a:solidFill>
            </a:endParaRPr>
          </a:p>
          <a:p>
            <a:r>
              <a:rPr lang="ja-JP" altLang="en-US" b="1" dirty="0"/>
              <a:t>①□□□施設の再整備</a:t>
            </a:r>
            <a:endParaRPr lang="en-US" altLang="ja-JP" b="1" dirty="0"/>
          </a:p>
          <a:p>
            <a:r>
              <a:rPr lang="ja-JP" altLang="en-US" sz="1400" dirty="0"/>
              <a:t>〇〇〇〇〇〇〇〇〇〇〇〇〇〇〇〇〇〇〇〇〇〇〇〇〇〇〇〇〇〇〇〇〇〇〇〇〇〇〇〇〇〇〇〇〇〇〇〇〇〇〇〇〇〇〇〇〇〇〇〇〇〇。</a:t>
            </a:r>
            <a:endParaRPr lang="en-US" altLang="ja-JP" sz="1400" dirty="0"/>
          </a:p>
          <a:p>
            <a:endParaRPr lang="en-US" altLang="ja-JP" dirty="0"/>
          </a:p>
          <a:p>
            <a:r>
              <a:rPr lang="ja-JP" altLang="en-US" b="1" dirty="0"/>
              <a:t>②△△△施設の再整備</a:t>
            </a:r>
            <a:endParaRPr lang="en-US" altLang="ja-JP" b="1" dirty="0"/>
          </a:p>
          <a:p>
            <a:r>
              <a:rPr lang="ja-JP" altLang="en-US" sz="1400" dirty="0"/>
              <a:t>〇〇〇〇〇〇〇〇〇〇〇〇〇〇〇〇〇〇〇〇〇〇〇〇〇〇〇〇〇〇〇〇〇〇〇〇〇〇〇〇〇〇〇〇〇〇〇〇〇〇〇〇〇〇〇〇〇〇〇〇〇〇。</a:t>
            </a:r>
            <a:endParaRPr lang="en-US" altLang="ja-JP" sz="1400" dirty="0"/>
          </a:p>
          <a:p>
            <a:endParaRPr lang="en-US" altLang="ja-JP" sz="1400" dirty="0"/>
          </a:p>
          <a:p>
            <a:r>
              <a:rPr kumimoji="1" lang="ja-JP" altLang="en-US" sz="2400" b="1" dirty="0">
                <a:solidFill>
                  <a:srgbClr val="002060"/>
                </a:solidFill>
              </a:rPr>
              <a:t>■今後繋がりたい業種</a:t>
            </a:r>
            <a:endParaRPr lang="en-US" altLang="ja-JP" sz="1400" dirty="0">
              <a:solidFill>
                <a:srgbClr val="002060"/>
              </a:solidFill>
            </a:endParaRPr>
          </a:p>
          <a:p>
            <a:r>
              <a:rPr lang="ja-JP" altLang="en-US" sz="1400" dirty="0"/>
              <a:t>建設／製造／不動産／金融／保険／サービス／卸売・公理／飲食／</a:t>
            </a:r>
            <a:endParaRPr lang="en-US" altLang="ja-JP" sz="1400" dirty="0"/>
          </a:p>
          <a:p>
            <a:r>
              <a:rPr lang="ja-JP" altLang="en-US" sz="1400" dirty="0"/>
              <a:t>運輸／通信／その他</a:t>
            </a:r>
            <a:endParaRPr lang="en-US" altLang="ja-JP" sz="1400" dirty="0"/>
          </a:p>
        </p:txBody>
      </p:sp>
      <p:pic>
        <p:nvPicPr>
          <p:cNvPr id="1026" name="Picture 2" descr="ロ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711" y="4318183"/>
            <a:ext cx="2467475" cy="194677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3289300" y="3165623"/>
            <a:ext cx="2545443" cy="646331"/>
          </a:xfrm>
          <a:prstGeom prst="rect">
            <a:avLst/>
          </a:prstGeom>
          <a:noFill/>
          <a:ln>
            <a:solidFill>
              <a:schemeClr val="accent1"/>
            </a:solidFill>
            <a:prstDash val="dash"/>
          </a:ln>
        </p:spPr>
        <p:txBody>
          <a:bodyPr wrap="square" rtlCol="0">
            <a:spAutoFit/>
          </a:bodyPr>
          <a:lstStyle/>
          <a:p>
            <a:r>
              <a:rPr kumimoji="1" lang="ja-JP" altLang="en-US" dirty="0">
                <a:solidFill>
                  <a:srgbClr val="0070C0"/>
                </a:solidFill>
              </a:rPr>
              <a:t>文字サイズは</a:t>
            </a:r>
            <a:r>
              <a:rPr kumimoji="1" lang="en-US" altLang="ja-JP" dirty="0">
                <a:solidFill>
                  <a:srgbClr val="0070C0"/>
                </a:solidFill>
              </a:rPr>
              <a:t>14pt</a:t>
            </a:r>
            <a:r>
              <a:rPr kumimoji="1" lang="ja-JP" altLang="en-US" dirty="0">
                <a:solidFill>
                  <a:srgbClr val="0070C0"/>
                </a:solidFill>
              </a:rPr>
              <a:t>以上を目安にお願いします。</a:t>
            </a:r>
          </a:p>
        </p:txBody>
      </p:sp>
      <p:sp>
        <p:nvSpPr>
          <p:cNvPr id="9" name="テキスト ボックス 8"/>
          <p:cNvSpPr txBox="1"/>
          <p:nvPr/>
        </p:nvSpPr>
        <p:spPr>
          <a:xfrm>
            <a:off x="5887903" y="105957"/>
            <a:ext cx="4797030" cy="1200329"/>
          </a:xfrm>
          <a:prstGeom prst="rect">
            <a:avLst/>
          </a:prstGeom>
          <a:noFill/>
          <a:ln>
            <a:solidFill>
              <a:schemeClr val="accent1"/>
            </a:solidFill>
            <a:prstDash val="dash"/>
          </a:ln>
        </p:spPr>
        <p:txBody>
          <a:bodyPr wrap="square" rtlCol="0">
            <a:spAutoFit/>
          </a:bodyPr>
          <a:lstStyle/>
          <a:p>
            <a:r>
              <a:rPr kumimoji="1" lang="ja-JP" altLang="en-US" dirty="0">
                <a:solidFill>
                  <a:srgbClr val="0070C0"/>
                </a:solidFill>
              </a:rPr>
              <a:t>①企業理念、②</a:t>
            </a:r>
            <a:r>
              <a:rPr kumimoji="1" lang="en-US" altLang="ja-JP" dirty="0">
                <a:solidFill>
                  <a:srgbClr val="0070C0"/>
                </a:solidFill>
              </a:rPr>
              <a:t>PPP</a:t>
            </a:r>
            <a:r>
              <a:rPr kumimoji="1" lang="ja-JP" altLang="en-US" dirty="0">
                <a:solidFill>
                  <a:srgbClr val="0070C0"/>
                </a:solidFill>
              </a:rPr>
              <a:t>における強み、③チャレンジしたい分野・施設、④今後繋がりたい業種の</a:t>
            </a:r>
            <a:r>
              <a:rPr lang="ja-JP" altLang="en-US" dirty="0">
                <a:solidFill>
                  <a:srgbClr val="0070C0"/>
                </a:solidFill>
              </a:rPr>
              <a:t>４</a:t>
            </a:r>
            <a:r>
              <a:rPr kumimoji="1" lang="ja-JP" altLang="en-US" dirty="0">
                <a:solidFill>
                  <a:srgbClr val="0070C0"/>
                </a:solidFill>
              </a:rPr>
              <a:t>項目は、スライド１枚以内に収めてください。</a:t>
            </a:r>
          </a:p>
        </p:txBody>
      </p:sp>
    </p:spTree>
    <p:extLst>
      <p:ext uri="{BB962C8B-B14F-4D97-AF65-F5344CB8AC3E}">
        <p14:creationId xmlns:p14="http://schemas.microsoft.com/office/powerpoint/2010/main" val="119070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05840" y="1790700"/>
            <a:ext cx="5839460" cy="4927600"/>
          </a:xfrm>
        </p:spPr>
        <p:txBody>
          <a:bodyPr>
            <a:normAutofit/>
          </a:bodyPr>
          <a:lstStyle/>
          <a:p>
            <a:pPr marL="0" indent="0">
              <a:buNone/>
            </a:pPr>
            <a:r>
              <a:rPr kumimoji="1" lang="en-US" altLang="ja-JP" sz="2000" dirty="0"/>
              <a:t>【</a:t>
            </a:r>
            <a:r>
              <a:rPr kumimoji="1" lang="ja-JP" altLang="en-US" sz="2000" dirty="0"/>
              <a:t>事業名</a:t>
            </a:r>
            <a:r>
              <a:rPr kumimoji="1" lang="en-US" altLang="ja-JP" sz="2000" dirty="0"/>
              <a:t>】</a:t>
            </a:r>
          </a:p>
          <a:p>
            <a:pPr marL="0" indent="0">
              <a:buNone/>
            </a:pPr>
            <a:r>
              <a:rPr lang="ja-JP" altLang="en-US" sz="2000" dirty="0"/>
              <a:t>　〇〇体育館再整備事業</a:t>
            </a:r>
            <a:endParaRPr lang="en-US" altLang="ja-JP" sz="2000" dirty="0"/>
          </a:p>
          <a:p>
            <a:pPr marL="0" indent="0">
              <a:buNone/>
            </a:pPr>
            <a:endParaRPr lang="en-US" altLang="ja-JP" sz="2000" dirty="0"/>
          </a:p>
          <a:p>
            <a:pPr marL="0" indent="0">
              <a:buNone/>
            </a:pPr>
            <a:r>
              <a:rPr kumimoji="1" lang="en-US" altLang="ja-JP" sz="2000" dirty="0"/>
              <a:t>【</a:t>
            </a:r>
            <a:r>
              <a:rPr kumimoji="1" lang="ja-JP" altLang="en-US" sz="2000" dirty="0"/>
              <a:t>事業概要</a:t>
            </a:r>
            <a:r>
              <a:rPr kumimoji="1" lang="en-US" altLang="ja-JP" sz="2000" dirty="0"/>
              <a:t>】</a:t>
            </a:r>
          </a:p>
          <a:p>
            <a:pPr marL="0" indent="0">
              <a:buNone/>
            </a:pPr>
            <a:r>
              <a:rPr lang="ja-JP" altLang="en-US" sz="2000" dirty="0"/>
              <a:t>　・事業方式：</a:t>
            </a:r>
            <a:r>
              <a:rPr lang="en-US" altLang="ja-JP" sz="2000" dirty="0"/>
              <a:t>PFI</a:t>
            </a:r>
            <a:r>
              <a:rPr lang="ja-JP" altLang="en-US" sz="2000" dirty="0"/>
              <a:t>（</a:t>
            </a:r>
            <a:r>
              <a:rPr lang="en-US" altLang="ja-JP" sz="2000" dirty="0"/>
              <a:t>BTO</a:t>
            </a:r>
            <a:r>
              <a:rPr lang="ja-JP" altLang="en-US" sz="2000" dirty="0"/>
              <a:t>）方式</a:t>
            </a:r>
            <a:endParaRPr lang="en-US" altLang="ja-JP" sz="2000" dirty="0"/>
          </a:p>
          <a:p>
            <a:pPr marL="0" indent="0">
              <a:buNone/>
            </a:pPr>
            <a:r>
              <a:rPr kumimoji="1" lang="ja-JP" altLang="en-US" sz="2000" dirty="0"/>
              <a:t>　・事業内容：体育館の設計、建設、維持管理・</a:t>
            </a:r>
            <a:endParaRPr kumimoji="1" lang="en-US" altLang="ja-JP" sz="2000" dirty="0"/>
          </a:p>
          <a:p>
            <a:pPr marL="0" indent="0">
              <a:buNone/>
            </a:pPr>
            <a:r>
              <a:rPr lang="ja-JP" altLang="en-US" sz="2000" dirty="0"/>
              <a:t>　　　　　　　</a:t>
            </a:r>
            <a:r>
              <a:rPr kumimoji="1" lang="ja-JP" altLang="en-US" sz="2000" dirty="0"/>
              <a:t>運営（</a:t>
            </a:r>
            <a:r>
              <a:rPr kumimoji="1" lang="en-US" altLang="ja-JP" sz="2000" dirty="0"/>
              <a:t>15</a:t>
            </a:r>
            <a:r>
              <a:rPr kumimoji="1" lang="ja-JP" altLang="en-US" sz="2000" dirty="0"/>
              <a:t>年間）</a:t>
            </a:r>
            <a:endParaRPr kumimoji="1" lang="en-US" altLang="ja-JP" sz="2000" dirty="0"/>
          </a:p>
          <a:p>
            <a:pPr marL="0" indent="0">
              <a:buNone/>
            </a:pPr>
            <a:r>
              <a:rPr lang="ja-JP" altLang="en-US" sz="2000" dirty="0"/>
              <a:t>　・施　　設：メインアリーナ、サブアリーナ、</a:t>
            </a:r>
            <a:endParaRPr lang="en-US" altLang="ja-JP" sz="2000" dirty="0"/>
          </a:p>
          <a:p>
            <a:pPr marL="0" indent="0">
              <a:buNone/>
            </a:pPr>
            <a:r>
              <a:rPr kumimoji="1" lang="ja-JP" altLang="en-US" sz="2000" dirty="0"/>
              <a:t>　　　　　　　民間収益施設（ホテル）</a:t>
            </a:r>
            <a:endParaRPr kumimoji="1" lang="en-US" altLang="ja-JP" sz="2000" dirty="0"/>
          </a:p>
          <a:p>
            <a:pPr marL="0" indent="0">
              <a:buNone/>
            </a:pPr>
            <a:endParaRPr kumimoji="1" lang="en-US" altLang="ja-JP" sz="2000" dirty="0"/>
          </a:p>
          <a:p>
            <a:pPr marL="0" indent="0">
              <a:buNone/>
            </a:pPr>
            <a:r>
              <a:rPr kumimoji="1" lang="en-US" altLang="ja-JP" sz="2000" dirty="0"/>
              <a:t>【</a:t>
            </a:r>
            <a:r>
              <a:rPr kumimoji="1" lang="ja-JP" altLang="en-US" sz="2000" dirty="0"/>
              <a:t>事業における役割</a:t>
            </a:r>
            <a:r>
              <a:rPr kumimoji="1" lang="en-US" altLang="ja-JP" sz="2000" dirty="0"/>
              <a:t>】</a:t>
            </a:r>
          </a:p>
          <a:p>
            <a:pPr marL="0" indent="0">
              <a:buNone/>
            </a:pPr>
            <a:r>
              <a:rPr lang="ja-JP" altLang="en-US" sz="2000" dirty="0"/>
              <a:t>　・サブアリーナの建設</a:t>
            </a:r>
            <a:endParaRPr lang="en-US" altLang="ja-JP" sz="2000" dirty="0"/>
          </a:p>
        </p:txBody>
      </p:sp>
      <p:sp>
        <p:nvSpPr>
          <p:cNvPr id="4" name="タイトル 1"/>
          <p:cNvSpPr txBox="1">
            <a:spLocks/>
          </p:cNvSpPr>
          <p:nvPr/>
        </p:nvSpPr>
        <p:spPr>
          <a:xfrm>
            <a:off x="608148" y="235131"/>
            <a:ext cx="8988380" cy="7050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n-lt"/>
                <a:ea typeface="+mj-ea"/>
                <a:cs typeface="+mj-cs"/>
              </a:defRPr>
            </a:lvl1pPr>
          </a:lstStyle>
          <a:p>
            <a:r>
              <a:rPr lang="ja-JP" altLang="en-US" sz="4000" b="0" dirty="0">
                <a:latin typeface="HGSｺﾞｼｯｸE" panose="020B0900000000000000" pitchFamily="50" charset="-128"/>
                <a:ea typeface="HGSｺﾞｼｯｸE" panose="020B0900000000000000" pitchFamily="50" charset="-128"/>
              </a:rPr>
              <a:t>株式会社横浜〇〇建設</a:t>
            </a:r>
          </a:p>
        </p:txBody>
      </p:sp>
      <p:sp>
        <p:nvSpPr>
          <p:cNvPr id="5" name="テキスト ボックス 4"/>
          <p:cNvSpPr txBox="1"/>
          <p:nvPr/>
        </p:nvSpPr>
        <p:spPr>
          <a:xfrm>
            <a:off x="608149" y="1236372"/>
            <a:ext cx="3887651" cy="461665"/>
          </a:xfrm>
          <a:prstGeom prst="rect">
            <a:avLst/>
          </a:prstGeom>
          <a:noFill/>
        </p:spPr>
        <p:txBody>
          <a:bodyPr wrap="square" rtlCol="0">
            <a:spAutoFit/>
          </a:bodyPr>
          <a:lstStyle/>
          <a:p>
            <a:r>
              <a:rPr kumimoji="1" lang="ja-JP" altLang="en-US" sz="2400" b="1" dirty="0">
                <a:solidFill>
                  <a:srgbClr val="002060"/>
                </a:solidFill>
              </a:rPr>
              <a:t>■主な</a:t>
            </a:r>
            <a:r>
              <a:rPr kumimoji="1" lang="en-US" altLang="ja-JP" sz="2400" b="1" dirty="0">
                <a:solidFill>
                  <a:srgbClr val="002060"/>
                </a:solidFill>
              </a:rPr>
              <a:t>PPP</a:t>
            </a:r>
            <a:r>
              <a:rPr kumimoji="1" lang="ja-JP" altLang="en-US" sz="2400" b="1" dirty="0">
                <a:solidFill>
                  <a:srgbClr val="002060"/>
                </a:solidFill>
              </a:rPr>
              <a:t>参入実績</a:t>
            </a:r>
            <a:endParaRPr kumimoji="1" lang="ja-JP" altLang="en-US" dirty="0">
              <a:solidFill>
                <a:srgbClr val="002060"/>
              </a:solidFill>
            </a:endParaRPr>
          </a:p>
        </p:txBody>
      </p:sp>
      <p:sp>
        <p:nvSpPr>
          <p:cNvPr id="6" name="正方形/長方形 5"/>
          <p:cNvSpPr/>
          <p:nvPr/>
        </p:nvSpPr>
        <p:spPr>
          <a:xfrm>
            <a:off x="7391400" y="1397000"/>
            <a:ext cx="4178300" cy="21463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写真</a:t>
            </a:r>
          </a:p>
        </p:txBody>
      </p:sp>
      <p:sp>
        <p:nvSpPr>
          <p:cNvPr id="8" name="テキスト ボックス 7"/>
          <p:cNvSpPr txBox="1"/>
          <p:nvPr/>
        </p:nvSpPr>
        <p:spPr>
          <a:xfrm>
            <a:off x="8618628" y="3543300"/>
            <a:ext cx="2235200" cy="307777"/>
          </a:xfrm>
          <a:prstGeom prst="rect">
            <a:avLst/>
          </a:prstGeom>
          <a:noFill/>
        </p:spPr>
        <p:txBody>
          <a:bodyPr wrap="square" rtlCol="0">
            <a:spAutoFit/>
          </a:bodyPr>
          <a:lstStyle/>
          <a:p>
            <a:r>
              <a:rPr kumimoji="1" lang="ja-JP" altLang="en-US" sz="1400" dirty="0"/>
              <a:t>〇〇体育館の外観</a:t>
            </a:r>
          </a:p>
        </p:txBody>
      </p:sp>
      <p:sp>
        <p:nvSpPr>
          <p:cNvPr id="9" name="正方形/長方形 8"/>
          <p:cNvSpPr/>
          <p:nvPr/>
        </p:nvSpPr>
        <p:spPr>
          <a:xfrm>
            <a:off x="7391400" y="4030663"/>
            <a:ext cx="4178300" cy="21463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写真</a:t>
            </a:r>
          </a:p>
        </p:txBody>
      </p:sp>
      <p:sp>
        <p:nvSpPr>
          <p:cNvPr id="10" name="テキスト ボックス 9"/>
          <p:cNvSpPr txBox="1"/>
          <p:nvPr/>
        </p:nvSpPr>
        <p:spPr>
          <a:xfrm>
            <a:off x="8013700" y="6202660"/>
            <a:ext cx="3556000" cy="307777"/>
          </a:xfrm>
          <a:prstGeom prst="rect">
            <a:avLst/>
          </a:prstGeom>
          <a:noFill/>
        </p:spPr>
        <p:txBody>
          <a:bodyPr wrap="square" rtlCol="0">
            <a:spAutoFit/>
          </a:bodyPr>
          <a:lstStyle/>
          <a:p>
            <a:r>
              <a:rPr kumimoji="1" lang="ja-JP" altLang="en-US" sz="1400" dirty="0"/>
              <a:t>コンサートなどの興行利用にも対応</a:t>
            </a:r>
          </a:p>
        </p:txBody>
      </p:sp>
      <p:sp>
        <p:nvSpPr>
          <p:cNvPr id="11" name="コンテンツ プレースホルダー 2"/>
          <p:cNvSpPr txBox="1">
            <a:spLocks/>
          </p:cNvSpPr>
          <p:nvPr/>
        </p:nvSpPr>
        <p:spPr>
          <a:xfrm>
            <a:off x="4140200" y="1202744"/>
            <a:ext cx="3124200" cy="2192628"/>
          </a:xfrm>
          <a:prstGeom prst="rect">
            <a:avLst/>
          </a:prstGeom>
          <a:ln>
            <a:solidFill>
              <a:schemeClr val="accent1"/>
            </a:solidFill>
            <a:prstDash val="dash"/>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solidFill>
                  <a:srgbClr val="0070C0"/>
                </a:solidFill>
              </a:rPr>
              <a:t>・実績１件につき、それぞれ①事業名、②事業概要、③事業における役割の３点は必ずご記載ください。（複数件掲載可）</a:t>
            </a:r>
            <a:endParaRPr lang="en-US" altLang="ja-JP" sz="1600" dirty="0">
              <a:solidFill>
                <a:srgbClr val="0070C0"/>
              </a:solidFill>
            </a:endParaRPr>
          </a:p>
          <a:p>
            <a:pPr marL="0" indent="0">
              <a:buFont typeface="Arial" panose="020B0604020202020204" pitchFamily="34" charset="0"/>
              <a:buNone/>
            </a:pPr>
            <a:r>
              <a:rPr lang="ja-JP" altLang="en-US" sz="1600" dirty="0">
                <a:solidFill>
                  <a:srgbClr val="0070C0"/>
                </a:solidFill>
              </a:rPr>
              <a:t>・「主な</a:t>
            </a:r>
            <a:r>
              <a:rPr lang="en-US" altLang="ja-JP" sz="1600" dirty="0">
                <a:solidFill>
                  <a:srgbClr val="0070C0"/>
                </a:solidFill>
              </a:rPr>
              <a:t>PPP</a:t>
            </a:r>
            <a:r>
              <a:rPr lang="ja-JP" altLang="en-US" sz="1600" dirty="0">
                <a:solidFill>
                  <a:srgbClr val="0070C0"/>
                </a:solidFill>
              </a:rPr>
              <a:t>参入実績」のスライドは、最大８枚で作成をお願いします。</a:t>
            </a:r>
            <a:endParaRPr lang="en-US" altLang="ja-JP" sz="1600" dirty="0">
              <a:solidFill>
                <a:srgbClr val="0070C0"/>
              </a:solidFill>
            </a:endParaRPr>
          </a:p>
          <a:p>
            <a:pPr marL="0" indent="0">
              <a:buFont typeface="Arial" panose="020B0604020202020204" pitchFamily="34" charset="0"/>
              <a:buNone/>
            </a:pPr>
            <a:r>
              <a:rPr lang="ja-JP" altLang="en-US" sz="1600" dirty="0">
                <a:solidFill>
                  <a:srgbClr val="0070C0"/>
                </a:solidFill>
              </a:rPr>
              <a:t>・レイアウトは自由です。</a:t>
            </a:r>
            <a:endParaRPr lang="en-US" altLang="ja-JP" sz="1600" dirty="0">
              <a:solidFill>
                <a:srgbClr val="0070C0"/>
              </a:solidFill>
            </a:endParaRPr>
          </a:p>
        </p:txBody>
      </p:sp>
    </p:spTree>
    <p:extLst>
      <p:ext uri="{BB962C8B-B14F-4D97-AF65-F5344CB8AC3E}">
        <p14:creationId xmlns:p14="http://schemas.microsoft.com/office/powerpoint/2010/main" val="1505748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379936" y="1236372"/>
            <a:ext cx="5225143" cy="3508653"/>
          </a:xfrm>
          <a:prstGeom prst="rect">
            <a:avLst/>
          </a:prstGeom>
          <a:noFill/>
        </p:spPr>
        <p:txBody>
          <a:bodyPr wrap="square" rtlCol="0">
            <a:spAutoFit/>
          </a:bodyPr>
          <a:lstStyle/>
          <a:p>
            <a:r>
              <a:rPr lang="ja-JP" altLang="en-US" sz="2400" b="1" dirty="0">
                <a:solidFill>
                  <a:srgbClr val="002060"/>
                </a:solidFill>
              </a:rPr>
              <a:t>■</a:t>
            </a:r>
            <a:r>
              <a:rPr lang="en-US" altLang="ja-JP" sz="2400" b="1" dirty="0">
                <a:solidFill>
                  <a:srgbClr val="002060"/>
                </a:solidFill>
              </a:rPr>
              <a:t>PPP</a:t>
            </a:r>
            <a:r>
              <a:rPr lang="ja-JP" altLang="en-US" sz="2400" b="1" dirty="0">
                <a:solidFill>
                  <a:srgbClr val="002060"/>
                </a:solidFill>
              </a:rPr>
              <a:t>関係のお問合せ先</a:t>
            </a:r>
            <a:endParaRPr lang="en-US" altLang="ja-JP" sz="2400" b="1" dirty="0">
              <a:solidFill>
                <a:srgbClr val="002060"/>
              </a:solidFill>
            </a:endParaRPr>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kumimoji="1" lang="ja-JP" altLang="en-US" dirty="0"/>
              <a:t>担 当 者 ｜横浜　</a:t>
            </a:r>
            <a:r>
              <a:rPr kumimoji="1" lang="en-US" altLang="ja-JP" dirty="0"/>
              <a:t>P</a:t>
            </a:r>
            <a:r>
              <a:rPr kumimoji="1" lang="ja-JP" altLang="en-US" dirty="0"/>
              <a:t>太郎</a:t>
            </a:r>
            <a:endParaRPr kumimoji="1" lang="en-US" altLang="ja-JP" dirty="0"/>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lang="ja-JP" altLang="en-US" dirty="0"/>
              <a:t>部 署 名 ｜</a:t>
            </a:r>
            <a:r>
              <a:rPr lang="en-US" altLang="ja-JP" dirty="0"/>
              <a:t>PPP/PFI</a:t>
            </a:r>
            <a:r>
              <a:rPr lang="ja-JP" altLang="en-US" dirty="0"/>
              <a:t>推進室　係長</a:t>
            </a:r>
            <a:endParaRPr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kumimoji="1" lang="en-US" altLang="ja-JP" dirty="0"/>
              <a:t>E</a:t>
            </a:r>
            <a:r>
              <a:rPr kumimoji="1" lang="ja-JP" altLang="en-US" dirty="0"/>
              <a:t>メール ｜</a:t>
            </a:r>
            <a:r>
              <a:rPr kumimoji="1" lang="en-US" altLang="ja-JP" dirty="0" err="1"/>
              <a:t>ptaro@yokohama</a:t>
            </a:r>
            <a:r>
              <a:rPr kumimoji="1" lang="ja-JP" altLang="en-US" dirty="0"/>
              <a:t>〇〇</a:t>
            </a:r>
            <a:r>
              <a:rPr kumimoji="1" lang="en-US" altLang="ja-JP" dirty="0"/>
              <a:t>.com</a:t>
            </a:r>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lang="ja-JP" altLang="en-US" dirty="0"/>
              <a:t>電話番号</a:t>
            </a:r>
            <a:r>
              <a:rPr kumimoji="1" lang="ja-JP" altLang="en-US" dirty="0"/>
              <a:t>｜</a:t>
            </a:r>
            <a:r>
              <a:rPr kumimoji="1" lang="en-US" altLang="ja-JP" dirty="0"/>
              <a:t>045-671-</a:t>
            </a:r>
            <a:r>
              <a:rPr lang="ja-JP" altLang="en-US" dirty="0"/>
              <a:t>〇〇〇〇</a:t>
            </a:r>
            <a:endParaRPr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endParaRPr kumimoji="1" lang="ja-JP" altLang="en-US" dirty="0"/>
          </a:p>
        </p:txBody>
      </p:sp>
      <p:sp>
        <p:nvSpPr>
          <p:cNvPr id="6" name="タイトル 1"/>
          <p:cNvSpPr txBox="1">
            <a:spLocks/>
          </p:cNvSpPr>
          <p:nvPr/>
        </p:nvSpPr>
        <p:spPr>
          <a:xfrm>
            <a:off x="608148" y="235131"/>
            <a:ext cx="8988380" cy="7050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n-lt"/>
                <a:ea typeface="+mj-ea"/>
                <a:cs typeface="+mj-cs"/>
              </a:defRPr>
            </a:lvl1pPr>
          </a:lstStyle>
          <a:p>
            <a:r>
              <a:rPr lang="ja-JP" altLang="en-US" sz="4000" b="0" dirty="0">
                <a:latin typeface="HGSｺﾞｼｯｸE" panose="020B0900000000000000" pitchFamily="50" charset="-128"/>
                <a:ea typeface="HGSｺﾞｼｯｸE" panose="020B0900000000000000" pitchFamily="50" charset="-128"/>
              </a:rPr>
              <a:t>株式会社横浜〇〇建設</a:t>
            </a:r>
          </a:p>
        </p:txBody>
      </p:sp>
      <p:sp>
        <p:nvSpPr>
          <p:cNvPr id="8" name="テキスト ボックス 7"/>
          <p:cNvSpPr txBox="1"/>
          <p:nvPr/>
        </p:nvSpPr>
        <p:spPr>
          <a:xfrm>
            <a:off x="608148" y="1236372"/>
            <a:ext cx="5500552" cy="4616648"/>
          </a:xfrm>
          <a:prstGeom prst="rect">
            <a:avLst/>
          </a:prstGeom>
          <a:noFill/>
        </p:spPr>
        <p:txBody>
          <a:bodyPr wrap="square" rtlCol="0">
            <a:spAutoFit/>
          </a:bodyPr>
          <a:lstStyle/>
          <a:p>
            <a:r>
              <a:rPr lang="ja-JP" altLang="en-US" sz="2400" b="1" dirty="0">
                <a:solidFill>
                  <a:srgbClr val="002060"/>
                </a:solidFill>
              </a:rPr>
              <a:t>■</a:t>
            </a:r>
            <a:r>
              <a:rPr kumimoji="1" lang="ja-JP" altLang="en-US" sz="2400" b="1" dirty="0">
                <a:solidFill>
                  <a:srgbClr val="002060"/>
                </a:solidFill>
              </a:rPr>
              <a:t>基本情報</a:t>
            </a:r>
            <a:endParaRPr kumimoji="1" lang="en-US" altLang="ja-JP" sz="2400" b="1" dirty="0">
              <a:solidFill>
                <a:srgbClr val="002060"/>
              </a:solidFill>
            </a:endParaRPr>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kumimoji="1" lang="ja-JP" altLang="en-US" dirty="0"/>
              <a:t>所 在 地 ｜横浜市中区本町</a:t>
            </a:r>
            <a:r>
              <a:rPr kumimoji="1" lang="en-US" altLang="ja-JP" dirty="0"/>
              <a:t>6/50-10</a:t>
            </a:r>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lang="ja-JP" altLang="en-US" dirty="0"/>
              <a:t>区　　分｜市内企業</a:t>
            </a:r>
            <a:endParaRPr lang="en-US" altLang="ja-JP" dirty="0"/>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lang="ja-JP" altLang="en-US" dirty="0"/>
              <a:t>事業</a:t>
            </a:r>
            <a:r>
              <a:rPr kumimoji="1" lang="ja-JP" altLang="en-US" dirty="0"/>
              <a:t>内容｜建築工事、土木工事、リノベーション</a:t>
            </a:r>
            <a:endParaRPr kumimoji="1"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lang="ja-JP" altLang="en-US" dirty="0"/>
              <a:t>資 本 金 ｜〇億円</a:t>
            </a:r>
            <a:endParaRPr lang="en-US" altLang="ja-JP" dirty="0"/>
          </a:p>
          <a:p>
            <a:pPr marL="285750" indent="-285750">
              <a:buFont typeface="Wingdings" panose="05000000000000000000" pitchFamily="2" charset="2"/>
              <a:buChar char="l"/>
            </a:pPr>
            <a:endParaRPr lang="en-US" altLang="ja-JP" dirty="0"/>
          </a:p>
          <a:p>
            <a:pPr marL="285750" indent="-285750">
              <a:buFont typeface="Wingdings" panose="05000000000000000000" pitchFamily="2" charset="2"/>
              <a:buChar char="l"/>
            </a:pPr>
            <a:r>
              <a:rPr kumimoji="1" lang="ja-JP" altLang="en-US" dirty="0"/>
              <a:t>従業員数｜</a:t>
            </a:r>
            <a:r>
              <a:rPr kumimoji="1" lang="en-US" altLang="ja-JP" dirty="0"/>
              <a:t>500</a:t>
            </a:r>
            <a:r>
              <a:rPr kumimoji="1" lang="ja-JP" altLang="en-US" dirty="0"/>
              <a:t>人</a:t>
            </a:r>
            <a:endParaRPr kumimoji="1" lang="en-US" altLang="ja-JP" dirty="0"/>
          </a:p>
          <a:p>
            <a:pPr marL="285750" indent="-285750">
              <a:buFont typeface="Wingdings" panose="05000000000000000000" pitchFamily="2" charset="2"/>
              <a:buChar char="l"/>
            </a:pPr>
            <a:endParaRPr kumimoji="1" lang="en-US" altLang="ja-JP" dirty="0"/>
          </a:p>
          <a:p>
            <a:pPr marL="285750" indent="-285750">
              <a:buFont typeface="Wingdings" panose="05000000000000000000" pitchFamily="2" charset="2"/>
              <a:buChar char="l"/>
            </a:pPr>
            <a:r>
              <a:rPr lang="en-US" altLang="ja-JP" dirty="0"/>
              <a:t>U</a:t>
            </a:r>
            <a:r>
              <a:rPr lang="ja-JP" altLang="en-US" dirty="0"/>
              <a:t>　</a:t>
            </a:r>
            <a:r>
              <a:rPr lang="en-US" altLang="ja-JP" dirty="0"/>
              <a:t>R</a:t>
            </a:r>
            <a:r>
              <a:rPr lang="ja-JP" altLang="en-US" dirty="0"/>
              <a:t>　</a:t>
            </a:r>
            <a:r>
              <a:rPr lang="en-US" altLang="ja-JP" dirty="0"/>
              <a:t>L</a:t>
            </a:r>
            <a:r>
              <a:rPr lang="ja-JP" altLang="en-US" dirty="0"/>
              <a:t>｜</a:t>
            </a:r>
            <a:r>
              <a:rPr lang="en-US" altLang="ja-JP" dirty="0"/>
              <a:t>https://www.yokohama</a:t>
            </a:r>
            <a:r>
              <a:rPr lang="ja-JP" altLang="en-US" dirty="0"/>
              <a:t>〇〇</a:t>
            </a:r>
            <a:r>
              <a:rPr lang="en-US" altLang="ja-JP" dirty="0"/>
              <a:t>.co.jp/</a:t>
            </a:r>
          </a:p>
          <a:p>
            <a:endParaRPr lang="en-US" altLang="ja-JP" dirty="0"/>
          </a:p>
          <a:p>
            <a:endParaRPr kumimoji="1" lang="en-US" altLang="ja-JP" dirty="0"/>
          </a:p>
          <a:p>
            <a:pPr marL="285750" indent="-285750">
              <a:buFont typeface="Wingdings" panose="05000000000000000000" pitchFamily="2" charset="2"/>
              <a:buChar char="l"/>
            </a:pPr>
            <a:endParaRPr kumimoji="1" lang="ja-JP" altLang="en-US" dirty="0"/>
          </a:p>
        </p:txBody>
      </p:sp>
    </p:spTree>
    <p:extLst>
      <p:ext uri="{BB962C8B-B14F-4D97-AF65-F5344CB8AC3E}">
        <p14:creationId xmlns:p14="http://schemas.microsoft.com/office/powerpoint/2010/main" val="41858135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541</Words>
  <PresentationFormat>ワイド画面</PresentationFormat>
  <Paragraphs>125</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HGSｺﾞｼｯｸE</vt:lpstr>
      <vt:lpstr>游ゴシック</vt:lpstr>
      <vt:lpstr>Arial</vt:lpstr>
      <vt:lpstr>Wingdings</vt:lpstr>
      <vt:lpstr>Office テーマ</vt:lpstr>
      <vt:lpstr>企業名</vt:lpstr>
      <vt:lpstr>PowerPoint プレゼンテーション</vt:lpstr>
      <vt:lpstr>PowerPoint プレゼンテーション</vt:lpstr>
      <vt:lpstr>記載例</vt:lpstr>
      <vt:lpstr>株式会社横浜〇〇建設</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2023-04-04T08:42:29Z</dcterms:created>
  <dcterms:modified xsi:type="dcterms:W3CDTF">2024-07-22T23:24:04Z</dcterms:modified>
</cp:coreProperties>
</file>