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108"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CF3AEA4-919D-406F-B73C-CAF8BEED619E}" type="datetimeFigureOut">
              <a:rPr kumimoji="1" lang="ja-JP" altLang="en-US" smtClean="0"/>
              <a:t>2022/2/16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47BC74-E3B0-4890-BA72-EF2FEC5CA7FF}" type="slidenum">
              <a:rPr kumimoji="1" lang="ja-JP" altLang="en-US" smtClean="0"/>
              <a:t>‹#›</a:t>
            </a:fld>
            <a:endParaRPr kumimoji="1" lang="ja-JP" altLang="en-US"/>
          </a:p>
        </p:txBody>
      </p:sp>
    </p:spTree>
    <p:extLst>
      <p:ext uri="{BB962C8B-B14F-4D97-AF65-F5344CB8AC3E}">
        <p14:creationId xmlns:p14="http://schemas.microsoft.com/office/powerpoint/2010/main" val="782310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CF3AEA4-919D-406F-B73C-CAF8BEED619E}" type="datetimeFigureOut">
              <a:rPr kumimoji="1" lang="ja-JP" altLang="en-US" smtClean="0"/>
              <a:t>2022/2/16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47BC74-E3B0-4890-BA72-EF2FEC5CA7FF}" type="slidenum">
              <a:rPr kumimoji="1" lang="ja-JP" altLang="en-US" smtClean="0"/>
              <a:t>‹#›</a:t>
            </a:fld>
            <a:endParaRPr kumimoji="1" lang="ja-JP" altLang="en-US"/>
          </a:p>
        </p:txBody>
      </p:sp>
    </p:spTree>
    <p:extLst>
      <p:ext uri="{BB962C8B-B14F-4D97-AF65-F5344CB8AC3E}">
        <p14:creationId xmlns:p14="http://schemas.microsoft.com/office/powerpoint/2010/main" val="1594455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CF3AEA4-919D-406F-B73C-CAF8BEED619E}" type="datetimeFigureOut">
              <a:rPr kumimoji="1" lang="ja-JP" altLang="en-US" smtClean="0"/>
              <a:t>2022/2/16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47BC74-E3B0-4890-BA72-EF2FEC5CA7FF}" type="slidenum">
              <a:rPr kumimoji="1" lang="ja-JP" altLang="en-US" smtClean="0"/>
              <a:t>‹#›</a:t>
            </a:fld>
            <a:endParaRPr kumimoji="1" lang="ja-JP" altLang="en-US"/>
          </a:p>
        </p:txBody>
      </p:sp>
    </p:spTree>
    <p:extLst>
      <p:ext uri="{BB962C8B-B14F-4D97-AF65-F5344CB8AC3E}">
        <p14:creationId xmlns:p14="http://schemas.microsoft.com/office/powerpoint/2010/main" val="1522208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CF3AEA4-919D-406F-B73C-CAF8BEED619E}" type="datetimeFigureOut">
              <a:rPr kumimoji="1" lang="ja-JP" altLang="en-US" smtClean="0"/>
              <a:t>2022/2/16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47BC74-E3B0-4890-BA72-EF2FEC5CA7FF}" type="slidenum">
              <a:rPr kumimoji="1" lang="ja-JP" altLang="en-US" smtClean="0"/>
              <a:t>‹#›</a:t>
            </a:fld>
            <a:endParaRPr kumimoji="1" lang="ja-JP" altLang="en-US"/>
          </a:p>
        </p:txBody>
      </p:sp>
    </p:spTree>
    <p:extLst>
      <p:ext uri="{BB962C8B-B14F-4D97-AF65-F5344CB8AC3E}">
        <p14:creationId xmlns:p14="http://schemas.microsoft.com/office/powerpoint/2010/main" val="3570180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CF3AEA4-919D-406F-B73C-CAF8BEED619E}" type="datetimeFigureOut">
              <a:rPr kumimoji="1" lang="ja-JP" altLang="en-US" smtClean="0"/>
              <a:t>2022/2/16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47BC74-E3B0-4890-BA72-EF2FEC5CA7FF}" type="slidenum">
              <a:rPr kumimoji="1" lang="ja-JP" altLang="en-US" smtClean="0"/>
              <a:t>‹#›</a:t>
            </a:fld>
            <a:endParaRPr kumimoji="1" lang="ja-JP" altLang="en-US"/>
          </a:p>
        </p:txBody>
      </p:sp>
    </p:spTree>
    <p:extLst>
      <p:ext uri="{BB962C8B-B14F-4D97-AF65-F5344CB8AC3E}">
        <p14:creationId xmlns:p14="http://schemas.microsoft.com/office/powerpoint/2010/main" val="3340641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CF3AEA4-919D-406F-B73C-CAF8BEED619E}" type="datetimeFigureOut">
              <a:rPr kumimoji="1" lang="ja-JP" altLang="en-US" smtClean="0"/>
              <a:t>2022/2/16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47BC74-E3B0-4890-BA72-EF2FEC5CA7FF}" type="slidenum">
              <a:rPr kumimoji="1" lang="ja-JP" altLang="en-US" smtClean="0"/>
              <a:t>‹#›</a:t>
            </a:fld>
            <a:endParaRPr kumimoji="1" lang="ja-JP" altLang="en-US"/>
          </a:p>
        </p:txBody>
      </p:sp>
    </p:spTree>
    <p:extLst>
      <p:ext uri="{BB962C8B-B14F-4D97-AF65-F5344CB8AC3E}">
        <p14:creationId xmlns:p14="http://schemas.microsoft.com/office/powerpoint/2010/main" val="2529831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CF3AEA4-919D-406F-B73C-CAF8BEED619E}" type="datetimeFigureOut">
              <a:rPr kumimoji="1" lang="ja-JP" altLang="en-US" smtClean="0"/>
              <a:t>2022/2/16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D47BC74-E3B0-4890-BA72-EF2FEC5CA7FF}" type="slidenum">
              <a:rPr kumimoji="1" lang="ja-JP" altLang="en-US" smtClean="0"/>
              <a:t>‹#›</a:t>
            </a:fld>
            <a:endParaRPr kumimoji="1" lang="ja-JP" altLang="en-US"/>
          </a:p>
        </p:txBody>
      </p:sp>
    </p:spTree>
    <p:extLst>
      <p:ext uri="{BB962C8B-B14F-4D97-AF65-F5344CB8AC3E}">
        <p14:creationId xmlns:p14="http://schemas.microsoft.com/office/powerpoint/2010/main" val="1644301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CF3AEA4-919D-406F-B73C-CAF8BEED619E}" type="datetimeFigureOut">
              <a:rPr kumimoji="1" lang="ja-JP" altLang="en-US" smtClean="0"/>
              <a:t>2022/2/16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D47BC74-E3B0-4890-BA72-EF2FEC5CA7FF}" type="slidenum">
              <a:rPr kumimoji="1" lang="ja-JP" altLang="en-US" smtClean="0"/>
              <a:t>‹#›</a:t>
            </a:fld>
            <a:endParaRPr kumimoji="1" lang="ja-JP" altLang="en-US"/>
          </a:p>
        </p:txBody>
      </p:sp>
    </p:spTree>
    <p:extLst>
      <p:ext uri="{BB962C8B-B14F-4D97-AF65-F5344CB8AC3E}">
        <p14:creationId xmlns:p14="http://schemas.microsoft.com/office/powerpoint/2010/main" val="1657972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CF3AEA4-919D-406F-B73C-CAF8BEED619E}" type="datetimeFigureOut">
              <a:rPr kumimoji="1" lang="ja-JP" altLang="en-US" smtClean="0"/>
              <a:t>2022/2/16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D47BC74-E3B0-4890-BA72-EF2FEC5CA7FF}" type="slidenum">
              <a:rPr kumimoji="1" lang="ja-JP" altLang="en-US" smtClean="0"/>
              <a:t>‹#›</a:t>
            </a:fld>
            <a:endParaRPr kumimoji="1" lang="ja-JP" altLang="en-US"/>
          </a:p>
        </p:txBody>
      </p:sp>
    </p:spTree>
    <p:extLst>
      <p:ext uri="{BB962C8B-B14F-4D97-AF65-F5344CB8AC3E}">
        <p14:creationId xmlns:p14="http://schemas.microsoft.com/office/powerpoint/2010/main" val="699348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CF3AEA4-919D-406F-B73C-CAF8BEED619E}" type="datetimeFigureOut">
              <a:rPr kumimoji="1" lang="ja-JP" altLang="en-US" smtClean="0"/>
              <a:t>2022/2/16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47BC74-E3B0-4890-BA72-EF2FEC5CA7FF}" type="slidenum">
              <a:rPr kumimoji="1" lang="ja-JP" altLang="en-US" smtClean="0"/>
              <a:t>‹#›</a:t>
            </a:fld>
            <a:endParaRPr kumimoji="1" lang="ja-JP" altLang="en-US"/>
          </a:p>
        </p:txBody>
      </p:sp>
    </p:spTree>
    <p:extLst>
      <p:ext uri="{BB962C8B-B14F-4D97-AF65-F5344CB8AC3E}">
        <p14:creationId xmlns:p14="http://schemas.microsoft.com/office/powerpoint/2010/main" val="3567723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CF3AEA4-919D-406F-B73C-CAF8BEED619E}" type="datetimeFigureOut">
              <a:rPr kumimoji="1" lang="ja-JP" altLang="en-US" smtClean="0"/>
              <a:t>2022/2/16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47BC74-E3B0-4890-BA72-EF2FEC5CA7FF}" type="slidenum">
              <a:rPr kumimoji="1" lang="ja-JP" altLang="en-US" smtClean="0"/>
              <a:t>‹#›</a:t>
            </a:fld>
            <a:endParaRPr kumimoji="1" lang="ja-JP" altLang="en-US"/>
          </a:p>
        </p:txBody>
      </p:sp>
    </p:spTree>
    <p:extLst>
      <p:ext uri="{BB962C8B-B14F-4D97-AF65-F5344CB8AC3E}">
        <p14:creationId xmlns:p14="http://schemas.microsoft.com/office/powerpoint/2010/main" val="170937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F3AEA4-919D-406F-B73C-CAF8BEED619E}" type="datetimeFigureOut">
              <a:rPr kumimoji="1" lang="ja-JP" altLang="en-US" smtClean="0"/>
              <a:t>2022/2/16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47BC74-E3B0-4890-BA72-EF2FEC5CA7FF}" type="slidenum">
              <a:rPr kumimoji="1" lang="ja-JP" altLang="en-US" smtClean="0"/>
              <a:t>‹#›</a:t>
            </a:fld>
            <a:endParaRPr kumimoji="1" lang="ja-JP" altLang="en-US"/>
          </a:p>
        </p:txBody>
      </p:sp>
    </p:spTree>
    <p:extLst>
      <p:ext uri="{BB962C8B-B14F-4D97-AF65-F5344CB8AC3E}">
        <p14:creationId xmlns:p14="http://schemas.microsoft.com/office/powerpoint/2010/main" val="1332317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66255" y="138545"/>
            <a:ext cx="11873345" cy="954107"/>
          </a:xfrm>
          <a:prstGeom prst="rect">
            <a:avLst/>
          </a:prstGeom>
          <a:noFill/>
          <a:ln>
            <a:solidFill>
              <a:schemeClr val="tx1"/>
            </a:solidFill>
            <a:prstDash val="sysDot"/>
          </a:ln>
        </p:spPr>
        <p:txBody>
          <a:bodyPr wrap="square" rtlCol="0">
            <a:spAutoFit/>
          </a:bodyPr>
          <a:lstStyle/>
          <a:p>
            <a:r>
              <a:rPr lang="ja-JP" altLang="en-US" sz="1400" dirty="0" smtClean="0"/>
              <a:t>＜</a:t>
            </a:r>
            <a:r>
              <a:rPr lang="ja-JP" altLang="ja-JP" sz="1400" dirty="0" smtClean="0"/>
              <a:t>参考</a:t>
            </a:r>
            <a:r>
              <a:rPr lang="ja-JP" altLang="ja-JP" sz="1400" dirty="0"/>
              <a:t>様式</a:t>
            </a:r>
            <a:r>
              <a:rPr lang="ja-JP" altLang="ja-JP" sz="1400" dirty="0" smtClean="0"/>
              <a:t>２－１</a:t>
            </a:r>
            <a:r>
              <a:rPr lang="ja-JP" altLang="en-US" sz="1400" dirty="0" smtClean="0"/>
              <a:t>＞</a:t>
            </a:r>
            <a:endParaRPr lang="ja-JP" altLang="ja-JP" sz="1400" dirty="0"/>
          </a:p>
          <a:p>
            <a:r>
              <a:rPr lang="ja-JP" altLang="en-US" sz="1400" b="1" dirty="0" smtClean="0"/>
              <a:t>　</a:t>
            </a:r>
            <a:r>
              <a:rPr lang="ja-JP" altLang="ja-JP" sz="1400" b="1" u="sng" dirty="0" smtClean="0"/>
              <a:t>セミナーの</a:t>
            </a:r>
            <a:r>
              <a:rPr lang="ja-JP" altLang="ja-JP" sz="1400" b="1" u="sng" dirty="0"/>
              <a:t>実施</a:t>
            </a:r>
            <a:r>
              <a:rPr lang="ja-JP" altLang="ja-JP" sz="1400" b="1" u="sng" dirty="0" smtClean="0"/>
              <a:t>方針</a:t>
            </a:r>
            <a:endParaRPr lang="en-US" altLang="ja-JP" sz="1400" b="1" u="sng" dirty="0" smtClean="0"/>
          </a:p>
          <a:p>
            <a:r>
              <a:rPr lang="ja-JP" altLang="en-US" sz="1400" b="1" dirty="0" smtClean="0"/>
              <a:t>　</a:t>
            </a:r>
            <a:r>
              <a:rPr lang="ja-JP" altLang="en-US" sz="1400" dirty="0" smtClean="0"/>
              <a:t>・</a:t>
            </a:r>
            <a:r>
              <a:rPr lang="ja-JP" altLang="ja-JP" sz="1400" dirty="0" smtClean="0"/>
              <a:t>「</a:t>
            </a:r>
            <a:r>
              <a:rPr lang="ja-JP" altLang="ja-JP" sz="1400" dirty="0"/>
              <a:t>役員に必要な資質」を明示し、資質を育成するために、どのような講義・講演」を行うのか、体系的に記載</a:t>
            </a:r>
            <a:r>
              <a:rPr lang="ja-JP" altLang="ja-JP" sz="1400" dirty="0" smtClean="0"/>
              <a:t>して</a:t>
            </a:r>
            <a:r>
              <a:rPr lang="ja-JP" altLang="ja-JP" sz="1400" dirty="0"/>
              <a:t>ください</a:t>
            </a:r>
            <a:r>
              <a:rPr lang="ja-JP" altLang="ja-JP" sz="1400" dirty="0" smtClean="0"/>
              <a:t>。</a:t>
            </a:r>
            <a:endParaRPr lang="en-US" altLang="ja-JP" sz="1400" dirty="0" smtClean="0"/>
          </a:p>
          <a:p>
            <a:r>
              <a:rPr lang="ja-JP" altLang="en-US" sz="1400" dirty="0"/>
              <a:t>　</a:t>
            </a:r>
            <a:r>
              <a:rPr lang="ja-JP" altLang="en-US" sz="1400" dirty="0" smtClean="0"/>
              <a:t>　</a:t>
            </a:r>
            <a:r>
              <a:rPr lang="ja-JP" altLang="ja-JP" sz="1400" dirty="0" smtClean="0"/>
              <a:t>また</a:t>
            </a:r>
            <a:r>
              <a:rPr lang="ja-JP" altLang="ja-JP" sz="1400" dirty="0"/>
              <a:t>、受講生同士のネットワークを構築するための</a:t>
            </a:r>
            <a:r>
              <a:rPr lang="ja-JP" altLang="ja-JP" sz="1400" dirty="0" smtClean="0"/>
              <a:t>工夫に</a:t>
            </a:r>
            <a:r>
              <a:rPr lang="ja-JP" altLang="ja-JP" sz="1400" dirty="0"/>
              <a:t>ついても記載してください</a:t>
            </a:r>
            <a:r>
              <a:rPr lang="ja-JP" altLang="ja-JP" sz="1400" dirty="0" smtClean="0"/>
              <a:t>。</a:t>
            </a:r>
            <a:endParaRPr kumimoji="1" lang="ja-JP" altLang="en-US" sz="1400" dirty="0"/>
          </a:p>
        </p:txBody>
      </p:sp>
    </p:spTree>
    <p:extLst>
      <p:ext uri="{BB962C8B-B14F-4D97-AF65-F5344CB8AC3E}">
        <p14:creationId xmlns:p14="http://schemas.microsoft.com/office/powerpoint/2010/main" val="2570692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66255" y="138545"/>
            <a:ext cx="11873345" cy="954107"/>
          </a:xfrm>
          <a:prstGeom prst="rect">
            <a:avLst/>
          </a:prstGeom>
          <a:noFill/>
          <a:ln>
            <a:solidFill>
              <a:schemeClr val="tx1"/>
            </a:solidFill>
            <a:prstDash val="sysDot"/>
          </a:ln>
        </p:spPr>
        <p:txBody>
          <a:bodyPr wrap="square" rtlCol="0">
            <a:spAutoFit/>
          </a:bodyPr>
          <a:lstStyle/>
          <a:p>
            <a:r>
              <a:rPr lang="ja-JP" altLang="en-US" sz="1400" dirty="0" smtClean="0"/>
              <a:t>＜</a:t>
            </a:r>
            <a:r>
              <a:rPr lang="ja-JP" altLang="ja-JP" sz="1400" dirty="0" smtClean="0"/>
              <a:t>参考</a:t>
            </a:r>
            <a:r>
              <a:rPr lang="ja-JP" altLang="ja-JP" sz="1400" dirty="0"/>
              <a:t>様式</a:t>
            </a:r>
            <a:r>
              <a:rPr lang="ja-JP" altLang="ja-JP" sz="1400" dirty="0" smtClean="0"/>
              <a:t>２－</a:t>
            </a:r>
            <a:r>
              <a:rPr lang="ja-JP" altLang="en-US" sz="1400" dirty="0" smtClean="0"/>
              <a:t>２＞</a:t>
            </a:r>
            <a:endParaRPr lang="ja-JP" altLang="ja-JP" sz="1400" dirty="0"/>
          </a:p>
          <a:p>
            <a:r>
              <a:rPr lang="ja-JP" altLang="en-US" sz="1400" b="1" dirty="0" smtClean="0"/>
              <a:t>　</a:t>
            </a:r>
            <a:r>
              <a:rPr lang="ja-JP" altLang="en-US" sz="1400" b="1" u="sng" dirty="0" smtClean="0"/>
              <a:t>プログラム案</a:t>
            </a:r>
            <a:endParaRPr lang="en-US" altLang="ja-JP" sz="1400" b="1" u="sng" dirty="0" smtClean="0"/>
          </a:p>
          <a:p>
            <a:r>
              <a:rPr lang="ja-JP" altLang="en-US" sz="1400" b="1" dirty="0" smtClean="0"/>
              <a:t>　</a:t>
            </a:r>
            <a:r>
              <a:rPr lang="ja-JP" altLang="en-US" sz="1400" dirty="0" smtClean="0"/>
              <a:t>・セミナーは全６回（うち、過年度受講修了生フォローアップ１回含む）として、コーディネーターの役割も含めて、プログラム案を</a:t>
            </a:r>
            <a:endParaRPr lang="en-US" altLang="ja-JP" sz="1400" dirty="0" smtClean="0"/>
          </a:p>
          <a:p>
            <a:r>
              <a:rPr lang="ja-JP" altLang="en-US" sz="1400" dirty="0"/>
              <a:t>　</a:t>
            </a:r>
            <a:r>
              <a:rPr lang="ja-JP" altLang="en-US" sz="1400" dirty="0" smtClean="0"/>
              <a:t>　記載してください。</a:t>
            </a:r>
            <a:endParaRPr kumimoji="1" lang="ja-JP" altLang="en-US" sz="1400" dirty="0"/>
          </a:p>
        </p:txBody>
      </p:sp>
    </p:spTree>
    <p:extLst>
      <p:ext uri="{BB962C8B-B14F-4D97-AF65-F5344CB8AC3E}">
        <p14:creationId xmlns:p14="http://schemas.microsoft.com/office/powerpoint/2010/main" val="4008885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66255" y="138545"/>
            <a:ext cx="11873345" cy="954107"/>
          </a:xfrm>
          <a:prstGeom prst="rect">
            <a:avLst/>
          </a:prstGeom>
          <a:noFill/>
          <a:ln>
            <a:solidFill>
              <a:schemeClr val="tx1"/>
            </a:solidFill>
            <a:prstDash val="sysDot"/>
          </a:ln>
        </p:spPr>
        <p:txBody>
          <a:bodyPr wrap="square" rtlCol="0">
            <a:spAutoFit/>
          </a:bodyPr>
          <a:lstStyle/>
          <a:p>
            <a:r>
              <a:rPr lang="ja-JP" altLang="en-US" sz="1400" dirty="0" smtClean="0"/>
              <a:t>＜</a:t>
            </a:r>
            <a:r>
              <a:rPr lang="ja-JP" altLang="ja-JP" sz="1400" dirty="0" smtClean="0"/>
              <a:t>参考</a:t>
            </a:r>
            <a:r>
              <a:rPr lang="ja-JP" altLang="ja-JP" sz="1400" dirty="0"/>
              <a:t>様式</a:t>
            </a:r>
            <a:r>
              <a:rPr lang="ja-JP" altLang="ja-JP" sz="1400" dirty="0" smtClean="0"/>
              <a:t>２－</a:t>
            </a:r>
            <a:r>
              <a:rPr lang="ja-JP" altLang="en-US" sz="1400" dirty="0" smtClean="0"/>
              <a:t>３＞</a:t>
            </a:r>
            <a:endParaRPr lang="ja-JP" altLang="ja-JP" sz="1400" dirty="0"/>
          </a:p>
          <a:p>
            <a:r>
              <a:rPr lang="ja-JP" altLang="en-US" sz="1400" b="1" dirty="0" smtClean="0"/>
              <a:t>　</a:t>
            </a:r>
            <a:r>
              <a:rPr lang="ja-JP" altLang="en-US" sz="1400" b="1" u="sng" dirty="0" smtClean="0"/>
              <a:t>実施体制</a:t>
            </a:r>
            <a:endParaRPr lang="en-US" altLang="ja-JP" sz="1400" b="1" u="sng" dirty="0" smtClean="0"/>
          </a:p>
          <a:p>
            <a:r>
              <a:rPr lang="ja-JP" altLang="en-US" sz="1400" b="1" dirty="0" smtClean="0"/>
              <a:t>　</a:t>
            </a:r>
            <a:r>
              <a:rPr lang="ja-JP" altLang="en-US" sz="1400" dirty="0" smtClean="0"/>
              <a:t>・セミナーは全６回（うち、過年度受講修了生フォローアップ１回含む）として、コーディネーターの役割も含めて、プログラム案を</a:t>
            </a:r>
            <a:endParaRPr lang="en-US" altLang="ja-JP" sz="1400" dirty="0" smtClean="0"/>
          </a:p>
          <a:p>
            <a:r>
              <a:rPr lang="ja-JP" altLang="en-US" sz="1400" dirty="0"/>
              <a:t>　</a:t>
            </a:r>
            <a:r>
              <a:rPr lang="ja-JP" altLang="en-US" sz="1400" dirty="0" smtClean="0"/>
              <a:t>　記載してください。（以下の内容が記載されていれば、様式は問いません）</a:t>
            </a:r>
            <a:endParaRPr kumimoji="1" lang="ja-JP" altLang="en-US" sz="1400" dirty="0"/>
          </a:p>
        </p:txBody>
      </p:sp>
      <p:sp>
        <p:nvSpPr>
          <p:cNvPr id="2" name="正方形/長方形 1"/>
          <p:cNvSpPr/>
          <p:nvPr/>
        </p:nvSpPr>
        <p:spPr>
          <a:xfrm>
            <a:off x="166255" y="1205345"/>
            <a:ext cx="11873345" cy="3380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b="1" dirty="0">
                <a:solidFill>
                  <a:schemeClr val="tx1"/>
                </a:solidFill>
              </a:rPr>
              <a:t>１　研修当日の配置人員及び</a:t>
            </a:r>
            <a:r>
              <a:rPr lang="ja-JP" altLang="en-US" sz="1400" b="1" dirty="0" smtClean="0">
                <a:solidFill>
                  <a:schemeClr val="tx1"/>
                </a:solidFill>
              </a:rPr>
              <a:t>体制</a:t>
            </a:r>
            <a:endParaRPr lang="en-US" altLang="ja-JP" sz="1400" b="1" dirty="0" smtClean="0">
              <a:solidFill>
                <a:schemeClr val="tx1"/>
              </a:solidFill>
            </a:endParaRPr>
          </a:p>
          <a:p>
            <a:r>
              <a:rPr lang="ja-JP" altLang="en-US" sz="1400" dirty="0" smtClean="0">
                <a:solidFill>
                  <a:schemeClr val="tx1"/>
                </a:solidFill>
              </a:rPr>
              <a:t>　</a:t>
            </a:r>
            <a:r>
              <a:rPr lang="en-US" altLang="ja-JP" sz="1400" dirty="0" smtClean="0">
                <a:solidFill>
                  <a:schemeClr val="tx1"/>
                </a:solidFill>
              </a:rPr>
              <a:t>(</a:t>
            </a:r>
            <a:r>
              <a:rPr lang="en-US" altLang="ja-JP" sz="1400" dirty="0">
                <a:solidFill>
                  <a:schemeClr val="tx1"/>
                </a:solidFill>
              </a:rPr>
              <a:t>1) </a:t>
            </a:r>
            <a:r>
              <a:rPr lang="ja-JP" altLang="en-US" sz="1400" dirty="0">
                <a:solidFill>
                  <a:schemeClr val="tx1"/>
                </a:solidFill>
              </a:rPr>
              <a:t>配置人員及び役割分担</a:t>
            </a:r>
          </a:p>
          <a:p>
            <a:r>
              <a:rPr lang="ja-JP" altLang="en-US" sz="1400" dirty="0">
                <a:solidFill>
                  <a:schemeClr val="tx1"/>
                </a:solidFill>
              </a:rPr>
              <a:t>　</a:t>
            </a:r>
            <a:r>
              <a:rPr lang="ja-JP" altLang="en-US" sz="1400" dirty="0" smtClean="0">
                <a:solidFill>
                  <a:schemeClr val="tx1"/>
                </a:solidFill>
              </a:rPr>
              <a:t>　ア</a:t>
            </a:r>
            <a:r>
              <a:rPr lang="ja-JP" altLang="en-US" sz="1400" dirty="0">
                <a:solidFill>
                  <a:schemeClr val="tx1"/>
                </a:solidFill>
              </a:rPr>
              <a:t>　コーディネーター　　　　　名</a:t>
            </a:r>
          </a:p>
          <a:p>
            <a:r>
              <a:rPr lang="ja-JP" altLang="en-US" sz="1400" dirty="0" smtClean="0">
                <a:solidFill>
                  <a:schemeClr val="tx1"/>
                </a:solidFill>
              </a:rPr>
              <a:t>　　イ</a:t>
            </a:r>
            <a:r>
              <a:rPr lang="ja-JP" altLang="en-US" sz="1400" dirty="0">
                <a:solidFill>
                  <a:schemeClr val="tx1"/>
                </a:solidFill>
              </a:rPr>
              <a:t>　予定講師　　　　　　　　　名</a:t>
            </a:r>
          </a:p>
          <a:p>
            <a:r>
              <a:rPr lang="ja-JP" altLang="en-US" sz="1400" dirty="0">
                <a:solidFill>
                  <a:schemeClr val="tx1"/>
                </a:solidFill>
              </a:rPr>
              <a:t>　</a:t>
            </a:r>
            <a:r>
              <a:rPr lang="ja-JP" altLang="en-US" sz="1400" dirty="0" smtClean="0">
                <a:solidFill>
                  <a:schemeClr val="tx1"/>
                </a:solidFill>
              </a:rPr>
              <a:t>　</a:t>
            </a:r>
            <a:r>
              <a:rPr lang="ja-JP" altLang="en-US" sz="1400" dirty="0">
                <a:solidFill>
                  <a:schemeClr val="tx1"/>
                </a:solidFill>
              </a:rPr>
              <a:t>　　内訳　</a:t>
            </a:r>
            <a:r>
              <a:rPr lang="ja-JP" altLang="en-US" sz="1400" dirty="0" smtClean="0">
                <a:solidFill>
                  <a:schemeClr val="tx1"/>
                </a:solidFill>
              </a:rPr>
              <a:t>　所属</a:t>
            </a:r>
            <a:r>
              <a:rPr lang="ja-JP" altLang="en-US" sz="1400" dirty="0">
                <a:solidFill>
                  <a:schemeClr val="tx1"/>
                </a:solidFill>
              </a:rPr>
              <a:t>講師　　　　　名</a:t>
            </a:r>
          </a:p>
          <a:p>
            <a:r>
              <a:rPr lang="ja-JP" altLang="en-US" sz="1400" dirty="0">
                <a:solidFill>
                  <a:schemeClr val="tx1"/>
                </a:solidFill>
              </a:rPr>
              <a:t>　　　　　　</a:t>
            </a:r>
            <a:r>
              <a:rPr lang="ja-JP" altLang="en-US" sz="1400" dirty="0" smtClean="0">
                <a:solidFill>
                  <a:schemeClr val="tx1"/>
                </a:solidFill>
              </a:rPr>
              <a:t>　　所属</a:t>
            </a:r>
            <a:r>
              <a:rPr lang="ja-JP" altLang="en-US" sz="1400" dirty="0">
                <a:solidFill>
                  <a:schemeClr val="tx1"/>
                </a:solidFill>
              </a:rPr>
              <a:t>講師以外　　　名</a:t>
            </a:r>
          </a:p>
          <a:p>
            <a:r>
              <a:rPr lang="ja-JP" altLang="en-US" sz="1400" dirty="0">
                <a:solidFill>
                  <a:schemeClr val="tx1"/>
                </a:solidFill>
              </a:rPr>
              <a:t>　</a:t>
            </a:r>
            <a:r>
              <a:rPr lang="ja-JP" altLang="en-US" sz="1400" dirty="0" smtClean="0">
                <a:solidFill>
                  <a:schemeClr val="tx1"/>
                </a:solidFill>
              </a:rPr>
              <a:t>　ウ</a:t>
            </a:r>
            <a:r>
              <a:rPr lang="ja-JP" altLang="en-US" sz="1400" dirty="0">
                <a:solidFill>
                  <a:schemeClr val="tx1"/>
                </a:solidFill>
              </a:rPr>
              <a:t>　スタッフ　　　　　　　　　名</a:t>
            </a:r>
          </a:p>
          <a:p>
            <a:r>
              <a:rPr lang="ja-JP" altLang="en-US" sz="1400" dirty="0">
                <a:solidFill>
                  <a:schemeClr val="tx1"/>
                </a:solidFill>
              </a:rPr>
              <a:t>　</a:t>
            </a:r>
            <a:r>
              <a:rPr lang="ja-JP" altLang="en-US" sz="1400" dirty="0" smtClean="0">
                <a:solidFill>
                  <a:schemeClr val="tx1"/>
                </a:solidFill>
              </a:rPr>
              <a:t>　エ</a:t>
            </a:r>
            <a:r>
              <a:rPr lang="ja-JP" altLang="en-US" sz="1400" dirty="0">
                <a:solidFill>
                  <a:schemeClr val="tx1"/>
                </a:solidFill>
              </a:rPr>
              <a:t>　スタッフの役割</a:t>
            </a:r>
            <a:r>
              <a:rPr lang="ja-JP" altLang="en-US" sz="1400" dirty="0" smtClean="0">
                <a:solidFill>
                  <a:schemeClr val="tx1"/>
                </a:solidFill>
              </a:rPr>
              <a:t>分担</a:t>
            </a:r>
            <a:endParaRPr lang="ja-JP" altLang="en-US" sz="1400" dirty="0">
              <a:solidFill>
                <a:schemeClr val="tx1"/>
              </a:solidFill>
            </a:endParaRPr>
          </a:p>
          <a:p>
            <a:endParaRPr lang="ja-JP" altLang="en-US" sz="1400" dirty="0">
              <a:solidFill>
                <a:schemeClr val="tx1"/>
              </a:solidFill>
            </a:endParaRPr>
          </a:p>
          <a:p>
            <a:r>
              <a:rPr lang="ja-JP" altLang="en-US" sz="1400" dirty="0" smtClean="0">
                <a:solidFill>
                  <a:schemeClr val="tx1"/>
                </a:solidFill>
              </a:rPr>
              <a:t>　</a:t>
            </a:r>
            <a:endParaRPr lang="en-US" altLang="ja-JP" sz="1400" dirty="0" smtClean="0">
              <a:solidFill>
                <a:schemeClr val="tx1"/>
              </a:solidFill>
            </a:endParaRPr>
          </a:p>
          <a:p>
            <a:r>
              <a:rPr lang="ja-JP" altLang="en-US" sz="1400" dirty="0">
                <a:solidFill>
                  <a:schemeClr val="tx1"/>
                </a:solidFill>
              </a:rPr>
              <a:t>　</a:t>
            </a:r>
            <a:r>
              <a:rPr lang="en-US" altLang="ja-JP" sz="1400" dirty="0" smtClean="0">
                <a:solidFill>
                  <a:schemeClr val="tx1"/>
                </a:solidFill>
              </a:rPr>
              <a:t>(</a:t>
            </a:r>
            <a:r>
              <a:rPr lang="en-US" altLang="ja-JP" sz="1400" dirty="0">
                <a:solidFill>
                  <a:schemeClr val="tx1"/>
                </a:solidFill>
              </a:rPr>
              <a:t>2) </a:t>
            </a:r>
            <a:r>
              <a:rPr lang="ja-JP" altLang="en-US" sz="1400" dirty="0">
                <a:solidFill>
                  <a:schemeClr val="tx1"/>
                </a:solidFill>
              </a:rPr>
              <a:t>当日コーディネーターや予定講師が病気等により対応が困難な場合、その代替として派遣</a:t>
            </a:r>
            <a:r>
              <a:rPr lang="ja-JP" altLang="en-US" sz="1400" dirty="0" smtClean="0">
                <a:solidFill>
                  <a:schemeClr val="tx1"/>
                </a:solidFill>
              </a:rPr>
              <a:t>する講師</a:t>
            </a:r>
            <a:r>
              <a:rPr lang="ja-JP" altLang="en-US" sz="1400" dirty="0">
                <a:solidFill>
                  <a:schemeClr val="tx1"/>
                </a:solidFill>
              </a:rPr>
              <a:t>等</a:t>
            </a:r>
            <a:r>
              <a:rPr lang="ja-JP" altLang="en-US" sz="1400" dirty="0" smtClean="0">
                <a:solidFill>
                  <a:schemeClr val="tx1"/>
                </a:solidFill>
              </a:rPr>
              <a:t>の体制</a:t>
            </a:r>
            <a:r>
              <a:rPr lang="ja-JP" altLang="en-US" sz="1400" dirty="0">
                <a:solidFill>
                  <a:schemeClr val="tx1"/>
                </a:solidFill>
              </a:rPr>
              <a:t>について</a:t>
            </a:r>
          </a:p>
          <a:p>
            <a:endParaRPr kumimoji="1" lang="ja-JP" altLang="en-US" dirty="0">
              <a:solidFill>
                <a:schemeClr val="tx1"/>
              </a:solidFill>
            </a:endParaRPr>
          </a:p>
        </p:txBody>
      </p:sp>
      <p:sp>
        <p:nvSpPr>
          <p:cNvPr id="5" name="正方形/長方形 4"/>
          <p:cNvSpPr/>
          <p:nvPr/>
        </p:nvSpPr>
        <p:spPr>
          <a:xfrm>
            <a:off x="166255" y="4698760"/>
            <a:ext cx="11873345" cy="20537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b="1" dirty="0" smtClean="0">
                <a:solidFill>
                  <a:schemeClr val="tx1"/>
                </a:solidFill>
              </a:rPr>
              <a:t>２　企画運営に携わるスタッフの体制と役割（企画運営にあたっては、横浜市、受託者での調整を含む）</a:t>
            </a:r>
            <a:endParaRPr kumimoji="1" lang="ja-JP" altLang="en-US" sz="1400" b="1" dirty="0">
              <a:solidFill>
                <a:schemeClr val="tx1"/>
              </a:solidFill>
            </a:endParaRPr>
          </a:p>
        </p:txBody>
      </p:sp>
    </p:spTree>
    <p:extLst>
      <p:ext uri="{BB962C8B-B14F-4D97-AF65-F5344CB8AC3E}">
        <p14:creationId xmlns:p14="http://schemas.microsoft.com/office/powerpoint/2010/main" val="3233155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66255" y="138545"/>
            <a:ext cx="11873345" cy="738664"/>
          </a:xfrm>
          <a:prstGeom prst="rect">
            <a:avLst/>
          </a:prstGeom>
          <a:noFill/>
          <a:ln>
            <a:solidFill>
              <a:schemeClr val="tx1"/>
            </a:solidFill>
            <a:prstDash val="sysDot"/>
          </a:ln>
        </p:spPr>
        <p:txBody>
          <a:bodyPr wrap="square" rtlCol="0">
            <a:spAutoFit/>
          </a:bodyPr>
          <a:lstStyle/>
          <a:p>
            <a:r>
              <a:rPr lang="ja-JP" altLang="en-US" sz="1400" dirty="0" smtClean="0"/>
              <a:t>＜</a:t>
            </a:r>
            <a:r>
              <a:rPr lang="ja-JP" altLang="ja-JP" sz="1400" dirty="0" smtClean="0"/>
              <a:t>参考</a:t>
            </a:r>
            <a:r>
              <a:rPr lang="ja-JP" altLang="ja-JP" sz="1400" dirty="0"/>
              <a:t>様式</a:t>
            </a:r>
            <a:r>
              <a:rPr lang="ja-JP" altLang="ja-JP" sz="1400" dirty="0" smtClean="0"/>
              <a:t>２－</a:t>
            </a:r>
            <a:r>
              <a:rPr lang="ja-JP" altLang="en-US" sz="1400" dirty="0" smtClean="0"/>
              <a:t>４＞</a:t>
            </a:r>
            <a:endParaRPr lang="ja-JP" altLang="ja-JP" sz="1400" dirty="0"/>
          </a:p>
          <a:p>
            <a:r>
              <a:rPr lang="ja-JP" altLang="en-US" sz="1400" b="1" dirty="0" smtClean="0"/>
              <a:t>　</a:t>
            </a:r>
            <a:r>
              <a:rPr lang="ja-JP" altLang="en-US" sz="1400" b="1" u="sng" dirty="0" smtClean="0"/>
              <a:t>オンラインの効果的な活用（新型コロナウイルス感染症への対応等）</a:t>
            </a:r>
            <a:endParaRPr lang="en-US" altLang="ja-JP" sz="1400" b="1" u="sng" dirty="0" smtClean="0"/>
          </a:p>
          <a:p>
            <a:r>
              <a:rPr lang="ja-JP" altLang="en-US" sz="1400" b="1" dirty="0" smtClean="0"/>
              <a:t>　</a:t>
            </a:r>
            <a:r>
              <a:rPr lang="ja-JP" altLang="en-US" sz="1400" dirty="0" smtClean="0"/>
              <a:t>・感染拡大状況に対応できるよう、本セミナーの実施目的を踏まえた効果的なオンライン講座の実施プランについて記載してください。</a:t>
            </a:r>
            <a:endParaRPr kumimoji="1" lang="ja-JP" altLang="en-US" sz="1400" dirty="0"/>
          </a:p>
        </p:txBody>
      </p:sp>
    </p:spTree>
    <p:extLst>
      <p:ext uri="{BB962C8B-B14F-4D97-AF65-F5344CB8AC3E}">
        <p14:creationId xmlns:p14="http://schemas.microsoft.com/office/powerpoint/2010/main" val="3902398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66255" y="138545"/>
            <a:ext cx="11873345" cy="954107"/>
          </a:xfrm>
          <a:prstGeom prst="rect">
            <a:avLst/>
          </a:prstGeom>
          <a:noFill/>
          <a:ln>
            <a:solidFill>
              <a:schemeClr val="tx1"/>
            </a:solidFill>
            <a:prstDash val="sysDot"/>
          </a:ln>
        </p:spPr>
        <p:txBody>
          <a:bodyPr wrap="square" rtlCol="0">
            <a:spAutoFit/>
          </a:bodyPr>
          <a:lstStyle/>
          <a:p>
            <a:r>
              <a:rPr lang="ja-JP" altLang="en-US" sz="1400" dirty="0" smtClean="0"/>
              <a:t>＜</a:t>
            </a:r>
            <a:r>
              <a:rPr lang="ja-JP" altLang="ja-JP" sz="1400" dirty="0" smtClean="0"/>
              <a:t>参考</a:t>
            </a:r>
            <a:r>
              <a:rPr lang="ja-JP" altLang="ja-JP" sz="1400" dirty="0"/>
              <a:t>様式</a:t>
            </a:r>
            <a:r>
              <a:rPr lang="ja-JP" altLang="ja-JP" sz="1400" dirty="0" smtClean="0"/>
              <a:t>２－</a:t>
            </a:r>
            <a:r>
              <a:rPr lang="ja-JP" altLang="en-US" sz="1400" dirty="0" smtClean="0"/>
              <a:t>５＞</a:t>
            </a:r>
            <a:endParaRPr lang="ja-JP" altLang="ja-JP" sz="1400" dirty="0"/>
          </a:p>
          <a:p>
            <a:r>
              <a:rPr lang="ja-JP" altLang="en-US" sz="1400" b="1" dirty="0" smtClean="0"/>
              <a:t>　</a:t>
            </a:r>
            <a:r>
              <a:rPr lang="ja-JP" altLang="en-US" sz="1400" b="1" u="sng" dirty="0" smtClean="0"/>
              <a:t>コーディネーター・予定講師の経歴等</a:t>
            </a:r>
            <a:r>
              <a:rPr lang="ja-JP" altLang="en-US" sz="1400" b="1" dirty="0" smtClean="0"/>
              <a:t>　</a:t>
            </a:r>
            <a:endParaRPr lang="en-US" altLang="ja-JP" sz="1400" b="1" dirty="0" smtClean="0"/>
          </a:p>
          <a:p>
            <a:r>
              <a:rPr lang="ja-JP" altLang="en-US" sz="1400" b="1" dirty="0"/>
              <a:t>　</a:t>
            </a:r>
            <a:r>
              <a:rPr lang="ja-JP" altLang="en-US" sz="1400" dirty="0" smtClean="0"/>
              <a:t>・コーディネーター・講師ごとに作成ください。（以下の内容が記載されていれば、様式は問いません）</a:t>
            </a:r>
            <a:endParaRPr lang="en-US" altLang="ja-JP" sz="1400" dirty="0" smtClean="0"/>
          </a:p>
          <a:p>
            <a:r>
              <a:rPr kumimoji="1" lang="ja-JP" altLang="en-US" sz="1400" dirty="0"/>
              <a:t>　</a:t>
            </a:r>
            <a:r>
              <a:rPr lang="ja-JP" altLang="en-US" sz="1400" dirty="0"/>
              <a:t>・業務経歴、その他については、今回の業務と同種・類似業務を中心に</a:t>
            </a:r>
            <a:r>
              <a:rPr lang="ja-JP" altLang="en-US" sz="1400" dirty="0" smtClean="0"/>
              <a:t>記入</a:t>
            </a:r>
            <a:r>
              <a:rPr lang="ja-JP" altLang="en-US" sz="1400" dirty="0"/>
              <a:t>してください。</a:t>
            </a:r>
          </a:p>
        </p:txBody>
      </p:sp>
      <p:graphicFrame>
        <p:nvGraphicFramePr>
          <p:cNvPr id="2" name="表 1"/>
          <p:cNvGraphicFramePr>
            <a:graphicFrameLocks noGrp="1"/>
          </p:cNvGraphicFramePr>
          <p:nvPr>
            <p:extLst>
              <p:ext uri="{D42A27DB-BD31-4B8C-83A1-F6EECF244321}">
                <p14:modId xmlns:p14="http://schemas.microsoft.com/office/powerpoint/2010/main" val="2295018119"/>
              </p:ext>
            </p:extLst>
          </p:nvPr>
        </p:nvGraphicFramePr>
        <p:xfrm>
          <a:off x="166254" y="1347556"/>
          <a:ext cx="6881659" cy="3322917"/>
        </p:xfrm>
        <a:graphic>
          <a:graphicData uri="http://schemas.openxmlformats.org/drawingml/2006/table">
            <a:tbl>
              <a:tblPr firstRow="1" firstCol="1" bandRow="1">
                <a:tableStyleId>{5940675A-B579-460E-94D1-54222C63F5DA}</a:tableStyleId>
              </a:tblPr>
              <a:tblGrid>
                <a:gridCol w="3419020">
                  <a:extLst>
                    <a:ext uri="{9D8B030D-6E8A-4147-A177-3AD203B41FA5}">
                      <a16:colId xmlns:a16="http://schemas.microsoft.com/office/drawing/2014/main" val="3094157182"/>
                    </a:ext>
                  </a:extLst>
                </a:gridCol>
                <a:gridCol w="1023391">
                  <a:extLst>
                    <a:ext uri="{9D8B030D-6E8A-4147-A177-3AD203B41FA5}">
                      <a16:colId xmlns:a16="http://schemas.microsoft.com/office/drawing/2014/main" val="3678995775"/>
                    </a:ext>
                  </a:extLst>
                </a:gridCol>
                <a:gridCol w="2439248">
                  <a:extLst>
                    <a:ext uri="{9D8B030D-6E8A-4147-A177-3AD203B41FA5}">
                      <a16:colId xmlns:a16="http://schemas.microsoft.com/office/drawing/2014/main" val="3890323868"/>
                    </a:ext>
                  </a:extLst>
                </a:gridCol>
              </a:tblGrid>
              <a:tr h="369213">
                <a:tc gridSpan="2">
                  <a:txBody>
                    <a:bodyPr/>
                    <a:lstStyle/>
                    <a:p>
                      <a:pPr marR="151130" algn="just">
                        <a:spcAft>
                          <a:spcPts val="0"/>
                        </a:spcAft>
                      </a:pPr>
                      <a:r>
                        <a:rPr lang="ja-JP" sz="1200" kern="100">
                          <a:effectLst/>
                        </a:rPr>
                        <a:t>氏名</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marR="151130" algn="just">
                        <a:spcAft>
                          <a:spcPts val="0"/>
                        </a:spcAft>
                      </a:pPr>
                      <a:r>
                        <a:rPr lang="ja-JP" sz="1200" kern="100">
                          <a:effectLst/>
                        </a:rPr>
                        <a:t>年齢</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43674209"/>
                  </a:ext>
                </a:extLst>
              </a:tr>
              <a:tr h="369213">
                <a:tc gridSpan="3">
                  <a:txBody>
                    <a:bodyPr/>
                    <a:lstStyle/>
                    <a:p>
                      <a:pPr marR="151130" algn="just">
                        <a:spcAft>
                          <a:spcPts val="0"/>
                        </a:spcAft>
                      </a:pPr>
                      <a:r>
                        <a:rPr lang="ja-JP" sz="1200" kern="100">
                          <a:effectLst/>
                        </a:rPr>
                        <a:t>業務経歴等</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10106303"/>
                  </a:ext>
                </a:extLst>
              </a:tr>
              <a:tr h="369213">
                <a:tc gridSpan="3">
                  <a:txBody>
                    <a:bodyPr/>
                    <a:lstStyle/>
                    <a:p>
                      <a:pPr marR="151130" algn="just">
                        <a:spcAft>
                          <a:spcPts val="0"/>
                        </a:spcAft>
                      </a:pPr>
                      <a:r>
                        <a:rPr lang="en-US" sz="12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36617699"/>
                  </a:ext>
                </a:extLst>
              </a:tr>
              <a:tr h="369213">
                <a:tc gridSpan="3">
                  <a:txBody>
                    <a:bodyPr/>
                    <a:lstStyle/>
                    <a:p>
                      <a:pPr marR="151130" algn="just">
                        <a:spcAft>
                          <a:spcPts val="0"/>
                        </a:spcAft>
                      </a:pPr>
                      <a:r>
                        <a:rPr lang="ja-JP" sz="1200" kern="100">
                          <a:effectLst/>
                        </a:rPr>
                        <a:t>得意とする研修分野</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27845327"/>
                  </a:ext>
                </a:extLst>
              </a:tr>
              <a:tr h="369213">
                <a:tc>
                  <a:txBody>
                    <a:bodyPr/>
                    <a:lstStyle/>
                    <a:p>
                      <a:pPr marR="151130" algn="just">
                        <a:spcAft>
                          <a:spcPts val="0"/>
                        </a:spcAft>
                      </a:pPr>
                      <a:r>
                        <a:rPr lang="en-US" sz="12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gridSpan="2">
                  <a:txBody>
                    <a:bodyPr/>
                    <a:lstStyle/>
                    <a:p>
                      <a:pPr marR="151130" algn="just">
                        <a:spcAft>
                          <a:spcPts val="0"/>
                        </a:spcAft>
                      </a:pPr>
                      <a:r>
                        <a:rPr lang="en-US" sz="12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extLst>
                  <a:ext uri="{0D108BD9-81ED-4DB2-BD59-A6C34878D82A}">
                    <a16:rowId xmlns:a16="http://schemas.microsoft.com/office/drawing/2014/main" val="2594933971"/>
                  </a:ext>
                </a:extLst>
              </a:tr>
              <a:tr h="369213">
                <a:tc>
                  <a:txBody>
                    <a:bodyPr/>
                    <a:lstStyle/>
                    <a:p>
                      <a:pPr marR="151130" algn="just">
                        <a:spcAft>
                          <a:spcPts val="0"/>
                        </a:spcAft>
                      </a:pPr>
                      <a:r>
                        <a:rPr lang="en-US" sz="12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gridSpan="2">
                  <a:txBody>
                    <a:bodyPr/>
                    <a:lstStyle/>
                    <a:p>
                      <a:pPr marR="151130" algn="just">
                        <a:spcAft>
                          <a:spcPts val="0"/>
                        </a:spcAft>
                      </a:pPr>
                      <a:r>
                        <a:rPr lang="en-US" sz="12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extLst>
                  <a:ext uri="{0D108BD9-81ED-4DB2-BD59-A6C34878D82A}">
                    <a16:rowId xmlns:a16="http://schemas.microsoft.com/office/drawing/2014/main" val="450759235"/>
                  </a:ext>
                </a:extLst>
              </a:tr>
              <a:tr h="369213">
                <a:tc>
                  <a:txBody>
                    <a:bodyPr/>
                    <a:lstStyle/>
                    <a:p>
                      <a:pPr marR="151130" algn="just">
                        <a:spcAft>
                          <a:spcPts val="0"/>
                        </a:spcAft>
                      </a:pPr>
                      <a:r>
                        <a:rPr lang="en-US" sz="12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gridSpan="2">
                  <a:txBody>
                    <a:bodyPr/>
                    <a:lstStyle/>
                    <a:p>
                      <a:pPr marR="151130" algn="just">
                        <a:spcAft>
                          <a:spcPts val="0"/>
                        </a:spcAft>
                      </a:pPr>
                      <a:r>
                        <a:rPr lang="en-US" sz="12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extLst>
                  <a:ext uri="{0D108BD9-81ED-4DB2-BD59-A6C34878D82A}">
                    <a16:rowId xmlns:a16="http://schemas.microsoft.com/office/drawing/2014/main" val="4212938850"/>
                  </a:ext>
                </a:extLst>
              </a:tr>
              <a:tr h="369213">
                <a:tc gridSpan="3">
                  <a:txBody>
                    <a:bodyPr/>
                    <a:lstStyle/>
                    <a:p>
                      <a:pPr marR="151130" algn="just">
                        <a:spcAft>
                          <a:spcPts val="0"/>
                        </a:spcAft>
                      </a:pPr>
                      <a:r>
                        <a:rPr lang="ja-JP" sz="1200" kern="100">
                          <a:effectLst/>
                        </a:rPr>
                        <a:t>その他（資格・発表論文等）</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21349926"/>
                  </a:ext>
                </a:extLst>
              </a:tr>
              <a:tr h="369213">
                <a:tc gridSpan="3">
                  <a:txBody>
                    <a:bodyPr/>
                    <a:lstStyle/>
                    <a:p>
                      <a:pPr marR="151130" algn="just">
                        <a:spcAft>
                          <a:spcPts val="0"/>
                        </a:spcAft>
                      </a:pPr>
                      <a:r>
                        <a:rPr lang="en-US" sz="120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48735108"/>
                  </a:ext>
                </a:extLst>
              </a:tr>
            </a:tbl>
          </a:graphicData>
        </a:graphic>
      </p:graphicFrame>
    </p:spTree>
    <p:extLst>
      <p:ext uri="{BB962C8B-B14F-4D97-AF65-F5344CB8AC3E}">
        <p14:creationId xmlns:p14="http://schemas.microsoft.com/office/powerpoint/2010/main" val="4204594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66255" y="138545"/>
            <a:ext cx="11873345" cy="738664"/>
          </a:xfrm>
          <a:prstGeom prst="rect">
            <a:avLst/>
          </a:prstGeom>
          <a:noFill/>
          <a:ln>
            <a:solidFill>
              <a:schemeClr val="tx1"/>
            </a:solidFill>
            <a:prstDash val="sysDot"/>
          </a:ln>
        </p:spPr>
        <p:txBody>
          <a:bodyPr wrap="square" rtlCol="0">
            <a:spAutoFit/>
          </a:bodyPr>
          <a:lstStyle/>
          <a:p>
            <a:r>
              <a:rPr lang="ja-JP" altLang="en-US" sz="1400" dirty="0" smtClean="0"/>
              <a:t>＜</a:t>
            </a:r>
            <a:r>
              <a:rPr lang="ja-JP" altLang="ja-JP" sz="1400" dirty="0" smtClean="0"/>
              <a:t>参考</a:t>
            </a:r>
            <a:r>
              <a:rPr lang="ja-JP" altLang="ja-JP" sz="1400" dirty="0"/>
              <a:t>様式</a:t>
            </a:r>
            <a:r>
              <a:rPr lang="ja-JP" altLang="ja-JP" sz="1400" dirty="0" smtClean="0"/>
              <a:t>２－</a:t>
            </a:r>
            <a:r>
              <a:rPr lang="ja-JP" altLang="en-US" sz="1400" dirty="0" smtClean="0"/>
              <a:t>６＞</a:t>
            </a:r>
            <a:endParaRPr lang="ja-JP" altLang="ja-JP" sz="1400" dirty="0"/>
          </a:p>
          <a:p>
            <a:r>
              <a:rPr lang="ja-JP" altLang="en-US" sz="1400" b="1" dirty="0" smtClean="0"/>
              <a:t>　</a:t>
            </a:r>
            <a:r>
              <a:rPr lang="ja-JP" altLang="en-US" sz="1400" b="1" u="sng" dirty="0" smtClean="0"/>
              <a:t>受講生の募集方法</a:t>
            </a:r>
            <a:endParaRPr lang="en-US" altLang="ja-JP" sz="1400" b="1" u="sng" dirty="0" smtClean="0"/>
          </a:p>
          <a:p>
            <a:r>
              <a:rPr lang="ja-JP" altLang="en-US" sz="1400" b="1" dirty="0" smtClean="0"/>
              <a:t>　</a:t>
            </a:r>
            <a:r>
              <a:rPr lang="ja-JP" altLang="en-US" sz="1400" dirty="0" smtClean="0"/>
              <a:t>・市内企業にどのように募集告知を行うか、企業とのネットワークがあれば、どのようなネットワークがあるかも含めて記載してください。</a:t>
            </a:r>
            <a:endParaRPr kumimoji="1" lang="ja-JP" altLang="en-US" sz="1400" dirty="0"/>
          </a:p>
        </p:txBody>
      </p:sp>
    </p:spTree>
    <p:extLst>
      <p:ext uri="{BB962C8B-B14F-4D97-AF65-F5344CB8AC3E}">
        <p14:creationId xmlns:p14="http://schemas.microsoft.com/office/powerpoint/2010/main" val="9816503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497</Words>
  <Application>Microsoft Office PowerPoint</Application>
  <PresentationFormat>ワイド画面</PresentationFormat>
  <Paragraphs>47</Paragraphs>
  <Slides>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ＭＳ 明朝</vt:lpstr>
      <vt:lpstr>游ゴシック</vt:lpstr>
      <vt:lpstr>游ゴシック Light</vt:lpstr>
      <vt:lpstr>Arial</vt:lpstr>
      <vt:lpstr>Century</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2022-02-16T06:08:06Z</dcterms:created>
  <dcterms:modified xsi:type="dcterms:W3CDTF">2022-02-16T06:08:10Z</dcterms:modified>
</cp:coreProperties>
</file>