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63" r:id="rId3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野 和喜(kouno-kazuki.yp3)" initials="MSOffice" lastIdx="1" clrIdx="0">
    <p:extLst>
      <p:ext uri="{19B8F6BF-5375-455C-9EA6-DF929625EA0E}">
        <p15:presenceInfo xmlns:p15="http://schemas.microsoft.com/office/powerpoint/2012/main" userId="幸野 和喜(kouno-kazuki.yp3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FF00"/>
    <a:srgbClr val="FFFF00"/>
    <a:srgbClr val="CCFF66"/>
    <a:srgbClr val="E6E6E6"/>
    <a:srgbClr val="9999FF"/>
    <a:srgbClr val="66CCFF"/>
    <a:srgbClr val="99FFCC"/>
    <a:srgbClr val="FF99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1" autoAdjust="0"/>
    <p:restoredTop sz="96391" autoAdjust="0"/>
  </p:normalViewPr>
  <p:slideViewPr>
    <p:cSldViewPr snapToGrid="0">
      <p:cViewPr varScale="1">
        <p:scale>
          <a:sx n="29" d="100"/>
          <a:sy n="29" d="100"/>
        </p:scale>
        <p:origin x="2124" y="108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91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CD1FA690-4696-48A0-95B4-64BC7DEB2130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92B2AE89-44DF-49EE-AF58-4E1F40689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46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933D2E81-9F2B-43F9-896E-1A26CFE6D2C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1D49245-BE94-4A4A-968D-66FBE6551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8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14965">
              <a:defRPr/>
            </a:pPr>
            <a:fld id="{11D49245-BE94-4A4A-968D-66FBE6551D8F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314965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874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C0B2-5757-404C-898E-0876B4DB99A4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1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383E-CEC4-4C92-94B1-5F300169BEC6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337B-21AE-47C3-AF1A-0C63B12C4EC1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3717-AF63-4DD9-8CBD-28D0F873952D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1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8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3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6A8-54DD-4819-86C1-CED9BEB422C8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1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D5B4-CEAF-4910-9565-E7D5B55A744D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5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7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3984981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81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0E7-813F-47C9-A9A9-C7F96DD9BDC0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69B2-F1D0-4A8D-A421-D2BA983A2677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3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21E0-26DF-4164-BF05-2A23A993FE06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8FAC-32D9-4E08-801C-EEB836F198F6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0B04-1CBA-4CF3-806F-9A0B3376BCA5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50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7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9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3FA3-5D68-4A7E-B694-C7D3D7EBD3B9}" type="datetime1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10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7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15422" y="225480"/>
            <a:ext cx="814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特別障害者手当に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関するお知らせ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18529" y="732775"/>
            <a:ext cx="11896675" cy="1618699"/>
          </a:xfrm>
          <a:prstGeom prst="roundRect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１日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4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眼の障害」</a:t>
            </a:r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の認定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基準を一部改正します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476066"/>
            <a:ext cx="3743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改正のポイント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25831"/>
              </p:ext>
            </p:extLst>
          </p:nvPr>
        </p:nvGraphicFramePr>
        <p:xfrm>
          <a:off x="85363" y="4261032"/>
          <a:ext cx="11896675" cy="66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357">
                  <a:extLst>
                    <a:ext uri="{9D8B030D-6E8A-4147-A177-3AD203B41FA5}">
                      <a16:colId xmlns:a16="http://schemas.microsoft.com/office/drawing/2014/main" val="476046277"/>
                    </a:ext>
                  </a:extLst>
                </a:gridCol>
                <a:gridCol w="11163318">
                  <a:extLst>
                    <a:ext uri="{9D8B030D-6E8A-4147-A177-3AD203B41FA5}">
                      <a16:colId xmlns:a16="http://schemas.microsoft.com/office/drawing/2014/main" val="1269564393"/>
                    </a:ext>
                  </a:extLst>
                </a:gridCol>
              </a:tblGrid>
              <a:tr h="5935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aseline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32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24229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577779"/>
              </p:ext>
            </p:extLst>
          </p:nvPr>
        </p:nvGraphicFramePr>
        <p:xfrm>
          <a:off x="85363" y="6310689"/>
          <a:ext cx="11896675" cy="63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694">
                  <a:extLst>
                    <a:ext uri="{9D8B030D-6E8A-4147-A177-3AD203B41FA5}">
                      <a16:colId xmlns:a16="http://schemas.microsoft.com/office/drawing/2014/main" val="476046277"/>
                    </a:ext>
                  </a:extLst>
                </a:gridCol>
                <a:gridCol w="11161981">
                  <a:extLst>
                    <a:ext uri="{9D8B030D-6E8A-4147-A177-3AD203B41FA5}">
                      <a16:colId xmlns:a16="http://schemas.microsoft.com/office/drawing/2014/main" val="1269564393"/>
                    </a:ext>
                  </a:extLst>
                </a:gridCol>
              </a:tblGrid>
              <a:tr h="4852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視野障害の認定基準を追加、改正します。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24229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657861" y="5190096"/>
            <a:ext cx="11887200" cy="748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良い方の眼の視力に応じて適正に評価できるよう、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両眼の視力の和」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「良い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の眼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の視力」に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よる認定基準に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変更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92582" y="7204263"/>
            <a:ext cx="11797454" cy="30125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46088" indent="-446088"/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視野障害の認定基準には、ゴールドマン型視野計のほか、自動視野計に基づく認定基準も規定します。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障害で認定する場合の認定基準に視野障害を追加します。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障害で認定する場合の認定基準のうち、視野障害の基準を改正します。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r>
              <a:rPr kumimoji="1" lang="en-US" altLang="ja-JP" sz="20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視覚</a:t>
            </a:r>
            <a:r>
              <a:rPr kumimoji="1" lang="ja-JP" altLang="en-US" sz="20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障害（視力障害及び視野障害）のみでは該当となりません。</a:t>
            </a:r>
          </a:p>
          <a:p>
            <a:pPr marL="446088" indent="-446088">
              <a:lnSpc>
                <a:spcPts val="3200"/>
              </a:lnSpc>
            </a:pP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32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2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6048" y="10405713"/>
            <a:ext cx="11903358" cy="34525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>
              <a:lnSpc>
                <a:spcPts val="4000"/>
              </a:lnSpc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認定請求について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000"/>
              </a:lnSpc>
            </a:pPr>
            <a:r>
              <a:rPr kumimoji="1" lang="en-US" altLang="ja-JP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新しい認定基準による請求は、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４年４月以降行えます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>
              <a:lnSpc>
                <a:spcPts val="4000"/>
              </a:lnSpc>
            </a:pP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</a:t>
            </a:r>
            <a:r>
              <a:rPr kumimoji="1" lang="en-US" altLang="ja-JP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月末日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までに請求された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認定基準に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該当すると認定された場 　　 　　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合は、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４年５月分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からの手当が支給されます。</a:t>
            </a:r>
          </a:p>
          <a:p>
            <a:pPr>
              <a:lnSpc>
                <a:spcPts val="4000"/>
              </a:lnSpc>
            </a:pPr>
            <a:r>
              <a:rPr kumimoji="1"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✔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今回の改正によって、これまで該当していた方が、該当しなくなることはありませ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ん。</a:t>
            </a:r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/>
          <p:cNvPicPr/>
          <p:nvPr/>
        </p:nvPicPr>
        <p:blipFill>
          <a:blip r:embed="rId2"/>
          <a:stretch>
            <a:fillRect/>
          </a:stretch>
        </p:blipFill>
        <p:spPr>
          <a:xfrm>
            <a:off x="1553054" y="14791813"/>
            <a:ext cx="3596819" cy="1175443"/>
          </a:xfrm>
          <a:prstGeom prst="rect">
            <a:avLst/>
          </a:prstGeom>
        </p:spPr>
      </p:pic>
      <p:sp>
        <p:nvSpPr>
          <p:cNvPr id="21" name="角丸四角形 20"/>
          <p:cNvSpPr/>
          <p:nvPr/>
        </p:nvSpPr>
        <p:spPr>
          <a:xfrm>
            <a:off x="118529" y="13838262"/>
            <a:ext cx="9240858" cy="727240"/>
          </a:xfrm>
          <a:prstGeom prst="roundRect">
            <a:avLst>
              <a:gd name="adj" fmla="val 12517"/>
            </a:avLst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54000" rIns="36000" bIns="18000" rtlCol="0" anchor="ctr"/>
          <a:lstStyle/>
          <a:p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、お住まいの市区町村までお願いします。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6048" y="2416728"/>
            <a:ext cx="1152033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特別障害者手当は、障害年金１級の基準に相当する障害が重複している状態と同程度又は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それ以上の障害を有する場合に該当する手当です。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20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4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687682"/>
              </p:ext>
            </p:extLst>
          </p:nvPr>
        </p:nvGraphicFramePr>
        <p:xfrm>
          <a:off x="80950" y="1468308"/>
          <a:ext cx="1197226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522">
                  <a:extLst>
                    <a:ext uri="{9D8B030D-6E8A-4147-A177-3AD203B41FA5}">
                      <a16:colId xmlns:a16="http://schemas.microsoft.com/office/drawing/2014/main" val="2004971007"/>
                    </a:ext>
                  </a:extLst>
                </a:gridCol>
                <a:gridCol w="10761738">
                  <a:extLst>
                    <a:ext uri="{9D8B030D-6E8A-4147-A177-3AD203B41FA5}">
                      <a16:colId xmlns:a16="http://schemas.microsoft.com/office/drawing/2014/main" val="3180365030"/>
                    </a:ext>
                  </a:extLst>
                </a:gridCol>
              </a:tblGrid>
              <a:tr h="5201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基準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20426"/>
                  </a:ext>
                </a:extLst>
              </a:tr>
              <a:tr h="520103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20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つの</a:t>
                      </a:r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障害で認定する場合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0.03</a:t>
                      </a:r>
                      <a:r>
                        <a:rPr kumimoji="1" lang="ja-JP" altLang="en-US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51884"/>
                  </a:ext>
                </a:extLst>
              </a:tr>
              <a:tr h="52010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0.04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828121"/>
                  </a:ext>
                </a:extLst>
              </a:tr>
              <a:tr h="78641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382817"/>
                  </a:ext>
                </a:extLst>
              </a:tr>
              <a:tr h="89328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79882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11166" y="57632"/>
            <a:ext cx="5795910" cy="589104"/>
          </a:xfrm>
          <a:prstGeom prst="rect">
            <a:avLst/>
          </a:prstGeom>
          <a:solidFill>
            <a:srgbClr val="FF66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36000" rtlCol="0" anchor="ctr"/>
          <a:lstStyle/>
          <a:p>
            <a:r>
              <a: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8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障害で認定する場合の基準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8149" y="5506827"/>
            <a:ext cx="120055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３つの障害で認定する場合とは、例えば、視覚障害（視力障害及び視野障害）以外に身体又は精神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障害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が２つある場合です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。なお、視力障害と視野障害がある場合には、身体又は精神の障害が</a:t>
            </a: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場合に該当となる可能性があります。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41910" y="9816101"/>
            <a:ext cx="7614840" cy="55787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（参考）視力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障害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の認定基準の改正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について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804286" y="15521225"/>
            <a:ext cx="11158470" cy="575007"/>
            <a:chOff x="283481" y="5883287"/>
            <a:chExt cx="2665583" cy="362784"/>
          </a:xfrm>
        </p:grpSpPr>
        <p:sp>
          <p:nvSpPr>
            <p:cNvPr id="34" name="テキスト ボックス 2"/>
            <p:cNvSpPr txBox="1"/>
            <p:nvPr/>
          </p:nvSpPr>
          <p:spPr>
            <a:xfrm>
              <a:off x="283481" y="5883287"/>
              <a:ext cx="2665583" cy="362784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tIns="108000" b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つの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障害で認定する場合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つの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障害で認定する場合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　　　　</a:t>
              </a:r>
              <a:endPara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388007" y="5949140"/>
              <a:ext cx="205104" cy="23108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1572449" y="5958195"/>
              <a:ext cx="205104" cy="2235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1" name="右矢印 40"/>
          <p:cNvSpPr/>
          <p:nvPr/>
        </p:nvSpPr>
        <p:spPr>
          <a:xfrm>
            <a:off x="5949886" y="12327823"/>
            <a:ext cx="567491" cy="1096787"/>
          </a:xfrm>
          <a:prstGeom prst="right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86433" y="10512306"/>
            <a:ext cx="1180470" cy="1020949"/>
          </a:xfrm>
          <a:prstGeom prst="roundRect">
            <a:avLst>
              <a:gd name="adj" fmla="val 11263"/>
            </a:avLst>
          </a:prstGeom>
          <a:solidFill>
            <a:srgbClr val="E6E0EC">
              <a:alpha val="50196"/>
            </a:srgbClr>
          </a:solidFill>
          <a:ln w="28575" cap="flat" cmpd="sng" algn="ctr">
            <a:solidFill>
              <a:srgbClr val="8064A2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改正前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1540264" y="10553156"/>
            <a:ext cx="4168190" cy="12049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良い方の眼の視力は悪いが、両眼の視力の和が大きい場合、手当が支給されない（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紫囲い部分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6306871" y="10511264"/>
            <a:ext cx="1248181" cy="979461"/>
          </a:xfrm>
          <a:prstGeom prst="roundRect">
            <a:avLst>
              <a:gd name="adj" fmla="val 11582"/>
            </a:avLst>
          </a:prstGeom>
          <a:solidFill>
            <a:srgbClr val="C0504D">
              <a:lumMod val="20000"/>
              <a:lumOff val="80000"/>
              <a:alpha val="50000"/>
            </a:srgbClr>
          </a:solidFill>
          <a:ln w="28575" cap="flat" cmpd="sng" algn="ctr">
            <a:solidFill>
              <a:srgbClr val="C0504D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改正後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7725172" y="10701528"/>
            <a:ext cx="4573976" cy="80826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評価できるようになる（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赤囲い部分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134" y="11628756"/>
            <a:ext cx="3496327" cy="3404689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4859" y="11565122"/>
            <a:ext cx="3532824" cy="3433107"/>
          </a:xfrm>
          <a:prstGeom prst="rect">
            <a:avLst/>
          </a:prstGeom>
        </p:spPr>
      </p:pic>
      <p:sp>
        <p:nvSpPr>
          <p:cNvPr id="49" name="テキスト ボックス 48"/>
          <p:cNvSpPr txBox="1"/>
          <p:nvPr/>
        </p:nvSpPr>
        <p:spPr>
          <a:xfrm>
            <a:off x="1252416" y="11646048"/>
            <a:ext cx="492443" cy="22702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938629" y="14995827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390110" y="11684798"/>
            <a:ext cx="492443" cy="33193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058661" y="15046502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10768758" y="11634996"/>
            <a:ext cx="249822" cy="8537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4612640" y="11578912"/>
            <a:ext cx="284480" cy="1"/>
          </a:xfrm>
          <a:prstGeom prst="line">
            <a:avLst/>
          </a:prstGeom>
          <a:ln w="412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769329"/>
              </p:ext>
            </p:extLst>
          </p:nvPr>
        </p:nvGraphicFramePr>
        <p:xfrm>
          <a:off x="179100" y="6663504"/>
          <a:ext cx="11972260" cy="3027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522">
                  <a:extLst>
                    <a:ext uri="{9D8B030D-6E8A-4147-A177-3AD203B41FA5}">
                      <a16:colId xmlns:a16="http://schemas.microsoft.com/office/drawing/2014/main" val="2004971007"/>
                    </a:ext>
                  </a:extLst>
                </a:gridCol>
                <a:gridCol w="10761738">
                  <a:extLst>
                    <a:ext uri="{9D8B030D-6E8A-4147-A177-3AD203B41FA5}">
                      <a16:colId xmlns:a16="http://schemas.microsoft.com/office/drawing/2014/main" val="3180365030"/>
                    </a:ext>
                  </a:extLst>
                </a:gridCol>
              </a:tblGrid>
              <a:tr h="5067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基準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20426"/>
                  </a:ext>
                </a:extLst>
              </a:tr>
              <a:tr h="506703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３つの障害で認定する場合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0.07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86808"/>
                  </a:ext>
                </a:extLst>
              </a:tr>
              <a:tr h="5067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0.08</a:t>
                      </a:r>
                      <a:r>
                        <a:rPr kumimoji="1" lang="ja-JP" altLang="en-US" sz="20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616854"/>
                  </a:ext>
                </a:extLst>
              </a:tr>
              <a:tr h="5067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56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282509"/>
                  </a:ext>
                </a:extLst>
              </a:tr>
              <a:tr h="5067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20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006283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-2171" y="637031"/>
            <a:ext cx="12005567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２つ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の障害で認定する場合とは、例えば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、視覚障害（視力障害及び視野障害）以外に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身体又は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精神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の障害がある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場合です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。視力障害と視野障害のみでは該当となりません。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11166" y="4876497"/>
            <a:ext cx="5795910" cy="58910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36000" rtlCol="0" anchor="ctr"/>
          <a:lstStyle/>
          <a:p>
            <a:r>
              <a: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8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障害で認定する場合の基準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711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4558</TotalTime>
  <Words>797</Words>
  <Application>Microsoft Office PowerPoint</Application>
  <PresentationFormat>ユーザー設定</PresentationFormat>
  <Paragraphs>62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幸野 和喜(kouno-kazuki.yp3)</dc:creator>
  <cp:lastModifiedBy>田辺 里子</cp:lastModifiedBy>
  <cp:revision>253</cp:revision>
  <cp:lastPrinted>2021-12-20T06:54:51Z</cp:lastPrinted>
  <dcterms:created xsi:type="dcterms:W3CDTF">2021-06-08T02:38:07Z</dcterms:created>
  <dcterms:modified xsi:type="dcterms:W3CDTF">2022-03-25T03:58:37Z</dcterms:modified>
</cp:coreProperties>
</file>