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Lst>
  <p:notesMasterIdLst>
    <p:notesMasterId r:id="rId11"/>
  </p:notesMasterIdLst>
  <p:sldIdLst>
    <p:sldId id="263" r:id="rId2"/>
    <p:sldId id="271" r:id="rId3"/>
    <p:sldId id="278" r:id="rId4"/>
    <p:sldId id="272" r:id="rId5"/>
    <p:sldId id="273" r:id="rId6"/>
    <p:sldId id="274" r:id="rId7"/>
    <p:sldId id="275" r:id="rId8"/>
    <p:sldId id="276" r:id="rId9"/>
    <p:sldId id="277" r:id="rId10"/>
  </p:sldIdLst>
  <p:sldSz cx="9144000" cy="5145088"/>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宗安 美知" initials="宗安" lastIdx="1" clrIdx="0">
    <p:extLst>
      <p:ext uri="{19B8F6BF-5375-455C-9EA6-DF929625EA0E}">
        <p15:presenceInfo xmlns:p15="http://schemas.microsoft.com/office/powerpoint/2012/main" userId="S-1-5-21-1886169037-697132945-400449928-80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EEFF"/>
    <a:srgbClr val="99FFCC"/>
    <a:srgbClr val="CCFFCC"/>
    <a:srgbClr val="FFFF99"/>
    <a:srgbClr val="E7FF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91"/>
    <p:restoredTop sz="81887" autoAdjust="0"/>
  </p:normalViewPr>
  <p:slideViewPr>
    <p:cSldViewPr snapToGrid="0" snapToObjects="1">
      <p:cViewPr varScale="1">
        <p:scale>
          <a:sx n="76" d="100"/>
          <a:sy n="76" d="100"/>
        </p:scale>
        <p:origin x="1032" y="90"/>
      </p:cViewPr>
      <p:guideLst/>
    </p:cSldViewPr>
  </p:slideViewPr>
  <p:outlineViewPr>
    <p:cViewPr>
      <p:scale>
        <a:sx n="33" d="100"/>
        <a:sy n="33" d="100"/>
      </p:scale>
      <p:origin x="0" y="0"/>
    </p:cViewPr>
  </p:outlineViewPr>
  <p:notesTextViewPr>
    <p:cViewPr>
      <p:scale>
        <a:sx n="1" d="1"/>
        <a:sy n="1" d="1"/>
      </p:scale>
      <p:origin x="0" y="-1680"/>
    </p:cViewPr>
  </p:notesTextViewPr>
  <p:sorterViewPr>
    <p:cViewPr>
      <p:scale>
        <a:sx n="80" d="100"/>
        <a:sy n="80" d="100"/>
      </p:scale>
      <p:origin x="0" y="0"/>
    </p:cViewPr>
  </p:sorterViewPr>
  <p:notesViewPr>
    <p:cSldViewPr snapToGrid="0" snapToObjects="1">
      <p:cViewPr varScale="1">
        <p:scale>
          <a:sx n="48" d="100"/>
          <a:sy n="48"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21DC09C-6FDD-EA48-AF0D-5C414691DAFB}"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37275"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E4648D-DF30-1C48-9134-F7D13000559E}" type="slidenum">
              <a:rPr kumimoji="1" lang="ja-JP" altLang="en-US" smtClean="0"/>
              <a:t>‹#›</a:t>
            </a:fld>
            <a:endParaRPr kumimoji="1" lang="ja-JP" altLang="en-US"/>
          </a:p>
        </p:txBody>
      </p:sp>
    </p:spTree>
    <p:extLst>
      <p:ext uri="{BB962C8B-B14F-4D97-AF65-F5344CB8AC3E}">
        <p14:creationId xmlns:p14="http://schemas.microsoft.com/office/powerpoint/2010/main" val="25699868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人生会議をするにあたり、まずは、ご自身の気持ちや考えを</a:t>
            </a:r>
            <a:endParaRPr kumimoji="1" lang="en-US" altLang="ja-JP" dirty="0"/>
          </a:p>
          <a:p>
            <a:r>
              <a:rPr kumimoji="1" lang="ja-JP" altLang="en-US" dirty="0"/>
              <a:t>あきらかにすることが必要です。</a:t>
            </a:r>
            <a:endParaRPr kumimoji="1" lang="en-US" altLang="ja-JP" dirty="0"/>
          </a:p>
          <a:p>
            <a:r>
              <a:rPr kumimoji="1" lang="ja-JP" altLang="en-US" dirty="0"/>
              <a:t>これから行うワークでは、あなたの大切にしていることを、</a:t>
            </a:r>
            <a:endParaRPr kumimoji="1" lang="en-US" altLang="ja-JP" dirty="0"/>
          </a:p>
          <a:p>
            <a:r>
              <a:rPr kumimoji="1" lang="ja-JP" altLang="en-US" dirty="0"/>
              <a:t>一緒に考えてみたいと思います。</a:t>
            </a:r>
            <a:endParaRPr kumimoji="1" lang="en-US" altLang="ja-JP" dirty="0"/>
          </a:p>
          <a:p>
            <a:endParaRPr kumimoji="1" lang="en-US" altLang="ja-JP" dirty="0"/>
          </a:p>
          <a:p>
            <a:r>
              <a:rPr kumimoji="1" lang="ja-JP" altLang="en-US" dirty="0"/>
              <a:t>リラックスして、皆さんで一緒に考え、話し合いましょう。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1</a:t>
            </a:fld>
            <a:endParaRPr kumimoji="1" lang="ja-JP" altLang="en-US"/>
          </a:p>
        </p:txBody>
      </p:sp>
    </p:spTree>
    <p:extLst>
      <p:ext uri="{BB962C8B-B14F-4D97-AF65-F5344CB8AC3E}">
        <p14:creationId xmlns:p14="http://schemas.microsoft.com/office/powerpoint/2010/main" val="290865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人生会議の準備として、</a:t>
            </a:r>
            <a:endParaRPr kumimoji="1" lang="en-US" altLang="ja-JP" dirty="0"/>
          </a:p>
          <a:p>
            <a:r>
              <a:rPr kumimoji="1" lang="ja-JP" altLang="en-US" dirty="0"/>
              <a:t>まず、ご自身がどうしたいか、</a:t>
            </a:r>
            <a:endParaRPr kumimoji="1" lang="en-US" altLang="ja-JP" dirty="0"/>
          </a:p>
          <a:p>
            <a:r>
              <a:rPr kumimoji="1" lang="ja-JP" altLang="en-US" dirty="0"/>
              <a:t>気持ちや考えをあきらかにすることが必要です。</a:t>
            </a:r>
            <a:endParaRPr kumimoji="1" lang="en-US" altLang="ja-JP" dirty="0"/>
          </a:p>
          <a:p>
            <a:endParaRPr kumimoji="1" lang="en-US" altLang="ja-JP" dirty="0"/>
          </a:p>
          <a:p>
            <a:r>
              <a:rPr kumimoji="1" lang="ja-JP" altLang="en-US" dirty="0"/>
              <a:t>あなたの大切にしていること</a:t>
            </a:r>
            <a:endParaRPr kumimoji="1" lang="en-US" altLang="ja-JP" dirty="0"/>
          </a:p>
          <a:p>
            <a:r>
              <a:rPr kumimoji="1" lang="ja-JP" altLang="en-US" dirty="0"/>
              <a:t>どのような医療やケアを望んでいるか</a:t>
            </a:r>
            <a:endParaRPr kumimoji="1" lang="en-US" altLang="ja-JP" dirty="0"/>
          </a:p>
          <a:p>
            <a:r>
              <a:rPr kumimoji="1" lang="ja-JP" altLang="en-US" dirty="0"/>
              <a:t>自分の価値観などを、これから、一緒</a:t>
            </a:r>
            <a:r>
              <a:rPr kumimoji="1" lang="ja-JP" altLang="en-US"/>
              <a:t>に考えてみましょう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72E4648D-DF30-1C48-9134-F7D13000559E}" type="slidenum">
              <a:rPr kumimoji="1" lang="ja-JP" altLang="en-US" smtClean="0"/>
              <a:t>2</a:t>
            </a:fld>
            <a:endParaRPr kumimoji="1" lang="ja-JP" altLang="en-US"/>
          </a:p>
        </p:txBody>
      </p:sp>
    </p:spTree>
    <p:extLst>
      <p:ext uri="{BB962C8B-B14F-4D97-AF65-F5344CB8AC3E}">
        <p14:creationId xmlns:p14="http://schemas.microsoft.com/office/powerpoint/2010/main" val="259018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あなたが大切にしていることや望みを考えるために、</a:t>
            </a:r>
            <a:endParaRPr kumimoji="1" lang="en-US" altLang="ja-JP" dirty="0"/>
          </a:p>
          <a:p>
            <a:r>
              <a:rPr kumimoji="1" lang="ja-JP" altLang="en-US" dirty="0"/>
              <a:t>「価値の引き出し」というワークを行います。</a:t>
            </a:r>
            <a:endParaRPr kumimoji="1" lang="en-US" altLang="ja-JP" dirty="0"/>
          </a:p>
          <a:p>
            <a:endParaRPr kumimoji="1" lang="en-US" altLang="ja-JP" dirty="0"/>
          </a:p>
          <a:p>
            <a:r>
              <a:rPr kumimoji="1" lang="ja-JP" altLang="en-US" dirty="0"/>
              <a:t>もしも　治らない病気になったら</a:t>
            </a:r>
            <a:endParaRPr kumimoji="1" lang="en-US" altLang="ja-JP" dirty="0"/>
          </a:p>
          <a:p>
            <a:r>
              <a:rPr kumimoji="1" lang="ja-JP" altLang="en-US" dirty="0"/>
              <a:t>もしも　自分の気持ちを伝えられなくなったら　のときのことを想像しながら、</a:t>
            </a:r>
            <a:endParaRPr kumimoji="1" lang="en-US" altLang="ja-JP" dirty="0"/>
          </a:p>
          <a:p>
            <a:r>
              <a:rPr kumimoji="1" lang="ja-JP" altLang="en-US" dirty="0"/>
              <a:t>自分ごととして　考えてみましょう。</a:t>
            </a:r>
            <a:endParaRPr kumimoji="1" lang="en-US" altLang="ja-JP" dirty="0"/>
          </a:p>
          <a:p>
            <a:endParaRPr kumimoji="1" lang="en-US" altLang="ja-JP" dirty="0"/>
          </a:p>
          <a:p>
            <a:r>
              <a:rPr kumimoji="1" lang="ja-JP" altLang="en-US" dirty="0"/>
              <a:t>お手元にワークシートをご準備ください。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72E4648D-DF30-1C48-9134-F7D13000559E}" type="slidenum">
              <a:rPr kumimoji="1" lang="ja-JP" altLang="en-US" smtClean="0"/>
              <a:t>3</a:t>
            </a:fld>
            <a:endParaRPr kumimoji="1" lang="ja-JP" altLang="en-US"/>
          </a:p>
        </p:txBody>
      </p:sp>
    </p:spTree>
    <p:extLst>
      <p:ext uri="{BB962C8B-B14F-4D97-AF65-F5344CB8AC3E}">
        <p14:creationId xmlns:p14="http://schemas.microsoft.com/office/powerpoint/2010/main" val="757788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価値の引き出しには、人生で大切に思っていることが、</a:t>
            </a:r>
            <a:endParaRPr kumimoji="1" lang="en-US" altLang="ja-JP" dirty="0"/>
          </a:p>
          <a:p>
            <a:r>
              <a:rPr kumimoji="1" lang="ja-JP" altLang="en-US" dirty="0"/>
              <a:t>テーマに分かれて入っています。</a:t>
            </a:r>
            <a:endParaRPr kumimoji="1" lang="en-US" altLang="ja-JP" dirty="0"/>
          </a:p>
          <a:p>
            <a:r>
              <a:rPr kumimoji="1" lang="ja-JP" altLang="en-US" dirty="0"/>
              <a:t>ずっと考えてきたこともあれば、忘れていることもあるかもしません。</a:t>
            </a:r>
            <a:endParaRPr kumimoji="1" lang="en-US" altLang="ja-JP" dirty="0"/>
          </a:p>
          <a:p>
            <a:endParaRPr kumimoji="1" lang="en-US" altLang="ja-JP" dirty="0"/>
          </a:p>
          <a:p>
            <a:r>
              <a:rPr kumimoji="1" lang="ja-JP" altLang="en-US" dirty="0"/>
              <a:t>“もしも”のときを考え、自分の人生で特に大切だと思うものを、</a:t>
            </a:r>
            <a:endParaRPr kumimoji="1" lang="en-US" altLang="ja-JP" dirty="0"/>
          </a:p>
          <a:p>
            <a:r>
              <a:rPr kumimoji="1" lang="ja-JP" altLang="en-US" dirty="0"/>
              <a:t>信頼できる人に伝えようと思います。</a:t>
            </a:r>
            <a:endParaRPr kumimoji="1" lang="en-US" altLang="ja-JP" dirty="0"/>
          </a:p>
          <a:p>
            <a:endParaRPr kumimoji="1" lang="en-US" altLang="ja-JP" dirty="0"/>
          </a:p>
          <a:p>
            <a:r>
              <a:rPr kumimoji="1" lang="ja-JP" altLang="en-US" dirty="0"/>
              <a:t>ワークシートの左側にある、「価値の引き出し」の中から、</a:t>
            </a:r>
            <a:endParaRPr kumimoji="1" lang="en-US" altLang="ja-JP" dirty="0"/>
          </a:p>
          <a:p>
            <a:r>
              <a:rPr kumimoji="1" lang="ja-JP" altLang="en-US" dirty="0"/>
              <a:t>特に大切だと思うものを、３つ選んで○をつけてください。</a:t>
            </a:r>
            <a:endParaRPr kumimoji="1" lang="en-US" altLang="ja-JP" dirty="0"/>
          </a:p>
          <a:p>
            <a:endParaRPr kumimoji="1" lang="en-US" altLang="ja-JP" dirty="0"/>
          </a:p>
          <a:p>
            <a:r>
              <a:rPr kumimoji="1" lang="ja-JP" altLang="en-US" dirty="0"/>
              <a:t>お金、からだ、家族・友人・人間関係、しごと（役割）、</a:t>
            </a:r>
            <a:endParaRPr kumimoji="1" lang="en-US" altLang="ja-JP" dirty="0"/>
          </a:p>
          <a:p>
            <a:r>
              <a:rPr kumimoji="1" lang="ja-JP" altLang="en-US" dirty="0"/>
              <a:t>食べること、趣味・楽しみ、最期を迎える場所、きもち　の８つがあります。</a:t>
            </a:r>
            <a:endParaRPr kumimoji="1" lang="en-US" altLang="ja-JP" dirty="0"/>
          </a:p>
          <a:p>
            <a:endParaRPr kumimoji="1" lang="en-US" altLang="ja-JP" dirty="0"/>
          </a:p>
          <a:p>
            <a:r>
              <a:rPr kumimoji="1" lang="ja-JP" altLang="en-US" dirty="0"/>
              <a:t>どうしても、あてはまるものがない場合は、</a:t>
            </a:r>
            <a:endParaRPr kumimoji="1" lang="en-US" altLang="ja-JP" dirty="0"/>
          </a:p>
          <a:p>
            <a:r>
              <a:rPr kumimoji="1" lang="ja-JP" altLang="en-US" dirty="0"/>
              <a:t>一番下の「その他」に記入してください。</a:t>
            </a:r>
            <a:endParaRPr kumimoji="1" lang="en-US" altLang="ja-JP" dirty="0"/>
          </a:p>
          <a:p>
            <a:endParaRPr kumimoji="1" lang="en-US" altLang="ja-JP" dirty="0"/>
          </a:p>
          <a:p>
            <a:r>
              <a:rPr kumimoji="1" lang="ja-JP" altLang="en-US" dirty="0"/>
              <a:t>また、３つ選ぶのが難しい場合は、１つや２つでも構いません。</a:t>
            </a:r>
            <a:endParaRPr kumimoji="1" lang="en-US" altLang="ja-JP" dirty="0"/>
          </a:p>
          <a:p>
            <a:endParaRPr kumimoji="1" lang="en-US" altLang="ja-JP" dirty="0"/>
          </a:p>
          <a:p>
            <a:r>
              <a:rPr kumimoji="1" lang="ja-JP" altLang="en-US" dirty="0"/>
              <a:t>時間は</a:t>
            </a:r>
            <a:r>
              <a:rPr kumimoji="1" lang="en-US" altLang="ja-JP" dirty="0"/>
              <a:t>1</a:t>
            </a:r>
            <a:r>
              <a:rPr kumimoji="1" lang="ja-JP" altLang="en-US" dirty="0"/>
              <a:t>分間です。では、どうぞ。</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4</a:t>
            </a:fld>
            <a:endParaRPr kumimoji="1" lang="ja-JP" altLang="en-US"/>
          </a:p>
        </p:txBody>
      </p:sp>
    </p:spTree>
    <p:extLst>
      <p:ext uri="{BB962C8B-B14F-4D97-AF65-F5344CB8AC3E}">
        <p14:creationId xmlns:p14="http://schemas.microsoft.com/office/powerpoint/2010/main" val="381011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では、次に、選んだ３つの引き出しについて、</a:t>
            </a:r>
            <a:endParaRPr kumimoji="1" lang="en-US" altLang="ja-JP" dirty="0"/>
          </a:p>
          <a:p>
            <a:r>
              <a:rPr kumimoji="1" lang="ja-JP" altLang="en-US" dirty="0"/>
              <a:t>「もしも治らない病気になったとき」　</a:t>
            </a:r>
            <a:endParaRPr kumimoji="1" lang="en-US" altLang="ja-JP" dirty="0"/>
          </a:p>
          <a:p>
            <a:r>
              <a:rPr kumimoji="1" lang="ja-JP" altLang="en-US" dirty="0"/>
              <a:t>あるいは　「もしも自分で気持ちを伝えられなくなったとき」を考えて、</a:t>
            </a:r>
            <a:endParaRPr kumimoji="1" lang="en-US" altLang="ja-JP" dirty="0"/>
          </a:p>
          <a:p>
            <a:r>
              <a:rPr kumimoji="1" lang="ja-JP" altLang="en-US" dirty="0"/>
              <a:t>「こうありたい」とか「こうしてほしい」など、</a:t>
            </a:r>
            <a:endParaRPr kumimoji="1" lang="en-US" altLang="ja-JP" dirty="0"/>
          </a:p>
          <a:p>
            <a:r>
              <a:rPr kumimoji="1" lang="ja-JP" altLang="en-US" dirty="0"/>
              <a:t>思うことを自由に書いてください。</a:t>
            </a:r>
            <a:endParaRPr kumimoji="1" lang="en-US" altLang="ja-JP" dirty="0"/>
          </a:p>
          <a:p>
            <a:endParaRPr kumimoji="1" lang="en-US" altLang="ja-JP" dirty="0"/>
          </a:p>
          <a:p>
            <a:r>
              <a:rPr kumimoji="1" lang="ja-JP" altLang="en-US" dirty="0"/>
              <a:t>時間は</a:t>
            </a:r>
            <a:r>
              <a:rPr kumimoji="1" lang="en-US" altLang="ja-JP" dirty="0"/>
              <a:t>3</a:t>
            </a:r>
            <a:r>
              <a:rPr kumimoji="1" lang="ja-JP" altLang="en-US" dirty="0"/>
              <a:t>分間です。では、どうぞ。</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5</a:t>
            </a:fld>
            <a:endParaRPr kumimoji="1" lang="ja-JP" altLang="en-US"/>
          </a:p>
        </p:txBody>
      </p:sp>
    </p:spTree>
    <p:extLst>
      <p:ext uri="{BB962C8B-B14F-4D97-AF65-F5344CB8AC3E}">
        <p14:creationId xmlns:p14="http://schemas.microsoft.com/office/powerpoint/2010/main" val="134185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３つ選んだ引き出しですが、</a:t>
            </a:r>
            <a:endParaRPr kumimoji="1" lang="en-US" altLang="ja-JP" dirty="0"/>
          </a:p>
          <a:p>
            <a:r>
              <a:rPr kumimoji="1" lang="ja-JP" altLang="en-US" dirty="0"/>
              <a:t>最後に、その中から一番大事だと思う引き出しを、</a:t>
            </a:r>
            <a:endParaRPr kumimoji="1" lang="en-US" altLang="ja-JP" dirty="0"/>
          </a:p>
          <a:p>
            <a:r>
              <a:rPr kumimoji="1" lang="ja-JP" altLang="en-US" dirty="0"/>
              <a:t>１つだけ選ばなくてはなりません。</a:t>
            </a:r>
            <a:endParaRPr kumimoji="1" lang="en-US" altLang="ja-JP" dirty="0"/>
          </a:p>
          <a:p>
            <a:endParaRPr kumimoji="1" lang="en-US" altLang="ja-JP" dirty="0"/>
          </a:p>
          <a:p>
            <a:r>
              <a:rPr kumimoji="1" lang="ja-JP" altLang="en-US" dirty="0"/>
              <a:t>さあ、どれを選びますか。</a:t>
            </a:r>
            <a:endParaRPr kumimoji="1" lang="en-US" altLang="ja-JP" dirty="0"/>
          </a:p>
          <a:p>
            <a:r>
              <a:rPr kumimoji="1" lang="ja-JP" altLang="en-US" dirty="0"/>
              <a:t>１つだけに○をつけてください。</a:t>
            </a:r>
            <a:endParaRPr kumimoji="1" lang="en-US" altLang="ja-JP" dirty="0"/>
          </a:p>
          <a:p>
            <a:endParaRPr kumimoji="1" lang="en-US" altLang="ja-JP" dirty="0"/>
          </a:p>
          <a:p>
            <a:r>
              <a:rPr kumimoji="1" lang="ja-JP" altLang="en-US" dirty="0"/>
              <a:t>時間は</a:t>
            </a:r>
            <a:r>
              <a:rPr kumimoji="1" lang="en-US" altLang="ja-JP" dirty="0"/>
              <a:t>1</a:t>
            </a:r>
            <a:r>
              <a:rPr kumimoji="1" lang="ja-JP" altLang="en-US" dirty="0"/>
              <a:t>分間です。では、どうぞ。</a:t>
            </a:r>
            <a:endParaRPr kumimoji="1" lang="en-US" altLang="ja-JP"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6</a:t>
            </a:fld>
            <a:endParaRPr kumimoji="1" lang="ja-JP" altLang="en-US"/>
          </a:p>
        </p:txBody>
      </p:sp>
    </p:spTree>
    <p:extLst>
      <p:ext uri="{BB962C8B-B14F-4D97-AF65-F5344CB8AC3E}">
        <p14:creationId xmlns:p14="http://schemas.microsoft.com/office/powerpoint/2010/main" val="262325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では、ここからは、グループごとに話し合いをおこなっていきます。</a:t>
            </a:r>
            <a:endParaRPr kumimoji="1" lang="en-US" altLang="ja-JP" dirty="0"/>
          </a:p>
          <a:p>
            <a:r>
              <a:rPr kumimoji="1" lang="ja-JP" altLang="en-US" dirty="0"/>
              <a:t>話し合いは２回にわけて、行います。</a:t>
            </a:r>
            <a:endParaRPr kumimoji="1" lang="en-US" altLang="ja-JP" dirty="0"/>
          </a:p>
          <a:p>
            <a:endParaRPr kumimoji="1" lang="en-US" altLang="ja-JP" dirty="0"/>
          </a:p>
          <a:p>
            <a:r>
              <a:rPr kumimoji="1" lang="ja-JP" altLang="en-US" dirty="0"/>
              <a:t>まず、１回目は、</a:t>
            </a:r>
            <a:endParaRPr kumimoji="1" lang="en-US" altLang="ja-JP" dirty="0"/>
          </a:p>
          <a:p>
            <a:r>
              <a:rPr kumimoji="1" lang="ja-JP" altLang="en-US" dirty="0"/>
              <a:t>最後に〇をつけた、一番大事だと思う引き出しについて、</a:t>
            </a:r>
            <a:endParaRPr kumimoji="1" lang="en-US" altLang="ja-JP" dirty="0"/>
          </a:p>
          <a:p>
            <a:r>
              <a:rPr kumimoji="1" lang="ja-JP" altLang="en-US" dirty="0"/>
              <a:t>グループの中で共有しましょう。</a:t>
            </a:r>
            <a:endParaRPr kumimoji="1" lang="en-US" altLang="ja-JP" dirty="0"/>
          </a:p>
          <a:p>
            <a:endParaRPr kumimoji="1" lang="en-US" altLang="ja-JP" dirty="0"/>
          </a:p>
          <a:p>
            <a:r>
              <a:rPr kumimoji="1" lang="ja-JP" altLang="en-US" dirty="0"/>
              <a:t>自己紹介と、選んだ項目と書いたこと、その理由を</a:t>
            </a:r>
            <a:endParaRPr kumimoji="1" lang="en-US" altLang="ja-JP" dirty="0"/>
          </a:p>
          <a:p>
            <a:r>
              <a:rPr kumimoji="1" lang="ja-JP" altLang="en-US" dirty="0"/>
              <a:t>１人につき１分でお話しください。</a:t>
            </a:r>
            <a:endParaRPr kumimoji="1" lang="en-US" altLang="ja-JP" dirty="0"/>
          </a:p>
          <a:p>
            <a:endParaRPr kumimoji="1" lang="en-US" altLang="ja-JP" dirty="0"/>
          </a:p>
          <a:p>
            <a:r>
              <a:rPr kumimoji="1" lang="ja-JP" altLang="en-US" dirty="0"/>
              <a:t>もし、理由など話したくないことがある場合は、</a:t>
            </a:r>
            <a:endParaRPr kumimoji="1" lang="en-US" altLang="ja-JP" dirty="0"/>
          </a:p>
          <a:p>
            <a:r>
              <a:rPr kumimoji="1" lang="ja-JP" altLang="en-US" dirty="0"/>
              <a:t>お話しできる範囲で構いません。</a:t>
            </a:r>
            <a:endParaRPr kumimoji="1" lang="en-US" altLang="ja-JP" dirty="0"/>
          </a:p>
          <a:p>
            <a:r>
              <a:rPr kumimoji="1" lang="ja-JP" altLang="en-US" dirty="0"/>
              <a:t>各グループに進行役をお願いしている方がいますので、</a:t>
            </a:r>
            <a:endParaRPr kumimoji="1" lang="en-US" altLang="ja-JP" dirty="0"/>
          </a:p>
          <a:p>
            <a:r>
              <a:rPr kumimoji="1" lang="ja-JP" altLang="en-US" dirty="0"/>
              <a:t>進行役の方は、グループの全員が話せるように、</a:t>
            </a:r>
            <a:endParaRPr kumimoji="1" lang="en-US" altLang="ja-JP" dirty="0"/>
          </a:p>
          <a:p>
            <a:r>
              <a:rPr kumimoji="1" lang="ja-JP" altLang="en-US" dirty="0"/>
              <a:t>時間をみながら、順番に振ってください。</a:t>
            </a:r>
            <a:endParaRPr kumimoji="1" lang="en-US" altLang="ja-JP" dirty="0"/>
          </a:p>
          <a:p>
            <a:endParaRPr kumimoji="1" lang="en-US" altLang="ja-JP" dirty="0"/>
          </a:p>
          <a:p>
            <a:r>
              <a:rPr kumimoji="1" lang="ja-JP" altLang="en-US" dirty="0"/>
              <a:t>聞き役の皆さんは共感をもって、</a:t>
            </a:r>
            <a:endParaRPr kumimoji="1" lang="en-US" altLang="ja-JP" dirty="0"/>
          </a:p>
          <a:p>
            <a:r>
              <a:rPr kumimoji="1" lang="ja-JP" altLang="en-US" dirty="0"/>
              <a:t>「うんうん」「なるほど」と聞いてくださいね。</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時間は○分間（グループの人数</a:t>
            </a:r>
            <a:r>
              <a:rPr kumimoji="1" lang="en-US" altLang="ja-JP" dirty="0"/>
              <a:t>×</a:t>
            </a:r>
            <a:r>
              <a:rPr kumimoji="1" lang="ja-JP" altLang="en-US" dirty="0"/>
              <a:t>１分）です。では、どうぞ。</a:t>
            </a:r>
            <a:endParaRPr kumimoji="1" lang="en-US" altLang="ja-JP"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7</a:t>
            </a:fld>
            <a:endParaRPr kumimoji="1" lang="ja-JP" altLang="en-US"/>
          </a:p>
        </p:txBody>
      </p:sp>
    </p:spTree>
    <p:extLst>
      <p:ext uri="{BB962C8B-B14F-4D97-AF65-F5344CB8AC3E}">
        <p14:creationId xmlns:p14="http://schemas.microsoft.com/office/powerpoint/2010/main" val="50089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２回目の話し合いは、自由に意見交換をしてください。</a:t>
            </a:r>
            <a:endParaRPr kumimoji="1" lang="en-US" altLang="ja-JP" dirty="0"/>
          </a:p>
          <a:p>
            <a:endParaRPr kumimoji="1" lang="en-US" altLang="ja-JP" dirty="0"/>
          </a:p>
          <a:p>
            <a:r>
              <a:rPr kumimoji="1" lang="ja-JP" altLang="en-US" dirty="0"/>
              <a:t>他の人の発表を聞いて感じたことや、</a:t>
            </a:r>
            <a:endParaRPr kumimoji="1" lang="en-US" altLang="ja-JP" dirty="0"/>
          </a:p>
          <a:p>
            <a:r>
              <a:rPr kumimoji="1" lang="ja-JP" altLang="en-US" dirty="0"/>
              <a:t>改めて自分の大切なことについて感じたことなどを話してみましょう。</a:t>
            </a:r>
            <a:endParaRPr kumimoji="1" lang="en-US" altLang="ja-JP" dirty="0"/>
          </a:p>
          <a:p>
            <a:endParaRPr kumimoji="1" lang="en-US" altLang="ja-JP" dirty="0"/>
          </a:p>
          <a:p>
            <a:r>
              <a:rPr kumimoji="1" lang="ja-JP" altLang="en-US" dirty="0"/>
              <a:t>「なるほど、と思った」とか、「書き換えたくなっちゃった」とか、</a:t>
            </a:r>
            <a:endParaRPr kumimoji="1" lang="en-US" altLang="ja-JP" dirty="0"/>
          </a:p>
          <a:p>
            <a:r>
              <a:rPr kumimoji="1" lang="ja-JP" altLang="en-US" dirty="0"/>
              <a:t>どんなことでも良いです。</a:t>
            </a:r>
            <a:endParaRPr kumimoji="1" lang="en-US" altLang="ja-JP" dirty="0"/>
          </a:p>
          <a:p>
            <a:r>
              <a:rPr kumimoji="1" lang="ja-JP" altLang="en-US" dirty="0"/>
              <a:t>自由に話してみてください。</a:t>
            </a:r>
            <a:endParaRPr kumimoji="1" lang="en-US" altLang="ja-JP" dirty="0"/>
          </a:p>
          <a:p>
            <a:endParaRPr kumimoji="1" lang="en-US" altLang="ja-JP" dirty="0"/>
          </a:p>
          <a:p>
            <a:r>
              <a:rPr kumimoji="1" lang="ja-JP" altLang="en-US" dirty="0"/>
              <a:t>時間は</a:t>
            </a:r>
            <a:r>
              <a:rPr kumimoji="1" lang="en-US" altLang="ja-JP" dirty="0"/>
              <a:t>10</a:t>
            </a:r>
            <a:r>
              <a:rPr kumimoji="1" lang="ja-JP" altLang="en-US" dirty="0"/>
              <a:t>分間です。では、どうぞ。</a:t>
            </a:r>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8</a:t>
            </a:fld>
            <a:endParaRPr kumimoji="1" lang="ja-JP" altLang="en-US"/>
          </a:p>
        </p:txBody>
      </p:sp>
    </p:spTree>
    <p:extLst>
      <p:ext uri="{BB962C8B-B14F-4D97-AF65-F5344CB8AC3E}">
        <p14:creationId xmlns:p14="http://schemas.microsoft.com/office/powerpoint/2010/main" val="193588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お疲れさまでした。</a:t>
            </a:r>
            <a:endParaRPr kumimoji="1" lang="en-US" altLang="ja-JP" dirty="0"/>
          </a:p>
          <a:p>
            <a:endParaRPr kumimoji="1" lang="en-US" altLang="ja-JP" dirty="0"/>
          </a:p>
          <a:p>
            <a:r>
              <a:rPr kumimoji="1" lang="ja-JP" altLang="en-US" dirty="0"/>
              <a:t>（時間があれば、何人かに感想を聞いてみましょう）</a:t>
            </a:r>
            <a:endParaRPr kumimoji="1" lang="en-US" altLang="ja-JP" dirty="0"/>
          </a:p>
          <a:p>
            <a:endParaRPr kumimoji="1" lang="en-US" altLang="ja-JP" dirty="0"/>
          </a:p>
          <a:p>
            <a:r>
              <a:rPr kumimoji="1" lang="ja-JP" altLang="en-US" dirty="0"/>
              <a:t>グループの中でも、選んだ引き出しが違っていたり、</a:t>
            </a:r>
            <a:endParaRPr kumimoji="1" lang="en-US" altLang="ja-JP" dirty="0"/>
          </a:p>
          <a:p>
            <a:r>
              <a:rPr kumimoji="1" lang="ja-JP" altLang="en-US" dirty="0"/>
              <a:t>同じ引き出しを選んでいても、</a:t>
            </a:r>
            <a:endParaRPr kumimoji="1" lang="en-US" altLang="ja-JP" dirty="0"/>
          </a:p>
          <a:p>
            <a:r>
              <a:rPr kumimoji="1" lang="ja-JP" altLang="en-US" dirty="0"/>
              <a:t>書いていることが違っていたりしたのではないでしょうか。</a:t>
            </a:r>
            <a:endParaRPr kumimoji="1" lang="en-US" altLang="ja-JP" dirty="0"/>
          </a:p>
          <a:p>
            <a:endParaRPr kumimoji="1" lang="en-US" altLang="ja-JP" dirty="0"/>
          </a:p>
          <a:p>
            <a:r>
              <a:rPr kumimoji="1" lang="ja-JP" altLang="en-US" dirty="0"/>
              <a:t>大切に思うこと、価値観は人それぞれ違います。</a:t>
            </a:r>
            <a:endParaRPr kumimoji="1" lang="en-US" altLang="ja-JP" dirty="0"/>
          </a:p>
          <a:p>
            <a:endParaRPr kumimoji="1" lang="en-US" altLang="ja-JP" dirty="0"/>
          </a:p>
          <a:p>
            <a:r>
              <a:rPr kumimoji="1" lang="ja-JP" altLang="en-US" dirty="0"/>
              <a:t>また、他の人の話を聞くと、迷ったり、</a:t>
            </a:r>
            <a:endParaRPr kumimoji="1" lang="en-US" altLang="ja-JP" dirty="0"/>
          </a:p>
          <a:p>
            <a:r>
              <a:rPr kumimoji="1" lang="ja-JP" altLang="en-US" dirty="0"/>
              <a:t>気持ちが揺れ動いた方もいるのではないでしょうか。</a:t>
            </a:r>
            <a:endParaRPr kumimoji="1" lang="en-US" altLang="ja-JP" dirty="0"/>
          </a:p>
          <a:p>
            <a:endParaRPr kumimoji="1" lang="en-US" altLang="ja-JP" dirty="0"/>
          </a:p>
          <a:p>
            <a:r>
              <a:rPr kumimoji="1" lang="ja-JP" altLang="en-US" dirty="0"/>
              <a:t>その気持ちの「揺らぎ」がとても大切です。</a:t>
            </a:r>
            <a:endParaRPr kumimoji="1" lang="en-US" altLang="ja-JP" dirty="0"/>
          </a:p>
          <a:p>
            <a:r>
              <a:rPr kumimoji="1" lang="ja-JP" altLang="en-US" dirty="0"/>
              <a:t>「気持ちは変わる」ということを覚えておいてくださいね。</a:t>
            </a:r>
            <a:endParaRPr kumimoji="1" lang="en-US" altLang="ja-JP" dirty="0"/>
          </a:p>
          <a:p>
            <a:endParaRPr kumimoji="1" lang="en-US" altLang="ja-JP" dirty="0"/>
          </a:p>
          <a:p>
            <a:r>
              <a:rPr kumimoji="1" lang="ja-JP" altLang="en-US" dirty="0"/>
              <a:t>気持ちが変わったら、そのときは、その気持ちを信頼のおける人に話して、</a:t>
            </a:r>
            <a:endParaRPr kumimoji="1" lang="en-US" altLang="ja-JP" dirty="0"/>
          </a:p>
          <a:p>
            <a:r>
              <a:rPr kumimoji="1" lang="ja-JP" altLang="en-US" dirty="0"/>
              <a:t>「もしも手帳」を書き直してみましょう。</a:t>
            </a:r>
            <a:endParaRPr kumimoji="1" lang="en-US" altLang="ja-JP" dirty="0"/>
          </a:p>
          <a:p>
            <a:endParaRPr kumimoji="1" lang="en-US" altLang="ja-JP" dirty="0"/>
          </a:p>
          <a:p>
            <a:r>
              <a:rPr kumimoji="1" lang="ja-JP" altLang="en-US" dirty="0"/>
              <a:t>本日のプログラムはこれで終了です。</a:t>
            </a:r>
            <a:endParaRPr kumimoji="1" lang="en-US" altLang="ja-JP" dirty="0"/>
          </a:p>
          <a:p>
            <a:r>
              <a:rPr kumimoji="1" lang="ja-JP" altLang="en-US" dirty="0"/>
              <a:t>今日のこの体験を通して、感じたことを</a:t>
            </a:r>
            <a:endParaRPr kumimoji="1" lang="en-US" altLang="ja-JP" dirty="0"/>
          </a:p>
          <a:p>
            <a:r>
              <a:rPr kumimoji="1" lang="ja-JP" altLang="en-US" dirty="0"/>
              <a:t>ぜひ、大切な人にも話してみてください。</a:t>
            </a:r>
            <a:endParaRPr kumimoji="1" lang="en-US" altLang="ja-JP" dirty="0"/>
          </a:p>
          <a:p>
            <a:r>
              <a:rPr kumimoji="1" lang="ja-JP" altLang="en-US" dirty="0"/>
              <a:t>それが、人生会議のはじまりです。</a:t>
            </a:r>
            <a:endParaRPr kumimoji="1" lang="en-US" altLang="ja-JP" dirty="0"/>
          </a:p>
          <a:p>
            <a:r>
              <a:rPr kumimoji="1" lang="ja-JP" altLang="en-US" dirty="0"/>
              <a:t>これからも、「もしも手帳</a:t>
            </a:r>
            <a:r>
              <a:rPr kumimoji="1" lang="ja-JP" altLang="en-US"/>
              <a:t>」で繰り返し、話し合ってみましょう。</a:t>
            </a:r>
            <a:endParaRPr kumimoji="1" lang="en-US" altLang="ja-JP" dirty="0"/>
          </a:p>
          <a:p>
            <a:endParaRPr kumimoji="1" lang="en-US" altLang="ja-JP" dirty="0"/>
          </a:p>
          <a:p>
            <a:r>
              <a:rPr kumimoji="1" lang="ja-JP" altLang="en-US" dirty="0"/>
              <a:t>ご清聴ありがとうございました。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72E4648D-DF30-1C48-9134-F7D13000559E}" type="slidenum">
              <a:rPr kumimoji="1" lang="ja-JP" altLang="en-US" smtClean="0"/>
              <a:t>9</a:t>
            </a:fld>
            <a:endParaRPr kumimoji="1" lang="ja-JP" altLang="en-US"/>
          </a:p>
        </p:txBody>
      </p:sp>
    </p:spTree>
    <p:extLst>
      <p:ext uri="{BB962C8B-B14F-4D97-AF65-F5344CB8AC3E}">
        <p14:creationId xmlns:p14="http://schemas.microsoft.com/office/powerpoint/2010/main" val="3392385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4664" y="1240036"/>
            <a:ext cx="6300000" cy="1107996"/>
          </a:xfrm>
          <a:prstGeom prst="rect">
            <a:avLst/>
          </a:prstGeom>
        </p:spPr>
        <p:txBody>
          <a:bodyPr lIns="0" tIns="0" rIns="0" bIns="0" anchor="t" anchorCtr="0">
            <a:normAutofit/>
          </a:bodyPr>
          <a:lstStyle>
            <a:lvl1pPr marL="0" algn="l" fontAlgn="auto">
              <a:lnSpc>
                <a:spcPct val="100000"/>
              </a:lnSpc>
              <a:spcBef>
                <a:spcPts val="1800"/>
              </a:spcBef>
              <a:defRPr sz="3600"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br>
              <a:rPr lang="en-US" altLang="ja-JP" dirty="0"/>
            </a:br>
            <a:endParaRPr lang="en-US" dirty="0"/>
          </a:p>
        </p:txBody>
      </p:sp>
      <p:sp>
        <p:nvSpPr>
          <p:cNvPr id="3" name="Subtitle 2"/>
          <p:cNvSpPr>
            <a:spLocks noGrp="1"/>
          </p:cNvSpPr>
          <p:nvPr>
            <p:ph type="subTitle" idx="1" hasCustomPrompt="1"/>
          </p:nvPr>
        </p:nvSpPr>
        <p:spPr>
          <a:xfrm>
            <a:off x="554664" y="2624964"/>
            <a:ext cx="6840000" cy="288000"/>
          </a:xfrm>
          <a:prstGeom prst="rect">
            <a:avLst/>
          </a:prstGeom>
        </p:spPr>
        <p:txBody>
          <a:bodyPr lIns="0" tIns="0" rIns="0" bIns="0">
            <a:spAutoFit/>
          </a:bodyPr>
          <a:lstStyle>
            <a:lvl1pPr marL="0" indent="0" algn="l">
              <a:buNone/>
              <a:defRPr sz="2000" baseline="0">
                <a:latin typeface="BIZ UDゴシック" panose="020B0400000000000000" pitchFamily="49" charset="-128"/>
              </a:defRPr>
            </a:lvl1pPr>
            <a:lvl2pPr marL="316615" indent="0" algn="ctr">
              <a:buNone/>
              <a:defRPr sz="1385"/>
            </a:lvl2pPr>
            <a:lvl3pPr marL="633231" indent="0" algn="ctr">
              <a:buNone/>
              <a:defRPr sz="1247"/>
            </a:lvl3pPr>
            <a:lvl4pPr marL="949846" indent="0" algn="ctr">
              <a:buNone/>
              <a:defRPr sz="1108"/>
            </a:lvl4pPr>
            <a:lvl5pPr marL="1266461" indent="0" algn="ctr">
              <a:buNone/>
              <a:defRPr sz="1108"/>
            </a:lvl5pPr>
            <a:lvl6pPr marL="1583077" indent="0" algn="ctr">
              <a:buNone/>
              <a:defRPr sz="1108"/>
            </a:lvl6pPr>
            <a:lvl7pPr marL="1899692" indent="0" algn="ctr">
              <a:buNone/>
              <a:defRPr sz="1108"/>
            </a:lvl7pPr>
            <a:lvl8pPr marL="2216308" indent="0" algn="ctr">
              <a:buNone/>
              <a:defRPr sz="1108"/>
            </a:lvl8pPr>
            <a:lvl9pPr marL="2532924" indent="0" algn="ctr">
              <a:buNone/>
              <a:defRPr sz="1108"/>
            </a:lvl9pPr>
          </a:lstStyle>
          <a:p>
            <a:r>
              <a:rPr lang="ja-JP" altLang="en-US"/>
              <a:t>サブタイトルが入ります</a:t>
            </a:r>
            <a:endParaRPr lang="en-US" altLang="ja-JP" dirty="0"/>
          </a:p>
        </p:txBody>
      </p:sp>
      <p:sp>
        <p:nvSpPr>
          <p:cNvPr id="22" name="正方形/長方形 9">
            <a:extLst>
              <a:ext uri="{FF2B5EF4-FFF2-40B4-BE49-F238E27FC236}">
                <a16:creationId xmlns:a16="http://schemas.microsoft.com/office/drawing/2014/main" id="{F3897B38-F33F-FC2C-EA08-8B1341DD3CE0}"/>
              </a:ext>
            </a:extLst>
          </p:cNvPr>
          <p:cNvSpPr/>
          <p:nvPr userDrawn="1"/>
        </p:nvSpPr>
        <p:spPr>
          <a:xfrm>
            <a:off x="6151112" y="6352"/>
            <a:ext cx="2992889" cy="2878005"/>
          </a:xfrm>
          <a:custGeom>
            <a:avLst/>
            <a:gdLst>
              <a:gd name="connsiteX0" fmla="*/ 0 w 3274194"/>
              <a:gd name="connsiteY0" fmla="*/ 0 h 2123090"/>
              <a:gd name="connsiteX1" fmla="*/ 3274194 w 3274194"/>
              <a:gd name="connsiteY1" fmla="*/ 0 h 2123090"/>
              <a:gd name="connsiteX2" fmla="*/ 3274194 w 3274194"/>
              <a:gd name="connsiteY2" fmla="*/ 2123090 h 2123090"/>
              <a:gd name="connsiteX3" fmla="*/ 0 w 3274194"/>
              <a:gd name="connsiteY3" fmla="*/ 2123090 h 2123090"/>
              <a:gd name="connsiteX4" fmla="*/ 0 w 3274194"/>
              <a:gd name="connsiteY4" fmla="*/ 0 h 2123090"/>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9510"/>
              <a:gd name="connsiteY0" fmla="*/ 5316 h 3846787"/>
              <a:gd name="connsiteX1" fmla="*/ 3279510 w 3279510"/>
              <a:gd name="connsiteY1" fmla="*/ 0 h 3846787"/>
              <a:gd name="connsiteX2" fmla="*/ 3279510 w 3279510"/>
              <a:gd name="connsiteY2" fmla="*/ 2123090 h 3846787"/>
              <a:gd name="connsiteX3" fmla="*/ 1991771 w 3279510"/>
              <a:gd name="connsiteY3" fmla="*/ 3846787 h 3846787"/>
              <a:gd name="connsiteX4" fmla="*/ 0 w 3279510"/>
              <a:gd name="connsiteY4" fmla="*/ 5316 h 3846787"/>
              <a:gd name="connsiteX0" fmla="*/ 0 w 3279510"/>
              <a:gd name="connsiteY0" fmla="*/ 5316 h 3846787"/>
              <a:gd name="connsiteX1" fmla="*/ 3226347 w 3279510"/>
              <a:gd name="connsiteY1" fmla="*/ 0 h 3846787"/>
              <a:gd name="connsiteX2" fmla="*/ 3279510 w 3279510"/>
              <a:gd name="connsiteY2" fmla="*/ 2123090 h 3846787"/>
              <a:gd name="connsiteX3" fmla="*/ 1991771 w 3279510"/>
              <a:gd name="connsiteY3" fmla="*/ 3846787 h 3846787"/>
              <a:gd name="connsiteX4" fmla="*/ 0 w 3279510"/>
              <a:gd name="connsiteY4" fmla="*/ 5316 h 3846787"/>
              <a:gd name="connsiteX0" fmla="*/ 0 w 3226347"/>
              <a:gd name="connsiteY0" fmla="*/ 5316 h 3846787"/>
              <a:gd name="connsiteX1" fmla="*/ 3226347 w 3226347"/>
              <a:gd name="connsiteY1" fmla="*/ 0 h 3846787"/>
              <a:gd name="connsiteX2" fmla="*/ 3221031 w 3226347"/>
              <a:gd name="connsiteY2" fmla="*/ 2133722 h 3846787"/>
              <a:gd name="connsiteX3" fmla="*/ 1991771 w 3226347"/>
              <a:gd name="connsiteY3" fmla="*/ 3846787 h 3846787"/>
              <a:gd name="connsiteX4" fmla="*/ 0 w 3226347"/>
              <a:gd name="connsiteY4" fmla="*/ 5316 h 3846787"/>
              <a:gd name="connsiteX0" fmla="*/ 0 w 3226347"/>
              <a:gd name="connsiteY0" fmla="*/ 5316 h 3846787"/>
              <a:gd name="connsiteX1" fmla="*/ 3226347 w 3226347"/>
              <a:gd name="connsiteY1" fmla="*/ 0 h 3846787"/>
              <a:gd name="connsiteX2" fmla="*/ 3215714 w 3226347"/>
              <a:gd name="connsiteY2" fmla="*/ 2112457 h 3846787"/>
              <a:gd name="connsiteX3" fmla="*/ 1991771 w 3226347"/>
              <a:gd name="connsiteY3" fmla="*/ 3846787 h 3846787"/>
              <a:gd name="connsiteX4" fmla="*/ 0 w 3226347"/>
              <a:gd name="connsiteY4" fmla="*/ 5316 h 3846787"/>
              <a:gd name="connsiteX0" fmla="*/ 0 w 3226347"/>
              <a:gd name="connsiteY0" fmla="*/ 5316 h 3846787"/>
              <a:gd name="connsiteX1" fmla="*/ 3226347 w 3226347"/>
              <a:gd name="connsiteY1" fmla="*/ 0 h 3846787"/>
              <a:gd name="connsiteX2" fmla="*/ 3221030 w 3226347"/>
              <a:gd name="connsiteY2" fmla="*/ 2123089 h 3846787"/>
              <a:gd name="connsiteX3" fmla="*/ 1991771 w 3226347"/>
              <a:gd name="connsiteY3" fmla="*/ 3846787 h 3846787"/>
              <a:gd name="connsiteX4" fmla="*/ 0 w 3226347"/>
              <a:gd name="connsiteY4" fmla="*/ 5316 h 3846787"/>
              <a:gd name="connsiteX0" fmla="*/ 0 w 3226347"/>
              <a:gd name="connsiteY0" fmla="*/ 5316 h 3793624"/>
              <a:gd name="connsiteX1" fmla="*/ 3226347 w 3226347"/>
              <a:gd name="connsiteY1" fmla="*/ 0 h 3793624"/>
              <a:gd name="connsiteX2" fmla="*/ 3221030 w 3226347"/>
              <a:gd name="connsiteY2" fmla="*/ 2123089 h 3793624"/>
              <a:gd name="connsiteX3" fmla="*/ 1981139 w 3226347"/>
              <a:gd name="connsiteY3" fmla="*/ 3793624 h 3793624"/>
              <a:gd name="connsiteX4" fmla="*/ 0 w 3226347"/>
              <a:gd name="connsiteY4" fmla="*/ 5316 h 3793624"/>
              <a:gd name="connsiteX0" fmla="*/ 0 w 3226347"/>
              <a:gd name="connsiteY0" fmla="*/ 5316 h 3793624"/>
              <a:gd name="connsiteX1" fmla="*/ 3226347 w 3226347"/>
              <a:gd name="connsiteY1" fmla="*/ 0 h 3793624"/>
              <a:gd name="connsiteX2" fmla="*/ 3221030 w 3226347"/>
              <a:gd name="connsiteY2" fmla="*/ 2123089 h 3793624"/>
              <a:gd name="connsiteX3" fmla="*/ 1981139 w 3226347"/>
              <a:gd name="connsiteY3" fmla="*/ 3793624 h 3793624"/>
              <a:gd name="connsiteX4" fmla="*/ 0 w 3226347"/>
              <a:gd name="connsiteY4" fmla="*/ 5316 h 3793624"/>
              <a:gd name="connsiteX0" fmla="*/ 0 w 3226347"/>
              <a:gd name="connsiteY0" fmla="*/ 5316 h 3804257"/>
              <a:gd name="connsiteX1" fmla="*/ 3226347 w 3226347"/>
              <a:gd name="connsiteY1" fmla="*/ 0 h 3804257"/>
              <a:gd name="connsiteX2" fmla="*/ 3221030 w 3226347"/>
              <a:gd name="connsiteY2" fmla="*/ 2123089 h 3804257"/>
              <a:gd name="connsiteX3" fmla="*/ 1970507 w 3226347"/>
              <a:gd name="connsiteY3" fmla="*/ 3804257 h 3804257"/>
              <a:gd name="connsiteX4" fmla="*/ 0 w 3226347"/>
              <a:gd name="connsiteY4" fmla="*/ 5316 h 3804257"/>
              <a:gd name="connsiteX0" fmla="*/ 0 w 3242296"/>
              <a:gd name="connsiteY0" fmla="*/ 0 h 3804257"/>
              <a:gd name="connsiteX1" fmla="*/ 3242296 w 3242296"/>
              <a:gd name="connsiteY1" fmla="*/ 0 h 3804257"/>
              <a:gd name="connsiteX2" fmla="*/ 3236979 w 3242296"/>
              <a:gd name="connsiteY2" fmla="*/ 2123089 h 3804257"/>
              <a:gd name="connsiteX3" fmla="*/ 1986456 w 3242296"/>
              <a:gd name="connsiteY3" fmla="*/ 3804257 h 3804257"/>
              <a:gd name="connsiteX4" fmla="*/ 0 w 3242296"/>
              <a:gd name="connsiteY4" fmla="*/ 0 h 3804257"/>
              <a:gd name="connsiteX0" fmla="*/ 0 w 3242296"/>
              <a:gd name="connsiteY0" fmla="*/ 0 h 3836155"/>
              <a:gd name="connsiteX1" fmla="*/ 3242296 w 3242296"/>
              <a:gd name="connsiteY1" fmla="*/ 0 h 3836155"/>
              <a:gd name="connsiteX2" fmla="*/ 3236979 w 3242296"/>
              <a:gd name="connsiteY2" fmla="*/ 2123089 h 3836155"/>
              <a:gd name="connsiteX3" fmla="*/ 1959875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59875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59875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6" h="3836155">
                <a:moveTo>
                  <a:pt x="0" y="0"/>
                </a:moveTo>
                <a:lnTo>
                  <a:pt x="3242296" y="0"/>
                </a:lnTo>
                <a:cubicBezTo>
                  <a:pt x="3238752" y="704152"/>
                  <a:pt x="3240523" y="1418937"/>
                  <a:pt x="3236979" y="2123089"/>
                </a:cubicBezTo>
                <a:cubicBezTo>
                  <a:pt x="2807733" y="2697655"/>
                  <a:pt x="2494224" y="3203722"/>
                  <a:pt x="1965191" y="3836155"/>
                </a:cubicBezTo>
                <a:cubicBezTo>
                  <a:pt x="1761768" y="2855700"/>
                  <a:pt x="1203374" y="1491980"/>
                  <a:pt x="0" y="0"/>
                </a:cubicBezTo>
                <a:close/>
              </a:path>
            </a:pathLst>
          </a:custGeom>
          <a:noFill/>
          <a:ln w="19050">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47"/>
          </a:p>
        </p:txBody>
      </p:sp>
      <p:sp>
        <p:nvSpPr>
          <p:cNvPr id="18" name="テキスト ボックス 17">
            <a:extLst>
              <a:ext uri="{FF2B5EF4-FFF2-40B4-BE49-F238E27FC236}">
                <a16:creationId xmlns:a16="http://schemas.microsoft.com/office/drawing/2014/main" id="{E2E464C3-49A6-8260-3C4F-3D0897878B7A}"/>
              </a:ext>
            </a:extLst>
          </p:cNvPr>
          <p:cNvSpPr txBox="1"/>
          <p:nvPr userDrawn="1"/>
        </p:nvSpPr>
        <p:spPr>
          <a:xfrm>
            <a:off x="400051" y="876571"/>
            <a:ext cx="184731" cy="300082"/>
          </a:xfrm>
          <a:prstGeom prst="rect">
            <a:avLst/>
          </a:prstGeom>
          <a:noFill/>
        </p:spPr>
        <p:txBody>
          <a:bodyPr wrap="none" rtlCol="0">
            <a:spAutoFit/>
          </a:bodyPr>
          <a:lstStyle/>
          <a:p>
            <a:endParaRPr kumimoji="1" lang="ja-JP" altLang="en-US" sz="1350"/>
          </a:p>
        </p:txBody>
      </p:sp>
      <p:sp>
        <p:nvSpPr>
          <p:cNvPr id="7" name="テキスト プレースホルダー 5">
            <a:extLst>
              <a:ext uri="{FF2B5EF4-FFF2-40B4-BE49-F238E27FC236}">
                <a16:creationId xmlns:a16="http://schemas.microsoft.com/office/drawing/2014/main" id="{351ABEF6-7425-6DD0-D861-5BC3F91A2FDB}"/>
              </a:ext>
            </a:extLst>
          </p:cNvPr>
          <p:cNvSpPr>
            <a:spLocks noGrp="1"/>
          </p:cNvSpPr>
          <p:nvPr>
            <p:ph type="body" sz="quarter" idx="10" hasCustomPrompt="1"/>
          </p:nvPr>
        </p:nvSpPr>
        <p:spPr>
          <a:xfrm>
            <a:off x="539750" y="3517041"/>
            <a:ext cx="5868988" cy="869982"/>
          </a:xfrm>
          <a:prstGeom prst="rect">
            <a:avLst/>
          </a:prstGeom>
        </p:spPr>
        <p:txBody>
          <a:bodyPr lIns="0" tIns="0" rIns="0" bIns="0">
            <a:normAutofit/>
          </a:bodyPr>
          <a:lstStyle>
            <a:lvl1pPr>
              <a:defRPr sz="1600" baseline="0">
                <a:latin typeface="BIZ UDゴシック" panose="020B0400000000000000" pitchFamily="49" charset="-128"/>
                <a:ea typeface="BIZ UDゴシック" panose="020B0400000000000000" pitchFamily="49" charset="-128"/>
              </a:defRPr>
            </a:lvl1pPr>
            <a:lvl2pPr marL="342900" indent="0">
              <a:buNone/>
              <a:defRPr/>
            </a:lvl2pPr>
          </a:lstStyle>
          <a:p>
            <a:pPr lvl="0"/>
            <a:r>
              <a:rPr kumimoji="1" lang="ja-JP" altLang="en-US"/>
              <a:t>部署名氏名</a:t>
            </a:r>
            <a:endParaRPr kumimoji="1" lang="en-US" altLang="ja-JP" dirty="0"/>
          </a:p>
        </p:txBody>
      </p:sp>
      <p:sp>
        <p:nvSpPr>
          <p:cNvPr id="11" name="テキスト プレースホルダー 5">
            <a:extLst>
              <a:ext uri="{FF2B5EF4-FFF2-40B4-BE49-F238E27FC236}">
                <a16:creationId xmlns:a16="http://schemas.microsoft.com/office/drawing/2014/main" id="{CA577487-419E-57CE-3495-B47C2A1FC5A3}"/>
              </a:ext>
            </a:extLst>
          </p:cNvPr>
          <p:cNvSpPr>
            <a:spLocks noGrp="1"/>
          </p:cNvSpPr>
          <p:nvPr>
            <p:ph type="body" sz="quarter" idx="12" hasCustomPrompt="1"/>
          </p:nvPr>
        </p:nvSpPr>
        <p:spPr>
          <a:xfrm>
            <a:off x="539750" y="4605924"/>
            <a:ext cx="5400000" cy="166199"/>
          </a:xfrm>
          <a:prstGeom prst="rect">
            <a:avLst/>
          </a:prstGeom>
        </p:spPr>
        <p:txBody>
          <a:bodyPr lIns="0" tIns="0" rIns="0" bIns="0">
            <a:spAutoFit/>
          </a:bodyPr>
          <a:lstStyle>
            <a:lvl1pPr>
              <a:defRPr sz="1200" baseline="0">
                <a:latin typeface="BIZ UDゴシック" panose="020B0400000000000000" pitchFamily="49" charset="-128"/>
                <a:ea typeface="BIZ UDゴシック" panose="020B0400000000000000" pitchFamily="49" charset="-128"/>
              </a:defRPr>
            </a:lvl1pPr>
            <a:lvl2pPr marL="342900" indent="0">
              <a:buNone/>
              <a:defRPr/>
            </a:lvl2pPr>
          </a:lstStyle>
          <a:p>
            <a:pPr lvl="0"/>
            <a:r>
              <a:rPr kumimoji="1" lang="en-US" altLang="ja-JP" dirty="0"/>
              <a:t>0000</a:t>
            </a:r>
            <a:r>
              <a:rPr kumimoji="1" lang="ja-JP" altLang="en-US"/>
              <a:t>年</a:t>
            </a:r>
            <a:r>
              <a:rPr kumimoji="1" lang="en-US" altLang="ja-JP" dirty="0"/>
              <a:t>00</a:t>
            </a:r>
            <a:r>
              <a:rPr kumimoji="1" lang="ja-JP" altLang="en-US"/>
              <a:t>月</a:t>
            </a:r>
            <a:r>
              <a:rPr kumimoji="1" lang="en-US" altLang="ja-JP" dirty="0"/>
              <a:t>00</a:t>
            </a:r>
            <a:r>
              <a:rPr kumimoji="1" lang="ja-JP" altLang="en-US"/>
              <a:t>日</a:t>
            </a:r>
          </a:p>
        </p:txBody>
      </p:sp>
      <p:pic>
        <p:nvPicPr>
          <p:cNvPr id="10" name="図 9">
            <a:extLst>
              <a:ext uri="{FF2B5EF4-FFF2-40B4-BE49-F238E27FC236}">
                <a16:creationId xmlns:a16="http://schemas.microsoft.com/office/drawing/2014/main" id="{0553BCC8-DC5E-83B5-FEC7-400F25915201}"/>
              </a:ext>
            </a:extLst>
          </p:cNvPr>
          <p:cNvPicPr>
            <a:picLocks noChangeAspect="1"/>
          </p:cNvPicPr>
          <p:nvPr userDrawn="1"/>
        </p:nvPicPr>
        <p:blipFill>
          <a:blip r:embed="rId2"/>
          <a:stretch>
            <a:fillRect/>
          </a:stretch>
        </p:blipFill>
        <p:spPr>
          <a:xfrm>
            <a:off x="5689042" y="-3079"/>
            <a:ext cx="3465687" cy="5158800"/>
          </a:xfrm>
          <a:prstGeom prst="rect">
            <a:avLst/>
          </a:prstGeom>
        </p:spPr>
      </p:pic>
      <p:pic>
        <p:nvPicPr>
          <p:cNvPr id="4" name="図 3">
            <a:extLst>
              <a:ext uri="{FF2B5EF4-FFF2-40B4-BE49-F238E27FC236}">
                <a16:creationId xmlns:a16="http://schemas.microsoft.com/office/drawing/2014/main" id="{A33139C3-7255-1A98-1A99-5DA209411954}"/>
              </a:ext>
            </a:extLst>
          </p:cNvPr>
          <p:cNvPicPr>
            <a:picLocks noChangeAspect="1"/>
          </p:cNvPicPr>
          <p:nvPr userDrawn="1"/>
        </p:nvPicPr>
        <p:blipFill>
          <a:blip r:embed="rId3"/>
          <a:stretch>
            <a:fillRect/>
          </a:stretch>
        </p:blipFill>
        <p:spPr>
          <a:xfrm>
            <a:off x="539750" y="370920"/>
            <a:ext cx="2523490" cy="169422"/>
          </a:xfrm>
          <a:prstGeom prst="rect">
            <a:avLst/>
          </a:prstGeom>
        </p:spPr>
      </p:pic>
      <p:pic>
        <p:nvPicPr>
          <p:cNvPr id="5" name="図 4">
            <a:extLst>
              <a:ext uri="{FF2B5EF4-FFF2-40B4-BE49-F238E27FC236}">
                <a16:creationId xmlns:a16="http://schemas.microsoft.com/office/drawing/2014/main" id="{AEC592B9-F24F-B89F-3768-717FCEA09447}"/>
              </a:ext>
            </a:extLst>
          </p:cNvPr>
          <p:cNvPicPr>
            <a:picLocks noChangeAspect="1"/>
          </p:cNvPicPr>
          <p:nvPr userDrawn="1"/>
        </p:nvPicPr>
        <p:blipFill>
          <a:blip r:embed="rId4"/>
          <a:stretch>
            <a:fillRect/>
          </a:stretch>
        </p:blipFill>
        <p:spPr>
          <a:xfrm>
            <a:off x="7664796" y="4487070"/>
            <a:ext cx="1188000" cy="301510"/>
          </a:xfrm>
          <a:prstGeom prst="rect">
            <a:avLst/>
          </a:prstGeom>
        </p:spPr>
      </p:pic>
    </p:spTree>
    <p:extLst>
      <p:ext uri="{BB962C8B-B14F-4D97-AF65-F5344CB8AC3E}">
        <p14:creationId xmlns:p14="http://schemas.microsoft.com/office/powerpoint/2010/main" val="2403312667"/>
      </p:ext>
    </p:extLst>
  </p:cSld>
  <p:clrMapOvr>
    <a:masterClrMapping/>
  </p:clrMapOvr>
  <p:extLst>
    <p:ext uri="{DCECCB84-F9BA-43D5-87BE-67443E8EF086}">
      <p15:sldGuideLst xmlns:p15="http://schemas.microsoft.com/office/powerpoint/2012/main">
        <p15:guide id="1" orient="horz" pos="228" userDrawn="1">
          <p15:clr>
            <a:srgbClr val="F26B43"/>
          </p15:clr>
        </p15:guide>
        <p15:guide id="4" pos="5760">
          <p15:clr>
            <a:srgbClr val="F26B43"/>
          </p15:clr>
        </p15:guide>
        <p15:guide id="6" orient="horz" pos="3012" userDrawn="1">
          <p15:clr>
            <a:srgbClr val="F26B43"/>
          </p15:clr>
        </p15:guide>
        <p15:guide id="7" pos="340">
          <p15:clr>
            <a:srgbClr val="F26B43"/>
          </p15:clr>
        </p15:guide>
        <p15:guide id="8" pos="542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ページ_基本">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433405-00C6-681C-6E1F-5D9BB3EC5213}"/>
              </a:ext>
            </a:extLst>
          </p:cNvPr>
          <p:cNvSpPr txBox="1">
            <a:spLocks/>
          </p:cNvSpPr>
          <p:nvPr userDrawn="1"/>
        </p:nvSpPr>
        <p:spPr>
          <a:xfrm>
            <a:off x="358775" y="4655327"/>
            <a:ext cx="8426450" cy="135042"/>
          </a:xfrm>
          <a:prstGeom prst="rect">
            <a:avLst/>
          </a:prstGeom>
        </p:spPr>
        <p:txBody>
          <a:bodyPr vert="horz" lIns="0" tIns="0" rIns="0" bIns="0" rtlCol="0" anchor="b">
            <a:normAutofit lnSpcReduction="10000"/>
          </a:bodyPr>
          <a:lstStyle>
            <a:lvl1pPr marL="0" algn="l" defTabSz="914400" rtl="0" eaLnBrk="1" fontAlgn="auto" latinLnBrk="0" hangingPunct="1">
              <a:lnSpc>
                <a:spcPct val="100000"/>
              </a:lnSpc>
              <a:spcBef>
                <a:spcPts val="2400"/>
              </a:spcBef>
              <a:buNone/>
              <a:defRPr kumimoji="1" sz="2800" kern="2000" baseline="0">
                <a:solidFill>
                  <a:schemeClr val="tx1"/>
                </a:solidFill>
                <a:latin typeface="BIZ UDゴシック" panose="020B0400000000000000" pitchFamily="49" charset="-128"/>
                <a:ea typeface="BIZ UDゴシック" panose="020B0400000000000000" pitchFamily="49" charset="-128"/>
                <a:cs typeface="+mj-cs"/>
              </a:defRPr>
            </a:lvl1pPr>
          </a:lstStyle>
          <a:p>
            <a:endParaRPr lang="en-US" sz="900" baseline="0" dirty="0">
              <a:latin typeface="BIZ UDゴシック" panose="020B0400000000000000" pitchFamily="49" charset="-128"/>
            </a:endParaRPr>
          </a:p>
        </p:txBody>
      </p:sp>
      <p:sp>
        <p:nvSpPr>
          <p:cNvPr id="10" name="Title 1">
            <a:extLst>
              <a:ext uri="{FF2B5EF4-FFF2-40B4-BE49-F238E27FC236}">
                <a16:creationId xmlns:a16="http://schemas.microsoft.com/office/drawing/2014/main" id="{D306C6BF-DB33-9895-2238-6923D1AE41CB}"/>
              </a:ext>
            </a:extLst>
          </p:cNvPr>
          <p:cNvSpPr>
            <a:spLocks noGrp="1"/>
          </p:cNvSpPr>
          <p:nvPr>
            <p:ph type="ctrTitle" hasCustomPrompt="1"/>
          </p:nvPr>
        </p:nvSpPr>
        <p:spPr>
          <a:xfrm>
            <a:off x="358774" y="370800"/>
            <a:ext cx="6758305" cy="307777"/>
          </a:xfrm>
          <a:prstGeom prst="rect">
            <a:avLst/>
          </a:prstGeom>
        </p:spPr>
        <p:txBody>
          <a:bodyPr wrap="square" lIns="0" tIns="0" rIns="0" bIns="0" anchor="t" anchorCtr="0">
            <a:spAutoFit/>
          </a:bodyPr>
          <a:lstStyle>
            <a:lvl1pPr marL="0" algn="l" fontAlgn="auto">
              <a:lnSpc>
                <a:spcPct val="100000"/>
              </a:lnSpc>
              <a:spcBef>
                <a:spcPts val="1800"/>
              </a:spcBef>
              <a:defRPr sz="2000"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2" name="テキスト プレースホルダー 5">
            <a:extLst>
              <a:ext uri="{FF2B5EF4-FFF2-40B4-BE49-F238E27FC236}">
                <a16:creationId xmlns:a16="http://schemas.microsoft.com/office/drawing/2014/main" id="{42864FF2-638A-4334-6796-B3AE8476CFDA}"/>
              </a:ext>
            </a:extLst>
          </p:cNvPr>
          <p:cNvSpPr>
            <a:spLocks noGrp="1"/>
          </p:cNvSpPr>
          <p:nvPr>
            <p:ph type="body" sz="quarter" idx="11" hasCustomPrompt="1"/>
          </p:nvPr>
        </p:nvSpPr>
        <p:spPr>
          <a:xfrm>
            <a:off x="358775" y="964095"/>
            <a:ext cx="8426450" cy="2880000"/>
          </a:xfrm>
          <a:prstGeom prst="rect">
            <a:avLst/>
          </a:prstGeom>
        </p:spPr>
        <p:txBody>
          <a:bodyPr lIns="0" tIns="0" rIns="0" bIns="0">
            <a:normAutofit/>
          </a:bodyPr>
          <a:lstStyle>
            <a:lvl1pPr>
              <a:defRPr sz="2800"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3" name="テキスト プレースホルダー 9">
            <a:extLst>
              <a:ext uri="{FF2B5EF4-FFF2-40B4-BE49-F238E27FC236}">
                <a16:creationId xmlns:a16="http://schemas.microsoft.com/office/drawing/2014/main" id="{6DD65C8E-B513-BF6C-4249-C40F0B05EA4E}"/>
              </a:ext>
            </a:extLst>
          </p:cNvPr>
          <p:cNvSpPr>
            <a:spLocks noGrp="1"/>
          </p:cNvSpPr>
          <p:nvPr>
            <p:ph type="body" sz="quarter" idx="12" hasCustomPrompt="1"/>
          </p:nvPr>
        </p:nvSpPr>
        <p:spPr>
          <a:xfrm>
            <a:off x="358775" y="4631898"/>
            <a:ext cx="8426450" cy="153888"/>
          </a:xfrm>
          <a:prstGeom prst="rect">
            <a:avLst/>
          </a:prstGeom>
        </p:spPr>
        <p:txBody>
          <a:bodyPr wrap="square" lIns="0" tIns="0" rIns="0" bIns="0">
            <a:spAutoFit/>
          </a:bodyPr>
          <a:lstStyle>
            <a:lvl1pPr>
              <a:defRPr sz="1100"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5" name="スライド番号プレースホルダー 4">
            <a:extLst>
              <a:ext uri="{FF2B5EF4-FFF2-40B4-BE49-F238E27FC236}">
                <a16:creationId xmlns:a16="http://schemas.microsoft.com/office/drawing/2014/main" id="{351C9C74-7365-AB78-008F-D73B31869F18}"/>
              </a:ext>
            </a:extLst>
          </p:cNvPr>
          <p:cNvSpPr>
            <a:spLocks noGrp="1"/>
          </p:cNvSpPr>
          <p:nvPr>
            <p:ph type="sldNum" sz="quarter" idx="13"/>
          </p:nvPr>
        </p:nvSpPr>
        <p:spPr>
          <a:xfrm>
            <a:off x="6884475" y="4758298"/>
            <a:ext cx="2057400" cy="215444"/>
          </a:xfrm>
        </p:spPr>
        <p:txBody>
          <a:bodyPr/>
          <a:lstStyle>
            <a:lvl1pPr>
              <a:defRPr sz="1400">
                <a:solidFill>
                  <a:schemeClr val="tx1"/>
                </a:solidFill>
              </a:defRPr>
            </a:lvl1pPr>
          </a:lstStyle>
          <a:p>
            <a:fld id="{E87F6B17-BD80-9043-9E61-096367EC38AB}" type="slidenum">
              <a:rPr kumimoji="1" lang="ja-JP" altLang="en-US" smtClean="0"/>
              <a:pPr/>
              <a:t>‹#›</a:t>
            </a:fld>
            <a:endParaRPr kumimoji="1" lang="ja-JP" altLang="en-US" dirty="0"/>
          </a:p>
        </p:txBody>
      </p:sp>
      <p:pic>
        <p:nvPicPr>
          <p:cNvPr id="4" name="図 3">
            <a:extLst>
              <a:ext uri="{FF2B5EF4-FFF2-40B4-BE49-F238E27FC236}">
                <a16:creationId xmlns:a16="http://schemas.microsoft.com/office/drawing/2014/main" id="{B9A9B77F-FE39-25BB-1938-AF97CB0648FF}"/>
              </a:ext>
            </a:extLst>
          </p:cNvPr>
          <p:cNvPicPr>
            <a:picLocks noChangeAspect="1"/>
          </p:cNvPicPr>
          <p:nvPr userDrawn="1"/>
        </p:nvPicPr>
        <p:blipFill>
          <a:blip r:embed="rId2"/>
          <a:stretch>
            <a:fillRect/>
          </a:stretch>
        </p:blipFill>
        <p:spPr>
          <a:xfrm>
            <a:off x="7743228" y="361950"/>
            <a:ext cx="1041996" cy="449551"/>
          </a:xfrm>
          <a:prstGeom prst="rect">
            <a:avLst/>
          </a:prstGeom>
        </p:spPr>
      </p:pic>
    </p:spTree>
    <p:extLst>
      <p:ext uri="{BB962C8B-B14F-4D97-AF65-F5344CB8AC3E}">
        <p14:creationId xmlns:p14="http://schemas.microsoft.com/office/powerpoint/2010/main" val="4064639387"/>
      </p:ext>
    </p:extLst>
  </p:cSld>
  <p:clrMapOvr>
    <a:masterClrMapping/>
  </p:clrMapOvr>
  <p:extLst>
    <p:ext uri="{DCECCB84-F9BA-43D5-87BE-67443E8EF086}">
      <p15:sldGuideLst xmlns:p15="http://schemas.microsoft.com/office/powerpoint/2012/main">
        <p15:guide id="1" orient="horz" pos="228" userDrawn="1">
          <p15:clr>
            <a:srgbClr val="F26B43"/>
          </p15:clr>
        </p15:guide>
        <p15:guide id="2" orient="horz" pos="3014" userDrawn="1">
          <p15:clr>
            <a:srgbClr val="F26B43"/>
          </p15:clr>
        </p15:guide>
        <p15:guide id="3" pos="5534" userDrawn="1">
          <p15:clr>
            <a:srgbClr val="F26B43"/>
          </p15:clr>
        </p15:guide>
        <p15:guide id="4" pos="226"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ページ_フッター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E68512-4ED7-30FA-2929-F33C39065E64}"/>
              </a:ext>
            </a:extLst>
          </p:cNvPr>
          <p:cNvSpPr>
            <a:spLocks noGrp="1"/>
          </p:cNvSpPr>
          <p:nvPr>
            <p:ph type="ctrTitle" hasCustomPrompt="1"/>
          </p:nvPr>
        </p:nvSpPr>
        <p:spPr>
          <a:xfrm>
            <a:off x="358775" y="370800"/>
            <a:ext cx="8426450" cy="307777"/>
          </a:xfrm>
          <a:prstGeom prst="rect">
            <a:avLst/>
          </a:prstGeom>
        </p:spPr>
        <p:txBody>
          <a:bodyPr lIns="0" tIns="0" rIns="0" bIns="0" anchor="t" anchorCtr="0">
            <a:spAutoFit/>
          </a:bodyPr>
          <a:lstStyle>
            <a:lvl1pPr marL="0" algn="l" fontAlgn="auto">
              <a:lnSpc>
                <a:spcPct val="100000"/>
              </a:lnSpc>
              <a:spcBef>
                <a:spcPts val="1800"/>
              </a:spcBef>
              <a:defRPr sz="2000"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5">
            <a:extLst>
              <a:ext uri="{FF2B5EF4-FFF2-40B4-BE49-F238E27FC236}">
                <a16:creationId xmlns:a16="http://schemas.microsoft.com/office/drawing/2014/main" id="{35786219-34AB-FB7B-80B0-6A0D216F07C2}"/>
              </a:ext>
            </a:extLst>
          </p:cNvPr>
          <p:cNvSpPr>
            <a:spLocks noGrp="1"/>
          </p:cNvSpPr>
          <p:nvPr>
            <p:ph type="body" sz="quarter" idx="11" hasCustomPrompt="1"/>
          </p:nvPr>
        </p:nvSpPr>
        <p:spPr>
          <a:xfrm>
            <a:off x="358775" y="964095"/>
            <a:ext cx="8426450" cy="2880000"/>
          </a:xfrm>
          <a:prstGeom prst="rect">
            <a:avLst/>
          </a:prstGeom>
        </p:spPr>
        <p:txBody>
          <a:bodyPr lIns="0" tIns="0" rIns="0" bIns="0">
            <a:normAutofit/>
          </a:bodyPr>
          <a:lstStyle>
            <a:lvl1pPr>
              <a:defRPr sz="2800"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5" name="テキスト プレースホルダー 9">
            <a:extLst>
              <a:ext uri="{FF2B5EF4-FFF2-40B4-BE49-F238E27FC236}">
                <a16:creationId xmlns:a16="http://schemas.microsoft.com/office/drawing/2014/main" id="{5C1D77D8-7EA6-E3A2-BC20-CB436AAE66E2}"/>
              </a:ext>
            </a:extLst>
          </p:cNvPr>
          <p:cNvSpPr>
            <a:spLocks noGrp="1"/>
          </p:cNvSpPr>
          <p:nvPr>
            <p:ph type="body" sz="quarter" idx="12" hasCustomPrompt="1"/>
          </p:nvPr>
        </p:nvSpPr>
        <p:spPr>
          <a:xfrm>
            <a:off x="358775" y="4631827"/>
            <a:ext cx="6120000" cy="152349"/>
          </a:xfrm>
          <a:prstGeom prst="rect">
            <a:avLst/>
          </a:prstGeom>
        </p:spPr>
        <p:txBody>
          <a:bodyPr lIns="0" tIns="0" rIns="0" bIns="0">
            <a:spAutoFit/>
          </a:bodyPr>
          <a:lstStyle>
            <a:lvl1pPr>
              <a:defRPr sz="1100"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2" name="スライド番号プレースホルダー 1">
            <a:extLst>
              <a:ext uri="{FF2B5EF4-FFF2-40B4-BE49-F238E27FC236}">
                <a16:creationId xmlns:a16="http://schemas.microsoft.com/office/drawing/2014/main" id="{A6055E8A-21EF-673C-4EF9-4CEED1926F6A}"/>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E824CC9-95DD-E703-19E0-60CBB71E91D0}"/>
              </a:ext>
            </a:extLst>
          </p:cNvPr>
          <p:cNvPicPr>
            <a:picLocks noChangeAspect="1"/>
          </p:cNvPicPr>
          <p:nvPr userDrawn="1"/>
        </p:nvPicPr>
        <p:blipFill>
          <a:blip r:embed="rId2"/>
          <a:stretch>
            <a:fillRect/>
          </a:stretch>
        </p:blipFill>
        <p:spPr>
          <a:xfrm>
            <a:off x="7743228" y="4335174"/>
            <a:ext cx="1041996" cy="449551"/>
          </a:xfrm>
          <a:prstGeom prst="rect">
            <a:avLst/>
          </a:prstGeom>
        </p:spPr>
      </p:pic>
    </p:spTree>
    <p:extLst>
      <p:ext uri="{BB962C8B-B14F-4D97-AF65-F5344CB8AC3E}">
        <p14:creationId xmlns:p14="http://schemas.microsoft.com/office/powerpoint/2010/main" val="4028315487"/>
      </p:ext>
    </p:extLst>
  </p:cSld>
  <p:clrMapOvr>
    <a:masterClrMapping/>
  </p:clrMapOvr>
  <p:extLst>
    <p:ext uri="{DCECCB84-F9BA-43D5-87BE-67443E8EF086}">
      <p15:sldGuideLst xmlns:p15="http://schemas.microsoft.com/office/powerpoint/2012/main">
        <p15:guide id="1" orient="horz" pos="228" userDrawn="1">
          <p15:clr>
            <a:srgbClr val="F26B43"/>
          </p15:clr>
        </p15:guide>
        <p15:guide id="2" orient="horz" pos="3014" userDrawn="1">
          <p15:clr>
            <a:srgbClr val="F26B43"/>
          </p15:clr>
        </p15:guide>
        <p15:guide id="3" pos="5534" userDrawn="1">
          <p15:clr>
            <a:srgbClr val="F26B43"/>
          </p15:clr>
        </p15:guide>
        <p15:guide id="4" pos="226" userDrawn="1">
          <p15:clr>
            <a:srgbClr val="F26B43"/>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B0311E07-2EA1-1A9C-91B5-ED8C3C92C75A}"/>
              </a:ext>
            </a:extLst>
          </p:cNvPr>
          <p:cNvSpPr>
            <a:spLocks noGrp="1"/>
          </p:cNvSpPr>
          <p:nvPr>
            <p:ph type="sldNum" sz="quarter" idx="4"/>
          </p:nvPr>
        </p:nvSpPr>
        <p:spPr>
          <a:xfrm>
            <a:off x="6884475" y="4789075"/>
            <a:ext cx="2057400" cy="153888"/>
          </a:xfrm>
          <a:prstGeom prst="rect">
            <a:avLst/>
          </a:prstGeom>
        </p:spPr>
        <p:txBody>
          <a:bodyPr vert="horz" lIns="0" tIns="0" rIns="0" bIns="0" rtlCol="0" anchor="ctr">
            <a:spAutoFit/>
          </a:bodyPr>
          <a:lstStyle>
            <a:lvl1pPr algn="r">
              <a:defRPr sz="1000" b="0" i="0">
                <a:solidFill>
                  <a:schemeClr val="accent6"/>
                </a:solidFill>
                <a:latin typeface="BIZ UDGothic" panose="020B0400000000000000" pitchFamily="49" charset="-128"/>
                <a:ea typeface="BIZ UDGothic" panose="020B0400000000000000" pitchFamily="49" charset="-128"/>
              </a:defRPr>
            </a:lvl1pPr>
          </a:lstStyle>
          <a:p>
            <a:fld id="{E87F6B17-BD80-9043-9E61-096367EC38AB}" type="slidenum">
              <a:rPr kumimoji="1" lang="ja-JP" altLang="en-US" smtClean="0"/>
              <a:pPr/>
              <a:t>‹#›</a:t>
            </a:fld>
            <a:endParaRPr kumimoji="1" lang="ja-JP" altLang="en-US"/>
          </a:p>
        </p:txBody>
      </p:sp>
    </p:spTree>
    <p:extLst>
      <p:ext uri="{BB962C8B-B14F-4D97-AF65-F5344CB8AC3E}">
        <p14:creationId xmlns:p14="http://schemas.microsoft.com/office/powerpoint/2010/main" val="4146696707"/>
      </p:ext>
    </p:extLst>
  </p:cSld>
  <p:clrMap bg1="lt1" tx1="dk1" bg2="lt2" tx2="dk2" accent1="accent1" accent2="accent2" accent3="accent3" accent4="accent4" accent5="accent5" accent6="accent6" hlink="hlink" folHlink="folHlink"/>
  <p:sldLayoutIdLst>
    <p:sldLayoutId id="2147483698" r:id="rId1"/>
    <p:sldLayoutId id="2147483675" r:id="rId2"/>
    <p:sldLayoutId id="2147483676" r:id="rId3"/>
  </p:sldLayoutIdLst>
  <p:hf hdr="0" ftr="0" dt="0"/>
  <p:txStyles>
    <p:titleStyle>
      <a:lvl1pPr algn="l" defTabSz="685800" rtl="0" eaLnBrk="1" latinLnBrk="0" hangingPunct="1">
        <a:lnSpc>
          <a:spcPct val="90000"/>
        </a:lnSpc>
        <a:spcBef>
          <a:spcPct val="0"/>
        </a:spcBef>
        <a:buNone/>
        <a:defRPr kumimoji="1" sz="3600" kern="1200" baseline="0">
          <a:solidFill>
            <a:schemeClr val="tx1"/>
          </a:solidFill>
          <a:latin typeface="BIZ UDゴシック" panose="020B0400000000000000" pitchFamily="49" charset="-128"/>
          <a:ea typeface="BIZ UDゴシック" panose="020B0400000000000000" pitchFamily="49" charset="-128"/>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orient="horz" pos="3241" userDrawn="1">
          <p15:clr>
            <a:srgbClr val="F26B43"/>
          </p15:clr>
        </p15:guide>
        <p15:guide id="4" orient="horz"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223EED-EE5E-916A-D703-E14FC75252B5}"/>
              </a:ext>
            </a:extLst>
          </p:cNvPr>
          <p:cNvSpPr>
            <a:spLocks noGrp="1"/>
          </p:cNvSpPr>
          <p:nvPr>
            <p:ph type="ctrTitle"/>
          </p:nvPr>
        </p:nvSpPr>
        <p:spPr>
          <a:xfrm>
            <a:off x="445807" y="1903500"/>
            <a:ext cx="7141536" cy="1592314"/>
          </a:xfrm>
        </p:spPr>
        <p:txBody>
          <a:bodyPr>
            <a:normAutofit/>
          </a:bodyPr>
          <a:lstStyle/>
          <a:p>
            <a:pPr>
              <a:lnSpc>
                <a:spcPct val="150000"/>
              </a:lnSpc>
            </a:pPr>
            <a:r>
              <a:rPr kumimoji="1" lang="ja-JP" altLang="en-US" sz="2200" dirty="0"/>
              <a:t>横浜市ＡＣＰ普及啓発プログラム（ワーク）</a:t>
            </a:r>
            <a:br>
              <a:rPr kumimoji="1" lang="en-US" altLang="ja-JP" sz="2800" dirty="0"/>
            </a:br>
            <a:r>
              <a:rPr lang="ja-JP" altLang="en-US" dirty="0"/>
              <a:t>「価値の引き出し」</a:t>
            </a:r>
            <a:endParaRPr kumimoji="1" lang="ja-JP" altLang="en-US" dirty="0"/>
          </a:p>
        </p:txBody>
      </p:sp>
      <p:sp>
        <p:nvSpPr>
          <p:cNvPr id="4" name="テキスト プレースホルダー 4">
            <a:extLst>
              <a:ext uri="{FF2B5EF4-FFF2-40B4-BE49-F238E27FC236}">
                <a16:creationId xmlns:a16="http://schemas.microsoft.com/office/drawing/2014/main" id="{9998CA87-2174-4337-B031-9BE1D822DB3F}"/>
              </a:ext>
            </a:extLst>
          </p:cNvPr>
          <p:cNvSpPr txBox="1">
            <a:spLocks/>
          </p:cNvSpPr>
          <p:nvPr/>
        </p:nvSpPr>
        <p:spPr>
          <a:xfrm>
            <a:off x="3628118" y="371381"/>
            <a:ext cx="2497364" cy="166199"/>
          </a:xfrm>
          <a:prstGeom prst="rect">
            <a:avLst/>
          </a:prstGeom>
        </p:spPr>
        <p:txBody>
          <a:bodyPr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kern="1200" baseline="0">
                <a:solidFill>
                  <a:schemeClr val="tx1"/>
                </a:solidFill>
                <a:latin typeface="BIZ UDゴシック" panose="020B0400000000000000" pitchFamily="49" charset="-128"/>
                <a:ea typeface="BIZ UDゴシック" panose="020B0400000000000000" pitchFamily="49"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横浜市医療局　令和６年度作成</a:t>
            </a:r>
            <a:endParaRPr lang="ja-JP" altLang="en-US" dirty="0"/>
          </a:p>
        </p:txBody>
      </p:sp>
      <p:sp>
        <p:nvSpPr>
          <p:cNvPr id="7" name="タイトル 1">
            <a:extLst>
              <a:ext uri="{FF2B5EF4-FFF2-40B4-BE49-F238E27FC236}">
                <a16:creationId xmlns:a16="http://schemas.microsoft.com/office/drawing/2014/main" id="{D0B5C06A-A872-4242-AE0A-FA871C7C041B}"/>
              </a:ext>
            </a:extLst>
          </p:cNvPr>
          <p:cNvSpPr txBox="1">
            <a:spLocks/>
          </p:cNvSpPr>
          <p:nvPr/>
        </p:nvSpPr>
        <p:spPr>
          <a:xfrm>
            <a:off x="409520" y="3957548"/>
            <a:ext cx="5044222" cy="816159"/>
          </a:xfrm>
          <a:prstGeom prst="rect">
            <a:avLst/>
          </a:prstGeom>
        </p:spPr>
        <p:txBody>
          <a:bodyPr lIns="0" tIns="0" rIns="0" bIns="0" anchor="t" anchorCtr="0">
            <a:noAutofit/>
          </a:bodyPr>
          <a:lstStyle>
            <a:lvl1pPr marL="0" algn="l" defTabSz="685800" rtl="0" eaLnBrk="1" fontAlgn="auto" latinLnBrk="0" hangingPunct="1">
              <a:lnSpc>
                <a:spcPct val="100000"/>
              </a:lnSpc>
              <a:spcBef>
                <a:spcPts val="1800"/>
              </a:spcBef>
              <a:buNone/>
              <a:defRPr kumimoji="1" sz="36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1400" dirty="0"/>
              <a:t>令和○年○月○日　　</a:t>
            </a:r>
            <a:endParaRPr lang="en-US" altLang="ja-JP" sz="1400" dirty="0"/>
          </a:p>
          <a:p>
            <a:r>
              <a:rPr lang="ja-JP" altLang="en-US" sz="1400" dirty="0"/>
              <a:t>□□□□（所属・氏名、講座名など）</a:t>
            </a:r>
            <a:endParaRPr lang="en-US" altLang="ja-JP" sz="1400" dirty="0"/>
          </a:p>
          <a:p>
            <a:r>
              <a:rPr lang="ja-JP" altLang="en-US" sz="1400" dirty="0"/>
              <a:t>　</a:t>
            </a:r>
          </a:p>
        </p:txBody>
      </p:sp>
    </p:spTree>
    <p:extLst>
      <p:ext uri="{BB962C8B-B14F-4D97-AF65-F5344CB8AC3E}">
        <p14:creationId xmlns:p14="http://schemas.microsoft.com/office/powerpoint/2010/main" val="285505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2</a:t>
            </a:fld>
            <a:endParaRPr kumimoji="1" lang="ja-JP" altLang="en-US"/>
          </a:p>
        </p:txBody>
      </p:sp>
      <p:sp>
        <p:nvSpPr>
          <p:cNvPr id="6" name="コンテンツ プレースホルダー 2"/>
          <p:cNvSpPr txBox="1">
            <a:spLocks/>
          </p:cNvSpPr>
          <p:nvPr/>
        </p:nvSpPr>
        <p:spPr>
          <a:xfrm>
            <a:off x="2577169" y="1890553"/>
            <a:ext cx="6208056" cy="1876908"/>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endParaRPr lang="ja-JP" altLang="en-US" sz="2400" dirty="0"/>
          </a:p>
        </p:txBody>
      </p:sp>
      <p:grpSp>
        <p:nvGrpSpPr>
          <p:cNvPr id="13" name="グループ化 12"/>
          <p:cNvGrpSpPr/>
          <p:nvPr/>
        </p:nvGrpSpPr>
        <p:grpSpPr>
          <a:xfrm>
            <a:off x="0" y="6357"/>
            <a:ext cx="9144000" cy="942639"/>
            <a:chOff x="0" y="6357"/>
            <a:chExt cx="9144000" cy="942639"/>
          </a:xfrm>
        </p:grpSpPr>
        <p:grpSp>
          <p:nvGrpSpPr>
            <p:cNvPr id="14" name="グループ化 13"/>
            <p:cNvGrpSpPr/>
            <p:nvPr/>
          </p:nvGrpSpPr>
          <p:grpSpPr>
            <a:xfrm>
              <a:off x="0" y="6357"/>
              <a:ext cx="9144000" cy="942639"/>
              <a:chOff x="217459" y="3695089"/>
              <a:chExt cx="7736370" cy="1247874"/>
            </a:xfrm>
          </p:grpSpPr>
          <p:sp>
            <p:nvSpPr>
              <p:cNvPr id="16" name="正方形/長方形 15"/>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7" name="正方形/長方形 16"/>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2" name="タイトル 1"/>
          <p:cNvSpPr>
            <a:spLocks noGrp="1"/>
          </p:cNvSpPr>
          <p:nvPr>
            <p:ph type="ctrTitle"/>
          </p:nvPr>
        </p:nvSpPr>
        <p:spPr>
          <a:xfrm>
            <a:off x="2895461" y="273604"/>
            <a:ext cx="4042662" cy="430887"/>
          </a:xfrm>
        </p:spPr>
        <p:txBody>
          <a:bodyPr/>
          <a:lstStyle/>
          <a:p>
            <a:r>
              <a:rPr lang="ja-JP" altLang="en-US" sz="2800" dirty="0"/>
              <a:t>人生会議の準備</a:t>
            </a:r>
            <a:endParaRPr kumimoji="1" lang="ja-JP" altLang="en-US" sz="2800" dirty="0"/>
          </a:p>
        </p:txBody>
      </p:sp>
      <p:sp>
        <p:nvSpPr>
          <p:cNvPr id="20" name="コンテンツ プレースホルダー 2"/>
          <p:cNvSpPr txBox="1">
            <a:spLocks/>
          </p:cNvSpPr>
          <p:nvPr/>
        </p:nvSpPr>
        <p:spPr>
          <a:xfrm>
            <a:off x="415685" y="1099996"/>
            <a:ext cx="8312627" cy="390017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2400" dirty="0"/>
              <a:t>人生会議をおこなうために、</a:t>
            </a:r>
            <a:endParaRPr lang="en-US" altLang="ja-JP" sz="2400" dirty="0"/>
          </a:p>
          <a:p>
            <a:pPr>
              <a:lnSpc>
                <a:spcPct val="100000"/>
              </a:lnSpc>
            </a:pPr>
            <a:r>
              <a:rPr lang="ja-JP" altLang="en-US" sz="2400" dirty="0"/>
              <a:t>自分の気持ちや考えをあきらかにすることが必要です。</a:t>
            </a:r>
            <a:endParaRPr lang="en-US" altLang="ja-JP" sz="2400" dirty="0"/>
          </a:p>
          <a:p>
            <a:pPr>
              <a:lnSpc>
                <a:spcPct val="100000"/>
              </a:lnSpc>
            </a:pPr>
            <a:endParaRPr lang="en-US" altLang="ja-JP" sz="2400" dirty="0"/>
          </a:p>
          <a:p>
            <a:pPr>
              <a:lnSpc>
                <a:spcPct val="100000"/>
              </a:lnSpc>
            </a:pPr>
            <a:r>
              <a:rPr lang="ja-JP" altLang="en-US" sz="2400" dirty="0"/>
              <a:t>　　あなたの大切にしていること</a:t>
            </a:r>
            <a:endParaRPr lang="en-US" altLang="ja-JP" sz="2400" dirty="0"/>
          </a:p>
          <a:p>
            <a:pPr>
              <a:lnSpc>
                <a:spcPct val="100000"/>
              </a:lnSpc>
            </a:pPr>
            <a:r>
              <a:rPr lang="ja-JP" altLang="en-US" sz="2400" dirty="0"/>
              <a:t>　　どのような医療やケアを望んでいるか</a:t>
            </a:r>
            <a:endParaRPr lang="en-US" altLang="ja-JP" sz="2400" dirty="0"/>
          </a:p>
          <a:p>
            <a:pPr>
              <a:lnSpc>
                <a:spcPct val="100000"/>
              </a:lnSpc>
            </a:pPr>
            <a:r>
              <a:rPr lang="ja-JP" altLang="en-US" sz="2400" dirty="0"/>
              <a:t>　　自分の価値観</a:t>
            </a:r>
            <a:endParaRPr lang="en-US" altLang="ja-JP" sz="2400" dirty="0"/>
          </a:p>
          <a:p>
            <a:pPr>
              <a:lnSpc>
                <a:spcPct val="100000"/>
              </a:lnSpc>
            </a:pPr>
            <a:endParaRPr lang="en-US" altLang="ja-JP" sz="2400" dirty="0"/>
          </a:p>
          <a:p>
            <a:pPr>
              <a:lnSpc>
                <a:spcPct val="100000"/>
              </a:lnSpc>
            </a:pPr>
            <a:r>
              <a:rPr lang="ja-JP" altLang="en-US" sz="2400" dirty="0"/>
              <a:t>今日は一緒に考えてみましょう。</a:t>
            </a:r>
          </a:p>
        </p:txBody>
      </p:sp>
      <p:pic>
        <p:nvPicPr>
          <p:cNvPr id="3" name="図 2"/>
          <p:cNvPicPr>
            <a:picLocks noChangeAspect="1"/>
          </p:cNvPicPr>
          <p:nvPr/>
        </p:nvPicPr>
        <p:blipFill>
          <a:blip r:embed="rId4"/>
          <a:stretch>
            <a:fillRect/>
          </a:stretch>
        </p:blipFill>
        <p:spPr>
          <a:xfrm>
            <a:off x="621461" y="2598054"/>
            <a:ext cx="441645" cy="364357"/>
          </a:xfrm>
          <a:prstGeom prst="rect">
            <a:avLst/>
          </a:prstGeom>
        </p:spPr>
      </p:pic>
      <p:pic>
        <p:nvPicPr>
          <p:cNvPr id="21" name="図 20"/>
          <p:cNvPicPr>
            <a:picLocks noChangeAspect="1"/>
          </p:cNvPicPr>
          <p:nvPr/>
        </p:nvPicPr>
        <p:blipFill>
          <a:blip r:embed="rId4"/>
          <a:stretch>
            <a:fillRect/>
          </a:stretch>
        </p:blipFill>
        <p:spPr>
          <a:xfrm>
            <a:off x="621461" y="3050083"/>
            <a:ext cx="441645" cy="364357"/>
          </a:xfrm>
          <a:prstGeom prst="rect">
            <a:avLst/>
          </a:prstGeom>
        </p:spPr>
      </p:pic>
      <p:pic>
        <p:nvPicPr>
          <p:cNvPr id="22" name="図 21"/>
          <p:cNvPicPr>
            <a:picLocks noChangeAspect="1"/>
          </p:cNvPicPr>
          <p:nvPr/>
        </p:nvPicPr>
        <p:blipFill>
          <a:blip r:embed="rId4"/>
          <a:stretch>
            <a:fillRect/>
          </a:stretch>
        </p:blipFill>
        <p:spPr>
          <a:xfrm>
            <a:off x="621460" y="3510955"/>
            <a:ext cx="441645" cy="364357"/>
          </a:xfrm>
          <a:prstGeom prst="rect">
            <a:avLst/>
          </a:prstGeom>
        </p:spPr>
      </p:pic>
      <p:pic>
        <p:nvPicPr>
          <p:cNvPr id="8" name="図 7">
            <a:extLst>
              <a:ext uri="{FF2B5EF4-FFF2-40B4-BE49-F238E27FC236}">
                <a16:creationId xmlns:a16="http://schemas.microsoft.com/office/drawing/2014/main" id="{A529B999-B621-419F-B705-5BF2DF32203F}"/>
              </a:ext>
            </a:extLst>
          </p:cNvPr>
          <p:cNvPicPr>
            <a:picLocks noChangeAspect="1"/>
          </p:cNvPicPr>
          <p:nvPr/>
        </p:nvPicPr>
        <p:blipFill>
          <a:blip r:embed="rId5"/>
          <a:stretch>
            <a:fillRect/>
          </a:stretch>
        </p:blipFill>
        <p:spPr>
          <a:xfrm>
            <a:off x="6667500" y="3055672"/>
            <a:ext cx="2045775" cy="1944499"/>
          </a:xfrm>
          <a:prstGeom prst="rect">
            <a:avLst/>
          </a:prstGeom>
        </p:spPr>
      </p:pic>
    </p:spTree>
    <p:extLst>
      <p:ext uri="{BB962C8B-B14F-4D97-AF65-F5344CB8AC3E}">
        <p14:creationId xmlns:p14="http://schemas.microsoft.com/office/powerpoint/2010/main" val="12372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animEffect transition="in" filter="fade">
                                      <p:cBhvr>
                                        <p:cTn id="37"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3</a:t>
            </a:fld>
            <a:endParaRPr kumimoji="1" lang="ja-JP" altLang="en-US"/>
          </a:p>
        </p:txBody>
      </p:sp>
      <p:sp>
        <p:nvSpPr>
          <p:cNvPr id="6" name="コンテンツ プレースホルダー 2"/>
          <p:cNvSpPr txBox="1">
            <a:spLocks/>
          </p:cNvSpPr>
          <p:nvPr/>
        </p:nvSpPr>
        <p:spPr>
          <a:xfrm>
            <a:off x="1706312" y="1593679"/>
            <a:ext cx="7235563" cy="313864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2400" b="1" dirty="0">
                <a:solidFill>
                  <a:schemeClr val="accent4"/>
                </a:solidFill>
              </a:rPr>
              <a:t>「もしも　治らない病気になったら」</a:t>
            </a:r>
          </a:p>
          <a:p>
            <a:pPr>
              <a:lnSpc>
                <a:spcPct val="100000"/>
              </a:lnSpc>
            </a:pPr>
            <a:r>
              <a:rPr lang="ja-JP" altLang="en-US" sz="2400" b="1" dirty="0">
                <a:solidFill>
                  <a:schemeClr val="accent4"/>
                </a:solidFill>
              </a:rPr>
              <a:t>「もしも　自分の気持ちを伝えられなくなったら」</a:t>
            </a:r>
            <a:endParaRPr lang="en-US" altLang="ja-JP" sz="2400" b="1" dirty="0">
              <a:solidFill>
                <a:schemeClr val="accent4"/>
              </a:solidFill>
            </a:endParaRPr>
          </a:p>
          <a:p>
            <a:pPr>
              <a:lnSpc>
                <a:spcPct val="100000"/>
              </a:lnSpc>
            </a:pPr>
            <a:r>
              <a:rPr lang="ja-JP" altLang="en-US" sz="2400" dirty="0"/>
              <a:t>　のときのことを、</a:t>
            </a:r>
            <a:endParaRPr lang="en-US" altLang="ja-JP" sz="2400" dirty="0"/>
          </a:p>
          <a:p>
            <a:pPr>
              <a:lnSpc>
                <a:spcPct val="100000"/>
              </a:lnSpc>
            </a:pPr>
            <a:r>
              <a:rPr lang="ja-JP" altLang="en-US" sz="2400" dirty="0"/>
              <a:t>　自分ごととして考えてみましょう。</a:t>
            </a:r>
            <a:endParaRPr lang="en-US" altLang="ja-JP" sz="2400" dirty="0"/>
          </a:p>
          <a:p>
            <a:pPr>
              <a:lnSpc>
                <a:spcPct val="100000"/>
              </a:lnSpc>
            </a:pPr>
            <a:endParaRPr lang="en-US" altLang="ja-JP" sz="2400" dirty="0"/>
          </a:p>
          <a:p>
            <a:pPr>
              <a:lnSpc>
                <a:spcPct val="100000"/>
              </a:lnSpc>
            </a:pPr>
            <a:r>
              <a:rPr lang="ja-JP" altLang="en-US" sz="2000" dirty="0"/>
              <a:t>　　　　　　　　お手元にワークシートをご準備ください。</a:t>
            </a:r>
            <a:endParaRPr lang="en-US" altLang="ja-JP" sz="2000" dirty="0"/>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backgroundRemoval t="7617" b="95086" l="9877" r="89815">
                        <a14:foregroundMark x1="13580" y1="7862" x2="82099" y2="7862"/>
                        <a14:foregroundMark x1="18827" y1="95086" x2="46296" y2="95086"/>
                        <a14:foregroundMark x1="46296" y1="95086" x2="77778" y2="93120"/>
                      </a14:backgroundRemoval>
                    </a14:imgEffect>
                  </a14:imgLayer>
                </a14:imgProps>
              </a:ext>
            </a:extLst>
          </a:blip>
          <a:stretch>
            <a:fillRect/>
          </a:stretch>
        </p:blipFill>
        <p:spPr>
          <a:xfrm>
            <a:off x="103081" y="1513361"/>
            <a:ext cx="1735931" cy="2180630"/>
          </a:xfrm>
          <a:prstGeom prst="rect">
            <a:avLst/>
          </a:prstGeom>
        </p:spPr>
      </p:pic>
      <p:grpSp>
        <p:nvGrpSpPr>
          <p:cNvPr id="13" name="グループ化 12"/>
          <p:cNvGrpSpPr/>
          <p:nvPr/>
        </p:nvGrpSpPr>
        <p:grpSpPr>
          <a:xfrm>
            <a:off x="0" y="6357"/>
            <a:ext cx="9144000" cy="942639"/>
            <a:chOff x="0" y="6357"/>
            <a:chExt cx="9144000" cy="942639"/>
          </a:xfrm>
        </p:grpSpPr>
        <p:grpSp>
          <p:nvGrpSpPr>
            <p:cNvPr id="14" name="グループ化 13"/>
            <p:cNvGrpSpPr/>
            <p:nvPr/>
          </p:nvGrpSpPr>
          <p:grpSpPr>
            <a:xfrm>
              <a:off x="0" y="6357"/>
              <a:ext cx="9144000" cy="942639"/>
              <a:chOff x="217459" y="3695089"/>
              <a:chExt cx="7736370" cy="1247874"/>
            </a:xfrm>
          </p:grpSpPr>
          <p:sp>
            <p:nvSpPr>
              <p:cNvPr id="16" name="正方形/長方形 15"/>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7" name="正方形/長方形 16"/>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2" name="タイトル 1"/>
          <p:cNvSpPr>
            <a:spLocks noGrp="1"/>
          </p:cNvSpPr>
          <p:nvPr>
            <p:ph type="ctrTitle"/>
          </p:nvPr>
        </p:nvSpPr>
        <p:spPr>
          <a:xfrm>
            <a:off x="2641168" y="244185"/>
            <a:ext cx="4042662" cy="430887"/>
          </a:xfrm>
        </p:spPr>
        <p:txBody>
          <a:bodyPr/>
          <a:lstStyle/>
          <a:p>
            <a:r>
              <a:rPr kumimoji="1" lang="ja-JP" altLang="en-US" sz="2800" dirty="0"/>
              <a:t>「価値の引き出し」</a:t>
            </a:r>
          </a:p>
        </p:txBody>
      </p:sp>
      <p:pic>
        <p:nvPicPr>
          <p:cNvPr id="4" name="図 3"/>
          <p:cNvPicPr>
            <a:picLocks noChangeAspect="1"/>
          </p:cNvPicPr>
          <p:nvPr/>
        </p:nvPicPr>
        <p:blipFill>
          <a:blip r:embed="rId6"/>
          <a:stretch>
            <a:fillRect/>
          </a:stretch>
        </p:blipFill>
        <p:spPr>
          <a:xfrm>
            <a:off x="2818469" y="3850583"/>
            <a:ext cx="881743" cy="881743"/>
          </a:xfrm>
          <a:prstGeom prst="rect">
            <a:avLst/>
          </a:prstGeom>
        </p:spPr>
      </p:pic>
    </p:spTree>
    <p:extLst>
      <p:ext uri="{BB962C8B-B14F-4D97-AF65-F5344CB8AC3E}">
        <p14:creationId xmlns:p14="http://schemas.microsoft.com/office/powerpoint/2010/main" val="206073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4</a:t>
            </a:fld>
            <a:endParaRPr kumimoji="1" lang="ja-JP" altLang="en-US"/>
          </a:p>
        </p:txBody>
      </p:sp>
      <p:sp>
        <p:nvSpPr>
          <p:cNvPr id="6" name="コンテンツ プレースホルダー 2"/>
          <p:cNvSpPr txBox="1">
            <a:spLocks/>
          </p:cNvSpPr>
          <p:nvPr/>
        </p:nvSpPr>
        <p:spPr>
          <a:xfrm>
            <a:off x="899527" y="1142203"/>
            <a:ext cx="6725890" cy="871490"/>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400" dirty="0"/>
              <a:t>自分の人生で</a:t>
            </a:r>
            <a:endParaRPr lang="en-US" altLang="ja-JP" sz="2400" dirty="0"/>
          </a:p>
          <a:p>
            <a:r>
              <a:rPr lang="ja-JP" altLang="en-US" sz="2400" dirty="0"/>
              <a:t>特に大切だと思うことを</a:t>
            </a:r>
            <a:r>
              <a:rPr lang="ja-JP" altLang="en-US" sz="2400" b="1" dirty="0">
                <a:solidFill>
                  <a:schemeClr val="accent4"/>
                </a:solidFill>
              </a:rPr>
              <a:t>３つ</a:t>
            </a:r>
            <a:r>
              <a:rPr lang="ja-JP" altLang="en-US" sz="2400" dirty="0"/>
              <a:t>選びましょう。</a:t>
            </a:r>
            <a:endParaRPr lang="en-US" altLang="ja-JP" sz="2400" dirty="0"/>
          </a:p>
          <a:p>
            <a:endParaRPr lang="ja-JP" altLang="en-US" sz="2400" dirty="0"/>
          </a:p>
        </p:txBody>
      </p:sp>
      <p:grpSp>
        <p:nvGrpSpPr>
          <p:cNvPr id="14" name="グループ化 13"/>
          <p:cNvGrpSpPr/>
          <p:nvPr/>
        </p:nvGrpSpPr>
        <p:grpSpPr>
          <a:xfrm>
            <a:off x="0" y="6357"/>
            <a:ext cx="9144000" cy="942639"/>
            <a:chOff x="0" y="6357"/>
            <a:chExt cx="9144000" cy="942639"/>
          </a:xfrm>
        </p:grpSpPr>
        <p:grpSp>
          <p:nvGrpSpPr>
            <p:cNvPr id="15" name="グループ化 14"/>
            <p:cNvGrpSpPr/>
            <p:nvPr/>
          </p:nvGrpSpPr>
          <p:grpSpPr>
            <a:xfrm>
              <a:off x="0" y="6357"/>
              <a:ext cx="9144000" cy="942639"/>
              <a:chOff x="217459" y="3695089"/>
              <a:chExt cx="7736370" cy="1247874"/>
            </a:xfrm>
          </p:grpSpPr>
          <p:sp>
            <p:nvSpPr>
              <p:cNvPr id="17" name="正方形/長方形 16"/>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8" name="正方形/長方形 17"/>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2" name="タイトル 1"/>
          <p:cNvSpPr>
            <a:spLocks noGrp="1"/>
          </p:cNvSpPr>
          <p:nvPr>
            <p:ph type="ctrTitle"/>
          </p:nvPr>
        </p:nvSpPr>
        <p:spPr>
          <a:xfrm>
            <a:off x="944412" y="195819"/>
            <a:ext cx="6758305" cy="492443"/>
          </a:xfrm>
        </p:spPr>
        <p:txBody>
          <a:bodyPr/>
          <a:lstStyle/>
          <a:p>
            <a:r>
              <a:rPr kumimoji="1" lang="ja-JP" altLang="en-US" sz="3200" dirty="0"/>
              <a:t>「価値の引き出し」個人ワーク①</a:t>
            </a:r>
          </a:p>
        </p:txBody>
      </p:sp>
      <p:sp>
        <p:nvSpPr>
          <p:cNvPr id="4" name="AutoShape 2" descr="横長の座布団のイラスト（鉛筆・太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2" descr="横長の座布団のイラスト（鉛筆・太め）"/>
          <p:cNvSpPr>
            <a:spLocks noChangeAspect="1" noChangeArrowheads="1"/>
          </p:cNvSpPr>
          <p:nvPr/>
        </p:nvSpPr>
        <p:spPr bwMode="auto">
          <a:xfrm>
            <a:off x="2343867" y="-758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 name="グループ化 24"/>
          <p:cNvGrpSpPr/>
          <p:nvPr/>
        </p:nvGrpSpPr>
        <p:grpSpPr>
          <a:xfrm>
            <a:off x="2179444" y="2809760"/>
            <a:ext cx="1076157" cy="578138"/>
            <a:chOff x="1422400" y="2603300"/>
            <a:chExt cx="1076157" cy="578138"/>
          </a:xfrm>
        </p:grpSpPr>
        <p:sp>
          <p:nvSpPr>
            <p:cNvPr id="7" name="テキスト ボックス 6"/>
            <p:cNvSpPr txBox="1"/>
            <p:nvPr/>
          </p:nvSpPr>
          <p:spPr>
            <a:xfrm>
              <a:off x="1611866" y="2767567"/>
              <a:ext cx="886691" cy="323906"/>
            </a:xfrm>
            <a:prstGeom prst="rect">
              <a:avLst/>
            </a:prstGeom>
          </p:spPr>
          <p:txBody>
            <a:bodyPr vert="horz" wrap="square" lIns="0" tIns="34301" rIns="68601" bIns="34301" rtlCol="0">
              <a:noAutofit/>
            </a:bodyPr>
            <a:lstStyle/>
            <a:p>
              <a:pPr algn="l">
                <a:lnSpc>
                  <a:spcPct val="70000"/>
                </a:lnSpc>
              </a:pPr>
              <a:r>
                <a:rPr kumimoji="1" lang="ja-JP" altLang="en-US" sz="2000" b="1" baseline="0" dirty="0">
                  <a:latin typeface="BIZ UDゴシック" panose="020B0400000000000000" pitchFamily="49" charset="-128"/>
                  <a:ea typeface="BIZ UDゴシック" panose="020B0400000000000000" pitchFamily="49" charset="-128"/>
                </a:rPr>
                <a:t>お金</a:t>
              </a:r>
            </a:p>
          </p:txBody>
        </p:sp>
        <p:sp>
          <p:nvSpPr>
            <p:cNvPr id="24" name="円形吹き出し 23"/>
            <p:cNvSpPr/>
            <p:nvPr/>
          </p:nvSpPr>
          <p:spPr>
            <a:xfrm>
              <a:off x="1422400" y="2603300"/>
              <a:ext cx="921467" cy="578138"/>
            </a:xfrm>
            <a:prstGeom prst="wedgeEllipseCallout">
              <a:avLst>
                <a:gd name="adj1" fmla="val 68733"/>
                <a:gd name="adj2" fmla="val 41331"/>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1755681" y="3493311"/>
            <a:ext cx="1238799" cy="578138"/>
            <a:chOff x="924940" y="3210382"/>
            <a:chExt cx="1238799" cy="578138"/>
          </a:xfrm>
        </p:grpSpPr>
        <p:sp>
          <p:nvSpPr>
            <p:cNvPr id="12" name="テキスト ボックス 11"/>
            <p:cNvSpPr txBox="1"/>
            <p:nvPr/>
          </p:nvSpPr>
          <p:spPr>
            <a:xfrm>
              <a:off x="1059993" y="3428838"/>
              <a:ext cx="1103746" cy="332509"/>
            </a:xfrm>
            <a:prstGeom prst="rect">
              <a:avLst/>
            </a:prstGeom>
          </p:spPr>
          <p:txBody>
            <a:bodyPr vert="horz" wrap="square" lIns="0" tIns="34301" rIns="68601" bIns="34301" rtlCol="0">
              <a:noAutofit/>
            </a:bodyPr>
            <a:lstStyle/>
            <a:p>
              <a:pPr algn="l">
                <a:lnSpc>
                  <a:spcPct val="70000"/>
                </a:lnSpc>
              </a:pPr>
              <a:r>
                <a:rPr kumimoji="1" lang="ja-JP" altLang="en-US" sz="2000" b="1" dirty="0">
                  <a:latin typeface="BIZ UDゴシック" panose="020B0400000000000000" pitchFamily="49" charset="-128"/>
                  <a:ea typeface="BIZ UDゴシック" panose="020B0400000000000000" pitchFamily="49" charset="-128"/>
                </a:rPr>
                <a:t>からだ</a:t>
              </a:r>
              <a:endParaRPr kumimoji="1" lang="ja-JP" altLang="en-US" sz="2000" b="1" baseline="0" dirty="0">
                <a:latin typeface="BIZ UDゴシック" panose="020B0400000000000000" pitchFamily="49" charset="-128"/>
                <a:ea typeface="BIZ UDゴシック" panose="020B0400000000000000" pitchFamily="49" charset="-128"/>
              </a:endParaRPr>
            </a:p>
          </p:txBody>
        </p:sp>
        <p:sp>
          <p:nvSpPr>
            <p:cNvPr id="26" name="円形吹き出し 25"/>
            <p:cNvSpPr/>
            <p:nvPr/>
          </p:nvSpPr>
          <p:spPr>
            <a:xfrm>
              <a:off x="924940" y="3210382"/>
              <a:ext cx="1099803" cy="578138"/>
            </a:xfrm>
            <a:prstGeom prst="wedgeEllipseCallout">
              <a:avLst>
                <a:gd name="adj1" fmla="val 66945"/>
                <a:gd name="adj2" fmla="val -13901"/>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27417" y="4376617"/>
            <a:ext cx="3074828" cy="588456"/>
            <a:chOff x="155575" y="4234255"/>
            <a:chExt cx="3074828" cy="588456"/>
          </a:xfrm>
        </p:grpSpPr>
        <p:sp>
          <p:nvSpPr>
            <p:cNvPr id="11" name="テキスト ボックス 10"/>
            <p:cNvSpPr txBox="1"/>
            <p:nvPr/>
          </p:nvSpPr>
          <p:spPr>
            <a:xfrm>
              <a:off x="334811" y="4330661"/>
              <a:ext cx="2895592" cy="429326"/>
            </a:xfrm>
            <a:prstGeom prst="rect">
              <a:avLst/>
            </a:prstGeom>
          </p:spPr>
          <p:txBody>
            <a:bodyPr vert="horz" wrap="square" lIns="0" tIns="34301" rIns="68601" bIns="34301" rtlCol="0">
              <a:noAutofit/>
            </a:bodyPr>
            <a:lstStyle/>
            <a:p>
              <a:pPr algn="l"/>
              <a:r>
                <a:rPr kumimoji="1" lang="ja-JP" altLang="en-US" sz="2000" b="1" dirty="0">
                  <a:latin typeface="BIZ UDゴシック" panose="020B0400000000000000" pitchFamily="49" charset="-128"/>
                  <a:ea typeface="BIZ UDゴシック" panose="020B0400000000000000" pitchFamily="49" charset="-128"/>
                </a:rPr>
                <a:t>家族・友人・人間関係</a:t>
              </a:r>
              <a:endParaRPr kumimoji="1" lang="ja-JP" altLang="en-US" sz="2000" b="1" baseline="0" dirty="0">
                <a:latin typeface="BIZ UDゴシック" panose="020B0400000000000000" pitchFamily="49" charset="-128"/>
                <a:ea typeface="BIZ UDゴシック" panose="020B0400000000000000" pitchFamily="49" charset="-128"/>
              </a:endParaRPr>
            </a:p>
          </p:txBody>
        </p:sp>
        <p:sp>
          <p:nvSpPr>
            <p:cNvPr id="30" name="円形吹き出し 29"/>
            <p:cNvSpPr/>
            <p:nvPr/>
          </p:nvSpPr>
          <p:spPr>
            <a:xfrm>
              <a:off x="155575" y="4234255"/>
              <a:ext cx="2869033" cy="588456"/>
            </a:xfrm>
            <a:prstGeom prst="wedgeEllipseCallout">
              <a:avLst>
                <a:gd name="adj1" fmla="val 50746"/>
                <a:gd name="adj2" fmla="val -57835"/>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6374557" y="3596743"/>
            <a:ext cx="2831760" cy="578138"/>
            <a:chOff x="5862861" y="3469821"/>
            <a:chExt cx="2831760" cy="578138"/>
          </a:xfrm>
        </p:grpSpPr>
        <p:sp>
          <p:nvSpPr>
            <p:cNvPr id="8" name="テキスト ボックス 7"/>
            <p:cNvSpPr txBox="1"/>
            <p:nvPr/>
          </p:nvSpPr>
          <p:spPr>
            <a:xfrm>
              <a:off x="6020065" y="3667886"/>
              <a:ext cx="2674556" cy="332509"/>
            </a:xfrm>
            <a:prstGeom prst="rect">
              <a:avLst/>
            </a:prstGeom>
          </p:spPr>
          <p:txBody>
            <a:bodyPr vert="horz" wrap="square" lIns="0" tIns="34301" rIns="68601" bIns="34301" rtlCol="0">
              <a:noAutofit/>
            </a:bodyPr>
            <a:lstStyle/>
            <a:p>
              <a:pPr algn="l">
                <a:lnSpc>
                  <a:spcPct val="70000"/>
                </a:lnSpc>
              </a:pPr>
              <a:r>
                <a:rPr kumimoji="1" lang="ja-JP" altLang="en-US" sz="2000" b="1" dirty="0">
                  <a:latin typeface="BIZ UDゴシック" panose="020B0400000000000000" pitchFamily="49" charset="-128"/>
                  <a:ea typeface="BIZ UDゴシック" panose="020B0400000000000000" pitchFamily="49" charset="-128"/>
                </a:rPr>
                <a:t>最期を迎える場所</a:t>
              </a:r>
              <a:endParaRPr kumimoji="1" lang="ja-JP" altLang="en-US" sz="2000" b="1" baseline="0" dirty="0">
                <a:latin typeface="BIZ UDゴシック" panose="020B0400000000000000" pitchFamily="49" charset="-128"/>
                <a:ea typeface="BIZ UDゴシック" panose="020B0400000000000000" pitchFamily="49" charset="-128"/>
              </a:endParaRPr>
            </a:p>
          </p:txBody>
        </p:sp>
        <p:sp>
          <p:nvSpPr>
            <p:cNvPr id="33" name="円形吹き出し 32"/>
            <p:cNvSpPr/>
            <p:nvPr/>
          </p:nvSpPr>
          <p:spPr>
            <a:xfrm>
              <a:off x="5862861" y="3469821"/>
              <a:ext cx="2461082" cy="578138"/>
            </a:xfrm>
            <a:prstGeom prst="wedgeEllipseCallout">
              <a:avLst>
                <a:gd name="adj1" fmla="val -67616"/>
                <a:gd name="adj2" fmla="val 28779"/>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6190434" y="4338045"/>
            <a:ext cx="1817046" cy="578138"/>
            <a:chOff x="6400038" y="4235836"/>
            <a:chExt cx="1359947" cy="578138"/>
          </a:xfrm>
        </p:grpSpPr>
        <p:sp>
          <p:nvSpPr>
            <p:cNvPr id="13" name="テキスト ボックス 12"/>
            <p:cNvSpPr txBox="1"/>
            <p:nvPr/>
          </p:nvSpPr>
          <p:spPr>
            <a:xfrm>
              <a:off x="6545403" y="4413306"/>
              <a:ext cx="1214582" cy="332509"/>
            </a:xfrm>
            <a:prstGeom prst="rect">
              <a:avLst/>
            </a:prstGeom>
          </p:spPr>
          <p:txBody>
            <a:bodyPr vert="horz" wrap="square" lIns="0" tIns="34301" rIns="68601" bIns="34301" rtlCol="0">
              <a:noAutofit/>
            </a:bodyPr>
            <a:lstStyle/>
            <a:p>
              <a:pPr algn="l">
                <a:lnSpc>
                  <a:spcPct val="70000"/>
                </a:lnSpc>
              </a:pPr>
              <a:r>
                <a:rPr kumimoji="1" lang="ja-JP" altLang="en-US" sz="2000" b="1" dirty="0">
                  <a:latin typeface="BIZ UDゴシック" panose="020B0400000000000000" pitchFamily="49" charset="-128"/>
                  <a:ea typeface="BIZ UDゴシック" panose="020B0400000000000000" pitchFamily="49" charset="-128"/>
                </a:rPr>
                <a:t>きもち</a:t>
              </a:r>
              <a:endParaRPr kumimoji="1" lang="en-US" altLang="ja-JP" sz="2000" b="1" baseline="0" dirty="0">
                <a:latin typeface="BIZ UDゴシック" panose="020B0400000000000000" pitchFamily="49" charset="-128"/>
                <a:ea typeface="BIZ UDゴシック" panose="020B0400000000000000" pitchFamily="49" charset="-128"/>
              </a:endParaRPr>
            </a:p>
          </p:txBody>
        </p:sp>
        <p:sp>
          <p:nvSpPr>
            <p:cNvPr id="34" name="円形吹き出し 33"/>
            <p:cNvSpPr/>
            <p:nvPr/>
          </p:nvSpPr>
          <p:spPr>
            <a:xfrm>
              <a:off x="6400038" y="4235836"/>
              <a:ext cx="921467" cy="578138"/>
            </a:xfrm>
            <a:prstGeom prst="wedgeEllipseCallout">
              <a:avLst>
                <a:gd name="adj1" fmla="val -73029"/>
                <a:gd name="adj2" fmla="val 16226"/>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6014275" y="2852688"/>
            <a:ext cx="2187770" cy="578138"/>
            <a:chOff x="5914419" y="2850655"/>
            <a:chExt cx="2187770" cy="578138"/>
          </a:xfrm>
        </p:grpSpPr>
        <p:sp>
          <p:nvSpPr>
            <p:cNvPr id="9" name="テキスト ボックス 8"/>
            <p:cNvSpPr txBox="1"/>
            <p:nvPr/>
          </p:nvSpPr>
          <p:spPr>
            <a:xfrm>
              <a:off x="6088662" y="3047583"/>
              <a:ext cx="2013527" cy="332509"/>
            </a:xfrm>
            <a:prstGeom prst="rect">
              <a:avLst/>
            </a:prstGeom>
          </p:spPr>
          <p:txBody>
            <a:bodyPr vert="horz" wrap="square" lIns="0" tIns="34301" rIns="68601" bIns="34301" rtlCol="0">
              <a:noAutofit/>
            </a:bodyPr>
            <a:lstStyle/>
            <a:p>
              <a:pPr algn="l">
                <a:lnSpc>
                  <a:spcPct val="70000"/>
                </a:lnSpc>
              </a:pPr>
              <a:r>
                <a:rPr kumimoji="1" lang="ja-JP" altLang="en-US" sz="2000" b="1" dirty="0">
                  <a:latin typeface="BIZ UDゴシック" panose="020B0400000000000000" pitchFamily="49" charset="-128"/>
                  <a:ea typeface="BIZ UDゴシック" panose="020B0400000000000000" pitchFamily="49" charset="-128"/>
                </a:rPr>
                <a:t>趣味・楽しみ</a:t>
              </a:r>
              <a:endParaRPr kumimoji="1" lang="ja-JP" altLang="en-US" sz="2000" b="1" baseline="0" dirty="0">
                <a:latin typeface="BIZ UDゴシック" panose="020B0400000000000000" pitchFamily="49" charset="-128"/>
                <a:ea typeface="BIZ UDゴシック" panose="020B0400000000000000" pitchFamily="49" charset="-128"/>
              </a:endParaRPr>
            </a:p>
          </p:txBody>
        </p:sp>
        <p:sp>
          <p:nvSpPr>
            <p:cNvPr id="35" name="円形吹き出し 34"/>
            <p:cNvSpPr/>
            <p:nvPr/>
          </p:nvSpPr>
          <p:spPr>
            <a:xfrm>
              <a:off x="5914419" y="2850655"/>
              <a:ext cx="1879752" cy="578138"/>
            </a:xfrm>
            <a:prstGeom prst="wedgeEllipseCallout">
              <a:avLst>
                <a:gd name="adj1" fmla="val -66126"/>
                <a:gd name="adj2" fmla="val 36623"/>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2640177" y="2152942"/>
            <a:ext cx="2779193" cy="578138"/>
            <a:chOff x="3784554" y="2318287"/>
            <a:chExt cx="2779193" cy="578138"/>
          </a:xfrm>
        </p:grpSpPr>
        <p:sp>
          <p:nvSpPr>
            <p:cNvPr id="10" name="テキスト ボックス 9"/>
            <p:cNvSpPr txBox="1"/>
            <p:nvPr/>
          </p:nvSpPr>
          <p:spPr>
            <a:xfrm>
              <a:off x="3921993" y="2507248"/>
              <a:ext cx="2641754" cy="332509"/>
            </a:xfrm>
            <a:prstGeom prst="rect">
              <a:avLst/>
            </a:prstGeom>
          </p:spPr>
          <p:txBody>
            <a:bodyPr vert="horz" wrap="square" lIns="0" tIns="34301" rIns="68601" bIns="34301" rtlCol="0">
              <a:noAutofit/>
            </a:bodyPr>
            <a:lstStyle/>
            <a:p>
              <a:pPr algn="l">
                <a:lnSpc>
                  <a:spcPct val="70000"/>
                </a:lnSpc>
              </a:pPr>
              <a:r>
                <a:rPr kumimoji="1" lang="ja-JP" altLang="en-US" sz="2000" b="1" dirty="0">
                  <a:latin typeface="BIZ UDゴシック" panose="020B0400000000000000" pitchFamily="49" charset="-128"/>
                  <a:ea typeface="BIZ UDゴシック" panose="020B0400000000000000" pitchFamily="49" charset="-128"/>
                </a:rPr>
                <a:t>しごと（役割）</a:t>
              </a:r>
              <a:endParaRPr kumimoji="1" lang="ja-JP" altLang="en-US" sz="2000" b="1" baseline="0" dirty="0">
                <a:latin typeface="BIZ UDゴシック" panose="020B0400000000000000" pitchFamily="49" charset="-128"/>
                <a:ea typeface="BIZ UDゴシック" panose="020B0400000000000000" pitchFamily="49" charset="-128"/>
              </a:endParaRPr>
            </a:p>
          </p:txBody>
        </p:sp>
        <p:sp>
          <p:nvSpPr>
            <p:cNvPr id="36" name="円形吹き出し 35"/>
            <p:cNvSpPr/>
            <p:nvPr/>
          </p:nvSpPr>
          <p:spPr>
            <a:xfrm>
              <a:off x="3784554" y="2318287"/>
              <a:ext cx="1919560" cy="578138"/>
            </a:xfrm>
            <a:prstGeom prst="wedgeEllipseCallout">
              <a:avLst>
                <a:gd name="adj1" fmla="val 28502"/>
                <a:gd name="adj2" fmla="val 80558"/>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AutoShape 4" descr="ストップウォッチのイラスト"/>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7" name="グループ化 46"/>
          <p:cNvGrpSpPr/>
          <p:nvPr/>
        </p:nvGrpSpPr>
        <p:grpSpPr>
          <a:xfrm>
            <a:off x="7548900" y="1132505"/>
            <a:ext cx="1306290" cy="1047489"/>
            <a:chOff x="7017657" y="1374354"/>
            <a:chExt cx="1355853" cy="1186372"/>
          </a:xfrm>
        </p:grpSpPr>
        <p:pic>
          <p:nvPicPr>
            <p:cNvPr id="46" name="図 45"/>
            <p:cNvPicPr>
              <a:picLocks noChangeAspect="1"/>
            </p:cNvPicPr>
            <p:nvPr/>
          </p:nvPicPr>
          <p:blipFill>
            <a:blip r:embed="rId4"/>
            <a:stretch>
              <a:fillRect/>
            </a:stretch>
          </p:blipFill>
          <p:spPr>
            <a:xfrm>
              <a:off x="7017657" y="1374354"/>
              <a:ext cx="1355853" cy="1186372"/>
            </a:xfrm>
            <a:prstGeom prst="rect">
              <a:avLst/>
            </a:prstGeom>
          </p:spPr>
        </p:pic>
        <p:pic>
          <p:nvPicPr>
            <p:cNvPr id="45" name="図 44"/>
            <p:cNvPicPr>
              <a:picLocks noChangeAspect="1"/>
            </p:cNvPicPr>
            <p:nvPr/>
          </p:nvPicPr>
          <p:blipFill>
            <a:blip r:embed="rId5">
              <a:biLevel thresh="75000"/>
            </a:blip>
            <a:stretch>
              <a:fillRect/>
            </a:stretch>
          </p:blipFill>
          <p:spPr>
            <a:xfrm>
              <a:off x="7708741" y="1612065"/>
              <a:ext cx="531247" cy="632436"/>
            </a:xfrm>
            <a:prstGeom prst="rect">
              <a:avLst/>
            </a:prstGeom>
          </p:spPr>
        </p:pic>
        <p:sp>
          <p:nvSpPr>
            <p:cNvPr id="19" name="テキスト ボックス 18"/>
            <p:cNvSpPr txBox="1"/>
            <p:nvPr/>
          </p:nvSpPr>
          <p:spPr>
            <a:xfrm>
              <a:off x="7169215" y="1851433"/>
              <a:ext cx="711196" cy="323906"/>
            </a:xfrm>
            <a:prstGeom prst="rect">
              <a:avLst/>
            </a:prstGeom>
          </p:spPr>
          <p:txBody>
            <a:bodyPr vert="horz" wrap="square" lIns="0" tIns="34301" rIns="68601" bIns="34301" rtlCol="0">
              <a:noAutofit/>
            </a:bodyPr>
            <a:lstStyle/>
            <a:p>
              <a:pPr algn="l">
                <a:lnSpc>
                  <a:spcPct val="70000"/>
                </a:lnSpc>
              </a:pPr>
              <a:r>
                <a:rPr kumimoji="1" lang="ja-JP" altLang="en-US" b="1" dirty="0">
                  <a:latin typeface="BIZ UDゴシック" panose="020B0400000000000000" pitchFamily="49" charset="-128"/>
                  <a:ea typeface="BIZ UDゴシック" panose="020B0400000000000000" pitchFamily="49" charset="-128"/>
                </a:rPr>
                <a:t>１分　</a:t>
              </a:r>
              <a:endParaRPr kumimoji="1" lang="ja-JP" altLang="en-US" b="1" baseline="0" dirty="0">
                <a:latin typeface="BIZ UDゴシック" panose="020B0400000000000000" pitchFamily="49" charset="-128"/>
                <a:ea typeface="BIZ UDゴシック" panose="020B0400000000000000" pitchFamily="49" charset="-128"/>
              </a:endParaRPr>
            </a:p>
          </p:txBody>
        </p:sp>
      </p:grpSp>
      <p:sp>
        <p:nvSpPr>
          <p:cNvPr id="41" name="円形吹き出し 34">
            <a:extLst>
              <a:ext uri="{FF2B5EF4-FFF2-40B4-BE49-F238E27FC236}">
                <a16:creationId xmlns:a16="http://schemas.microsoft.com/office/drawing/2014/main" id="{5042203B-B04D-48EF-820E-98D5EE9016BA}"/>
              </a:ext>
            </a:extLst>
          </p:cNvPr>
          <p:cNvSpPr/>
          <p:nvPr/>
        </p:nvSpPr>
        <p:spPr>
          <a:xfrm>
            <a:off x="5032410" y="2133113"/>
            <a:ext cx="2137060" cy="578138"/>
          </a:xfrm>
          <a:prstGeom prst="wedgeEllipseCallout">
            <a:avLst>
              <a:gd name="adj1" fmla="val -50702"/>
              <a:gd name="adj2" fmla="val 79745"/>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BIZ UDゴシック" panose="020B0400000000000000" pitchFamily="49" charset="-128"/>
                <a:ea typeface="BIZ UDゴシック" panose="020B0400000000000000" pitchFamily="49" charset="-128"/>
              </a:rPr>
              <a:t>食べること</a:t>
            </a:r>
          </a:p>
        </p:txBody>
      </p:sp>
      <p:grpSp>
        <p:nvGrpSpPr>
          <p:cNvPr id="32" name="グループ化 31">
            <a:extLst>
              <a:ext uri="{FF2B5EF4-FFF2-40B4-BE49-F238E27FC236}">
                <a16:creationId xmlns:a16="http://schemas.microsoft.com/office/drawing/2014/main" id="{C3A75589-E6B2-403E-90EC-782164537C91}"/>
              </a:ext>
            </a:extLst>
          </p:cNvPr>
          <p:cNvGrpSpPr/>
          <p:nvPr/>
        </p:nvGrpSpPr>
        <p:grpSpPr>
          <a:xfrm>
            <a:off x="3437298" y="2900212"/>
            <a:ext cx="2370769" cy="2288450"/>
            <a:chOff x="3437298" y="2900212"/>
            <a:chExt cx="2370769" cy="2288450"/>
          </a:xfrm>
        </p:grpSpPr>
        <p:pic>
          <p:nvPicPr>
            <p:cNvPr id="22" name="図 21">
              <a:extLst>
                <a:ext uri="{FF2B5EF4-FFF2-40B4-BE49-F238E27FC236}">
                  <a16:creationId xmlns:a16="http://schemas.microsoft.com/office/drawing/2014/main" id="{9DB46D4C-E928-4FF2-92E8-CD63BA285CE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37298" y="2900212"/>
              <a:ext cx="2370769" cy="2288450"/>
            </a:xfrm>
            <a:prstGeom prst="rect">
              <a:avLst/>
            </a:prstGeom>
          </p:spPr>
        </p:pic>
        <p:sp>
          <p:nvSpPr>
            <p:cNvPr id="29" name="楕円 28">
              <a:extLst>
                <a:ext uri="{FF2B5EF4-FFF2-40B4-BE49-F238E27FC236}">
                  <a16:creationId xmlns:a16="http://schemas.microsoft.com/office/drawing/2014/main" id="{9CC27C06-647F-4DC6-BF94-31CAFD177541}"/>
                </a:ext>
              </a:extLst>
            </p:cNvPr>
            <p:cNvSpPr/>
            <p:nvPr/>
          </p:nvSpPr>
          <p:spPr>
            <a:xfrm>
              <a:off x="3922057" y="3950605"/>
              <a:ext cx="689205" cy="581741"/>
            </a:xfrm>
            <a:prstGeom prst="ellipse">
              <a:avLst/>
            </a:prstGeom>
            <a:solidFill>
              <a:srgbClr val="FFFF99">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EB410394-5CDD-40F5-A4DB-E9E76D10F605}"/>
                </a:ext>
              </a:extLst>
            </p:cNvPr>
            <p:cNvSpPr/>
            <p:nvPr/>
          </p:nvSpPr>
          <p:spPr>
            <a:xfrm>
              <a:off x="4118886" y="3753227"/>
              <a:ext cx="689205" cy="581741"/>
            </a:xfrm>
            <a:prstGeom prst="ellipse">
              <a:avLst/>
            </a:prstGeom>
            <a:solidFill>
              <a:srgbClr val="C8EE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F24B28CC-7ED3-4223-8A54-E2648D0114EA}"/>
                </a:ext>
              </a:extLst>
            </p:cNvPr>
            <p:cNvSpPr/>
            <p:nvPr/>
          </p:nvSpPr>
          <p:spPr>
            <a:xfrm>
              <a:off x="4607498" y="3970927"/>
              <a:ext cx="689205" cy="581741"/>
            </a:xfrm>
            <a:prstGeom prst="ellipse">
              <a:avLst/>
            </a:prstGeom>
            <a:solidFill>
              <a:srgbClr val="FFCCFF">
                <a:alpha val="9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70184EB-BD92-49F6-A8A5-2A2BBE0C7F51}"/>
                </a:ext>
              </a:extLst>
            </p:cNvPr>
            <p:cNvSpPr/>
            <p:nvPr/>
          </p:nvSpPr>
          <p:spPr>
            <a:xfrm>
              <a:off x="4544222" y="3753227"/>
              <a:ext cx="689205" cy="581741"/>
            </a:xfrm>
            <a:prstGeom prst="ellipse">
              <a:avLst/>
            </a:prstGeom>
            <a:solidFill>
              <a:srgbClr val="E7FFFF">
                <a:alpha val="9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98FFC9CA-491E-4658-A0A2-CB60ECC879BE}"/>
                </a:ext>
              </a:extLst>
            </p:cNvPr>
            <p:cNvSpPr/>
            <p:nvPr/>
          </p:nvSpPr>
          <p:spPr>
            <a:xfrm>
              <a:off x="4292976" y="3943787"/>
              <a:ext cx="689205" cy="581741"/>
            </a:xfrm>
            <a:prstGeom prst="ellipse">
              <a:avLst/>
            </a:prstGeom>
            <a:solidFill>
              <a:srgbClr val="99FF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541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5</a:t>
            </a:fld>
            <a:endParaRPr kumimoji="1" lang="ja-JP" altLang="en-US"/>
          </a:p>
        </p:txBody>
      </p:sp>
      <p:sp>
        <p:nvSpPr>
          <p:cNvPr id="9" name="コンテンツ プレースホルダー 2"/>
          <p:cNvSpPr txBox="1">
            <a:spLocks/>
          </p:cNvSpPr>
          <p:nvPr/>
        </p:nvSpPr>
        <p:spPr>
          <a:xfrm>
            <a:off x="573978" y="1547258"/>
            <a:ext cx="8281212" cy="2327403"/>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2400" dirty="0"/>
              <a:t>選んだ３つの項目について、</a:t>
            </a:r>
            <a:endParaRPr lang="en-US" altLang="ja-JP" sz="2400" dirty="0"/>
          </a:p>
          <a:p>
            <a:pPr>
              <a:lnSpc>
                <a:spcPct val="150000"/>
              </a:lnSpc>
            </a:pPr>
            <a:r>
              <a:rPr lang="ja-JP" altLang="en-US" sz="2400" b="1" dirty="0">
                <a:solidFill>
                  <a:schemeClr val="accent4"/>
                </a:solidFill>
              </a:rPr>
              <a:t>「こうありたい」</a:t>
            </a:r>
            <a:endParaRPr lang="en-US" altLang="ja-JP" sz="2400" b="1" dirty="0">
              <a:solidFill>
                <a:schemeClr val="accent4"/>
              </a:solidFill>
            </a:endParaRPr>
          </a:p>
          <a:p>
            <a:pPr>
              <a:lnSpc>
                <a:spcPct val="150000"/>
              </a:lnSpc>
            </a:pPr>
            <a:r>
              <a:rPr lang="ja-JP" altLang="en-US" sz="2400" b="1" dirty="0">
                <a:solidFill>
                  <a:schemeClr val="accent4"/>
                </a:solidFill>
              </a:rPr>
              <a:t>「これはこうしてほしい」</a:t>
            </a:r>
            <a:r>
              <a:rPr lang="ja-JP" altLang="en-US" sz="2400" dirty="0"/>
              <a:t>など、思うことを書きましょう。</a:t>
            </a:r>
            <a:endParaRPr lang="en-US" altLang="ja-JP" sz="2400" dirty="0"/>
          </a:p>
          <a:p>
            <a:pPr>
              <a:lnSpc>
                <a:spcPct val="150000"/>
              </a:lnSpc>
            </a:pPr>
            <a:endParaRPr lang="ja-JP" altLang="en-US" sz="2400" dirty="0"/>
          </a:p>
        </p:txBody>
      </p:sp>
      <p:pic>
        <p:nvPicPr>
          <p:cNvPr id="7" name="図 6"/>
          <p:cNvPicPr>
            <a:picLocks noChangeAspect="1"/>
          </p:cNvPicPr>
          <p:nvPr/>
        </p:nvPicPr>
        <p:blipFill>
          <a:blip r:embed="rId3"/>
          <a:stretch>
            <a:fillRect/>
          </a:stretch>
        </p:blipFill>
        <p:spPr>
          <a:xfrm>
            <a:off x="6055663" y="3606800"/>
            <a:ext cx="1061415" cy="1367362"/>
          </a:xfrm>
          <a:prstGeom prst="rect">
            <a:avLst/>
          </a:prstGeom>
        </p:spPr>
      </p:pic>
      <p:pic>
        <p:nvPicPr>
          <p:cNvPr id="10" name="図 9"/>
          <p:cNvPicPr>
            <a:picLocks noChangeAspect="1"/>
          </p:cNvPicPr>
          <p:nvPr/>
        </p:nvPicPr>
        <p:blipFill>
          <a:blip r:embed="rId4"/>
          <a:stretch>
            <a:fillRect/>
          </a:stretch>
        </p:blipFill>
        <p:spPr>
          <a:xfrm>
            <a:off x="7226122" y="3606800"/>
            <a:ext cx="1021344" cy="1348309"/>
          </a:xfrm>
          <a:prstGeom prst="rect">
            <a:avLst/>
          </a:prstGeom>
        </p:spPr>
      </p:pic>
      <p:grpSp>
        <p:nvGrpSpPr>
          <p:cNvPr id="11" name="グループ化 10"/>
          <p:cNvGrpSpPr/>
          <p:nvPr/>
        </p:nvGrpSpPr>
        <p:grpSpPr>
          <a:xfrm>
            <a:off x="0" y="6357"/>
            <a:ext cx="9144000" cy="942639"/>
            <a:chOff x="0" y="6357"/>
            <a:chExt cx="9144000" cy="942639"/>
          </a:xfrm>
        </p:grpSpPr>
        <p:grpSp>
          <p:nvGrpSpPr>
            <p:cNvPr id="12" name="グループ化 11"/>
            <p:cNvGrpSpPr/>
            <p:nvPr/>
          </p:nvGrpSpPr>
          <p:grpSpPr>
            <a:xfrm>
              <a:off x="0" y="6357"/>
              <a:ext cx="9144000" cy="942639"/>
              <a:chOff x="217459" y="3695089"/>
              <a:chExt cx="7736370" cy="1247874"/>
            </a:xfrm>
          </p:grpSpPr>
          <p:sp>
            <p:nvSpPr>
              <p:cNvPr id="14" name="正方形/長方形 13"/>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5" name="正方形/長方形 14"/>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759705" y="215722"/>
            <a:ext cx="6758305" cy="492443"/>
          </a:xfrm>
        </p:spPr>
        <p:txBody>
          <a:bodyPr/>
          <a:lstStyle/>
          <a:p>
            <a:r>
              <a:rPr kumimoji="1" lang="ja-JP" altLang="en-US" sz="3200" dirty="0"/>
              <a:t>「価値の引き出し」個人ワーク②</a:t>
            </a:r>
          </a:p>
        </p:txBody>
      </p:sp>
      <p:grpSp>
        <p:nvGrpSpPr>
          <p:cNvPr id="16" name="グループ化 15"/>
          <p:cNvGrpSpPr/>
          <p:nvPr/>
        </p:nvGrpSpPr>
        <p:grpSpPr>
          <a:xfrm>
            <a:off x="7548900" y="1132505"/>
            <a:ext cx="1306290" cy="1047489"/>
            <a:chOff x="7017657" y="1374354"/>
            <a:chExt cx="1355853" cy="1186372"/>
          </a:xfrm>
        </p:grpSpPr>
        <p:pic>
          <p:nvPicPr>
            <p:cNvPr id="17" name="図 16"/>
            <p:cNvPicPr>
              <a:picLocks noChangeAspect="1"/>
            </p:cNvPicPr>
            <p:nvPr/>
          </p:nvPicPr>
          <p:blipFill>
            <a:blip r:embed="rId6"/>
            <a:stretch>
              <a:fillRect/>
            </a:stretch>
          </p:blipFill>
          <p:spPr>
            <a:xfrm>
              <a:off x="7017657" y="1374354"/>
              <a:ext cx="1355853" cy="1186372"/>
            </a:xfrm>
            <a:prstGeom prst="rect">
              <a:avLst/>
            </a:prstGeom>
          </p:spPr>
        </p:pic>
        <p:pic>
          <p:nvPicPr>
            <p:cNvPr id="18" name="図 17"/>
            <p:cNvPicPr>
              <a:picLocks noChangeAspect="1"/>
            </p:cNvPicPr>
            <p:nvPr/>
          </p:nvPicPr>
          <p:blipFill>
            <a:blip r:embed="rId7">
              <a:biLevel thresh="75000"/>
            </a:blip>
            <a:stretch>
              <a:fillRect/>
            </a:stretch>
          </p:blipFill>
          <p:spPr>
            <a:xfrm>
              <a:off x="7708741" y="1612065"/>
              <a:ext cx="531247" cy="632436"/>
            </a:xfrm>
            <a:prstGeom prst="rect">
              <a:avLst/>
            </a:prstGeom>
          </p:spPr>
        </p:pic>
        <p:sp>
          <p:nvSpPr>
            <p:cNvPr id="19" name="テキスト ボックス 18"/>
            <p:cNvSpPr txBox="1"/>
            <p:nvPr/>
          </p:nvSpPr>
          <p:spPr>
            <a:xfrm>
              <a:off x="7169215" y="1851433"/>
              <a:ext cx="711196" cy="323906"/>
            </a:xfrm>
            <a:prstGeom prst="rect">
              <a:avLst/>
            </a:prstGeom>
          </p:spPr>
          <p:txBody>
            <a:bodyPr vert="horz" wrap="square" lIns="0" tIns="34301" rIns="68601" bIns="34301" rtlCol="0">
              <a:noAutofit/>
            </a:bodyPr>
            <a:lstStyle/>
            <a:p>
              <a:pPr algn="l">
                <a:lnSpc>
                  <a:spcPct val="70000"/>
                </a:lnSpc>
              </a:pPr>
              <a:r>
                <a:rPr kumimoji="1" lang="ja-JP" altLang="en-US" b="1" dirty="0">
                  <a:latin typeface="BIZ UDゴシック" panose="020B0400000000000000" pitchFamily="49" charset="-128"/>
                  <a:ea typeface="BIZ UDゴシック" panose="020B0400000000000000" pitchFamily="49" charset="-128"/>
                </a:rPr>
                <a:t>３分　</a:t>
              </a:r>
              <a:endParaRPr kumimoji="1" lang="ja-JP" altLang="en-US" b="1" baseline="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4435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6</a:t>
            </a:fld>
            <a:endParaRPr kumimoji="1" lang="ja-JP" altLang="en-US"/>
          </a:p>
        </p:txBody>
      </p:sp>
      <p:sp>
        <p:nvSpPr>
          <p:cNvPr id="9" name="コンテンツ プレースホルダー 2"/>
          <p:cNvSpPr txBox="1">
            <a:spLocks/>
          </p:cNvSpPr>
          <p:nvPr/>
        </p:nvSpPr>
        <p:spPr>
          <a:xfrm>
            <a:off x="741870" y="1958806"/>
            <a:ext cx="6793974" cy="2327403"/>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2400" dirty="0"/>
              <a:t>選んだ３つの項目について、</a:t>
            </a:r>
            <a:endParaRPr lang="en-US" altLang="ja-JP" sz="2400" dirty="0"/>
          </a:p>
          <a:p>
            <a:pPr>
              <a:lnSpc>
                <a:spcPct val="150000"/>
              </a:lnSpc>
            </a:pPr>
            <a:r>
              <a:rPr lang="ja-JP" altLang="en-US" sz="2400" b="1" dirty="0">
                <a:solidFill>
                  <a:schemeClr val="accent4"/>
                </a:solidFill>
              </a:rPr>
              <a:t>最も大切だと思うこと</a:t>
            </a:r>
            <a:r>
              <a:rPr lang="ja-JP" altLang="en-US" sz="2400" dirty="0"/>
              <a:t>を</a:t>
            </a:r>
            <a:r>
              <a:rPr lang="ja-JP" altLang="en-US" sz="2400" b="1" dirty="0">
                <a:solidFill>
                  <a:schemeClr val="accent4"/>
                </a:solidFill>
              </a:rPr>
              <a:t>１つ</a:t>
            </a:r>
            <a:r>
              <a:rPr lang="ja-JP" altLang="en-US" sz="2400" dirty="0"/>
              <a:t>だけ選びましょう。</a:t>
            </a:r>
            <a:endParaRPr lang="en-US" altLang="ja-JP" sz="2400" dirty="0"/>
          </a:p>
          <a:p>
            <a:endParaRPr lang="ja-JP" altLang="en-US" sz="2400" dirty="0"/>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7092446" y="3020466"/>
            <a:ext cx="1641458" cy="1989155"/>
          </a:xfrm>
          <a:prstGeom prst="rect">
            <a:avLst/>
          </a:prstGeom>
        </p:spPr>
      </p:pic>
      <p:grpSp>
        <p:nvGrpSpPr>
          <p:cNvPr id="7" name="グループ化 6"/>
          <p:cNvGrpSpPr/>
          <p:nvPr/>
        </p:nvGrpSpPr>
        <p:grpSpPr>
          <a:xfrm>
            <a:off x="0" y="6357"/>
            <a:ext cx="9144000" cy="942639"/>
            <a:chOff x="0" y="6357"/>
            <a:chExt cx="9144000" cy="942639"/>
          </a:xfrm>
        </p:grpSpPr>
        <p:grpSp>
          <p:nvGrpSpPr>
            <p:cNvPr id="10" name="グループ化 9"/>
            <p:cNvGrpSpPr/>
            <p:nvPr/>
          </p:nvGrpSpPr>
          <p:grpSpPr>
            <a:xfrm>
              <a:off x="0" y="6357"/>
              <a:ext cx="9144000" cy="942639"/>
              <a:chOff x="217459" y="3695089"/>
              <a:chExt cx="7736370" cy="1247874"/>
            </a:xfrm>
          </p:grpSpPr>
          <p:sp>
            <p:nvSpPr>
              <p:cNvPr id="12" name="正方形/長方形 11"/>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正方形/長方形 12"/>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14" name="タイトル 1"/>
          <p:cNvSpPr txBox="1">
            <a:spLocks/>
          </p:cNvSpPr>
          <p:nvPr/>
        </p:nvSpPr>
        <p:spPr>
          <a:xfrm>
            <a:off x="759705" y="215722"/>
            <a:ext cx="6758305" cy="492443"/>
          </a:xfrm>
          <a:prstGeom prst="rect">
            <a:avLst/>
          </a:prstGeom>
        </p:spPr>
        <p:txBody>
          <a:bodyPr wrap="square" lIns="0" tIns="0" rIns="0" bIns="0" anchor="t" anchorCtr="0">
            <a:spAutoFit/>
          </a:bodyPr>
          <a:lstStyle>
            <a:lvl1pPr marL="0" algn="l" defTabSz="685800" rtl="0" eaLnBrk="1" fontAlgn="auto" latinLnBrk="0" hangingPunct="1">
              <a:lnSpc>
                <a:spcPct val="100000"/>
              </a:lnSpc>
              <a:spcBef>
                <a:spcPts val="1800"/>
              </a:spcBef>
              <a:buNone/>
              <a:defRPr kumimoji="1" sz="20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3200" dirty="0"/>
              <a:t>「価値の引き出し」個人ワーク③</a:t>
            </a:r>
          </a:p>
        </p:txBody>
      </p:sp>
      <p:grpSp>
        <p:nvGrpSpPr>
          <p:cNvPr id="15" name="グループ化 14"/>
          <p:cNvGrpSpPr/>
          <p:nvPr/>
        </p:nvGrpSpPr>
        <p:grpSpPr>
          <a:xfrm>
            <a:off x="7548900" y="1132505"/>
            <a:ext cx="1306290" cy="1047489"/>
            <a:chOff x="7017657" y="1374354"/>
            <a:chExt cx="1355853" cy="1186372"/>
          </a:xfrm>
        </p:grpSpPr>
        <p:pic>
          <p:nvPicPr>
            <p:cNvPr id="16" name="図 15"/>
            <p:cNvPicPr>
              <a:picLocks noChangeAspect="1"/>
            </p:cNvPicPr>
            <p:nvPr/>
          </p:nvPicPr>
          <p:blipFill>
            <a:blip r:embed="rId5"/>
            <a:stretch>
              <a:fillRect/>
            </a:stretch>
          </p:blipFill>
          <p:spPr>
            <a:xfrm>
              <a:off x="7017657" y="1374354"/>
              <a:ext cx="1355853" cy="1186372"/>
            </a:xfrm>
            <a:prstGeom prst="rect">
              <a:avLst/>
            </a:prstGeom>
          </p:spPr>
        </p:pic>
        <p:pic>
          <p:nvPicPr>
            <p:cNvPr id="17" name="図 16"/>
            <p:cNvPicPr>
              <a:picLocks noChangeAspect="1"/>
            </p:cNvPicPr>
            <p:nvPr/>
          </p:nvPicPr>
          <p:blipFill>
            <a:blip r:embed="rId6">
              <a:biLevel thresh="75000"/>
            </a:blip>
            <a:stretch>
              <a:fillRect/>
            </a:stretch>
          </p:blipFill>
          <p:spPr>
            <a:xfrm>
              <a:off x="7708741" y="1612065"/>
              <a:ext cx="531247" cy="632436"/>
            </a:xfrm>
            <a:prstGeom prst="rect">
              <a:avLst/>
            </a:prstGeom>
          </p:spPr>
        </p:pic>
        <p:sp>
          <p:nvSpPr>
            <p:cNvPr id="18" name="テキスト ボックス 17"/>
            <p:cNvSpPr txBox="1"/>
            <p:nvPr/>
          </p:nvSpPr>
          <p:spPr>
            <a:xfrm>
              <a:off x="7169215" y="1851433"/>
              <a:ext cx="711196" cy="323906"/>
            </a:xfrm>
            <a:prstGeom prst="rect">
              <a:avLst/>
            </a:prstGeom>
          </p:spPr>
          <p:txBody>
            <a:bodyPr vert="horz" wrap="square" lIns="0" tIns="34301" rIns="68601" bIns="34301" rtlCol="0">
              <a:noAutofit/>
            </a:bodyPr>
            <a:lstStyle/>
            <a:p>
              <a:pPr algn="l">
                <a:lnSpc>
                  <a:spcPct val="70000"/>
                </a:lnSpc>
              </a:pPr>
              <a:r>
                <a:rPr kumimoji="1" lang="ja-JP" altLang="en-US" b="1" dirty="0">
                  <a:latin typeface="BIZ UDゴシック" panose="020B0400000000000000" pitchFamily="49" charset="-128"/>
                  <a:ea typeface="BIZ UDゴシック" panose="020B0400000000000000" pitchFamily="49" charset="-128"/>
                </a:rPr>
                <a:t>１分　</a:t>
              </a:r>
              <a:endParaRPr kumimoji="1" lang="ja-JP" altLang="en-US" b="1" baseline="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34291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7</a:t>
            </a:fld>
            <a:endParaRPr kumimoji="1" lang="ja-JP" altLang="en-US"/>
          </a:p>
        </p:txBody>
      </p:sp>
      <p:sp>
        <p:nvSpPr>
          <p:cNvPr id="9" name="コンテンツ プレースホルダー 2"/>
          <p:cNvSpPr txBox="1">
            <a:spLocks/>
          </p:cNvSpPr>
          <p:nvPr/>
        </p:nvSpPr>
        <p:spPr>
          <a:xfrm>
            <a:off x="387763" y="1503544"/>
            <a:ext cx="7851304" cy="3053823"/>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2400" dirty="0"/>
              <a:t>最も大切だと思ったことについて、</a:t>
            </a:r>
            <a:endParaRPr lang="en-US" altLang="ja-JP" sz="2400" dirty="0"/>
          </a:p>
          <a:p>
            <a:pPr>
              <a:lnSpc>
                <a:spcPct val="100000"/>
              </a:lnSpc>
            </a:pPr>
            <a:r>
              <a:rPr lang="ja-JP" altLang="en-US" sz="2400" dirty="0"/>
              <a:t>なぜそれを選んだのか、グループで共有しましょう。</a:t>
            </a:r>
            <a:endParaRPr lang="en-US" altLang="ja-JP" sz="2400" dirty="0"/>
          </a:p>
          <a:p>
            <a:pPr>
              <a:lnSpc>
                <a:spcPct val="100000"/>
              </a:lnSpc>
            </a:pPr>
            <a:endParaRPr lang="en-US" altLang="ja-JP" sz="2400" dirty="0"/>
          </a:p>
          <a:p>
            <a:pPr>
              <a:lnSpc>
                <a:spcPct val="100000"/>
              </a:lnSpc>
            </a:pPr>
            <a:r>
              <a:rPr lang="ja-JP" altLang="en-US" sz="2400" dirty="0"/>
              <a:t>１人につき１分で</a:t>
            </a:r>
            <a:endParaRPr lang="en-US" altLang="ja-JP" sz="2400" dirty="0"/>
          </a:p>
          <a:p>
            <a:pPr>
              <a:lnSpc>
                <a:spcPct val="100000"/>
              </a:lnSpc>
            </a:pPr>
            <a:r>
              <a:rPr lang="ja-JP" altLang="en-US" sz="2400" b="1" dirty="0">
                <a:solidFill>
                  <a:schemeClr val="accent4"/>
                </a:solidFill>
              </a:rPr>
              <a:t>自己紹介</a:t>
            </a:r>
            <a:r>
              <a:rPr lang="ja-JP" altLang="en-US" sz="2400" dirty="0"/>
              <a:t>、</a:t>
            </a:r>
            <a:r>
              <a:rPr lang="ja-JP" altLang="en-US" sz="2400" b="1" dirty="0">
                <a:solidFill>
                  <a:schemeClr val="accent4"/>
                </a:solidFill>
              </a:rPr>
              <a:t>選んだ項目と書いたこと</a:t>
            </a:r>
            <a:r>
              <a:rPr lang="ja-JP" altLang="en-US" sz="2400" dirty="0"/>
              <a:t>、</a:t>
            </a:r>
            <a:r>
              <a:rPr lang="ja-JP" altLang="en-US" sz="2400" b="1" dirty="0">
                <a:solidFill>
                  <a:schemeClr val="accent4"/>
                </a:solidFill>
              </a:rPr>
              <a:t>その理由</a:t>
            </a:r>
            <a:r>
              <a:rPr lang="ja-JP" altLang="en-US" sz="2400" dirty="0"/>
              <a:t>を</a:t>
            </a:r>
            <a:endParaRPr lang="en-US" altLang="ja-JP" sz="2400" dirty="0"/>
          </a:p>
          <a:p>
            <a:pPr>
              <a:lnSpc>
                <a:spcPct val="100000"/>
              </a:lnSpc>
            </a:pPr>
            <a:r>
              <a:rPr lang="ja-JP" altLang="en-US" sz="2400" dirty="0"/>
              <a:t>発表しましょう。</a:t>
            </a:r>
            <a:endParaRPr lang="en-US" altLang="ja-JP" sz="2400" dirty="0"/>
          </a:p>
          <a:p>
            <a:pPr>
              <a:lnSpc>
                <a:spcPct val="100000"/>
              </a:lnSpc>
            </a:pPr>
            <a:endParaRPr lang="ja-JP" altLang="en-US" sz="2400" dirty="0"/>
          </a:p>
        </p:txBody>
      </p:sp>
      <p:pic>
        <p:nvPicPr>
          <p:cNvPr id="2" name="図 1"/>
          <p:cNvPicPr>
            <a:picLocks noChangeAspect="1"/>
          </p:cNvPicPr>
          <p:nvPr/>
        </p:nvPicPr>
        <p:blipFill>
          <a:blip r:embed="rId3"/>
          <a:stretch>
            <a:fillRect/>
          </a:stretch>
        </p:blipFill>
        <p:spPr>
          <a:xfrm>
            <a:off x="7273621" y="3361267"/>
            <a:ext cx="1586901" cy="1674830"/>
          </a:xfrm>
          <a:prstGeom prst="rect">
            <a:avLst/>
          </a:prstGeom>
        </p:spPr>
      </p:pic>
      <p:grpSp>
        <p:nvGrpSpPr>
          <p:cNvPr id="6" name="グループ化 5"/>
          <p:cNvGrpSpPr/>
          <p:nvPr/>
        </p:nvGrpSpPr>
        <p:grpSpPr>
          <a:xfrm>
            <a:off x="7548900" y="1132505"/>
            <a:ext cx="1306290" cy="1047489"/>
            <a:chOff x="7017657" y="1374354"/>
            <a:chExt cx="1355853" cy="1186372"/>
          </a:xfrm>
        </p:grpSpPr>
        <p:pic>
          <p:nvPicPr>
            <p:cNvPr id="7" name="図 6"/>
            <p:cNvPicPr>
              <a:picLocks noChangeAspect="1"/>
            </p:cNvPicPr>
            <p:nvPr/>
          </p:nvPicPr>
          <p:blipFill>
            <a:blip r:embed="rId4"/>
            <a:stretch>
              <a:fillRect/>
            </a:stretch>
          </p:blipFill>
          <p:spPr>
            <a:xfrm>
              <a:off x="7017657" y="1374354"/>
              <a:ext cx="1355853" cy="1186372"/>
            </a:xfrm>
            <a:prstGeom prst="rect">
              <a:avLst/>
            </a:prstGeom>
          </p:spPr>
        </p:pic>
        <p:pic>
          <p:nvPicPr>
            <p:cNvPr id="10" name="図 9"/>
            <p:cNvPicPr>
              <a:picLocks noChangeAspect="1"/>
            </p:cNvPicPr>
            <p:nvPr/>
          </p:nvPicPr>
          <p:blipFill>
            <a:blip r:embed="rId5">
              <a:biLevel thresh="75000"/>
            </a:blip>
            <a:stretch>
              <a:fillRect/>
            </a:stretch>
          </p:blipFill>
          <p:spPr>
            <a:xfrm>
              <a:off x="7708741" y="1612065"/>
              <a:ext cx="531247" cy="632436"/>
            </a:xfrm>
            <a:prstGeom prst="rect">
              <a:avLst/>
            </a:prstGeom>
          </p:spPr>
        </p:pic>
        <p:sp>
          <p:nvSpPr>
            <p:cNvPr id="11" name="テキスト ボックス 10"/>
            <p:cNvSpPr txBox="1"/>
            <p:nvPr/>
          </p:nvSpPr>
          <p:spPr>
            <a:xfrm>
              <a:off x="7184253" y="1593303"/>
              <a:ext cx="711196" cy="866368"/>
            </a:xfrm>
            <a:prstGeom prst="rect">
              <a:avLst/>
            </a:prstGeom>
          </p:spPr>
          <p:txBody>
            <a:bodyPr vert="horz" wrap="square" lIns="0" tIns="34301" rIns="68601" bIns="34301" rtlCol="0">
              <a:noAutofit/>
            </a:bodyPr>
            <a:lstStyle/>
            <a:p>
              <a:pPr algn="l"/>
              <a:r>
                <a:rPr kumimoji="1" lang="ja-JP" altLang="en-US" b="1" dirty="0">
                  <a:latin typeface="BIZ UDゴシック" panose="020B0400000000000000" pitchFamily="49" charset="-128"/>
                  <a:ea typeface="BIZ UDゴシック" panose="020B0400000000000000" pitchFamily="49" charset="-128"/>
                </a:rPr>
                <a:t>１人</a:t>
              </a:r>
              <a:endParaRPr kumimoji="1" lang="en-US" altLang="ja-JP" b="1" dirty="0">
                <a:latin typeface="BIZ UDゴシック" panose="020B0400000000000000" pitchFamily="49" charset="-128"/>
                <a:ea typeface="BIZ UDゴシック" panose="020B0400000000000000" pitchFamily="49" charset="-128"/>
              </a:endParaRPr>
            </a:p>
            <a:p>
              <a:pPr algn="l"/>
              <a:r>
                <a:rPr kumimoji="1" lang="ja-JP" altLang="en-US" b="1" dirty="0">
                  <a:latin typeface="BIZ UDゴシック" panose="020B0400000000000000" pitchFamily="49" charset="-128"/>
                  <a:ea typeface="BIZ UDゴシック" panose="020B0400000000000000" pitchFamily="49" charset="-128"/>
                </a:rPr>
                <a:t>１分　</a:t>
              </a:r>
              <a:endParaRPr kumimoji="1" lang="ja-JP" altLang="en-US" b="1" baseline="0" dirty="0">
                <a:latin typeface="BIZ UDゴシック" panose="020B0400000000000000" pitchFamily="49" charset="-128"/>
                <a:ea typeface="BIZ UDゴシック" panose="020B0400000000000000" pitchFamily="49" charset="-128"/>
              </a:endParaRPr>
            </a:p>
          </p:txBody>
        </p:sp>
      </p:grpSp>
      <p:grpSp>
        <p:nvGrpSpPr>
          <p:cNvPr id="13" name="グループ化 12"/>
          <p:cNvGrpSpPr/>
          <p:nvPr/>
        </p:nvGrpSpPr>
        <p:grpSpPr>
          <a:xfrm>
            <a:off x="0" y="6357"/>
            <a:ext cx="9144000" cy="942639"/>
            <a:chOff x="0" y="6357"/>
            <a:chExt cx="9144000" cy="942639"/>
          </a:xfrm>
        </p:grpSpPr>
        <p:grpSp>
          <p:nvGrpSpPr>
            <p:cNvPr id="14" name="グループ化 13"/>
            <p:cNvGrpSpPr/>
            <p:nvPr/>
          </p:nvGrpSpPr>
          <p:grpSpPr>
            <a:xfrm>
              <a:off x="0" y="6357"/>
              <a:ext cx="9144000" cy="942639"/>
              <a:chOff x="217459" y="3695089"/>
              <a:chExt cx="7736370" cy="1247874"/>
            </a:xfrm>
          </p:grpSpPr>
          <p:sp>
            <p:nvSpPr>
              <p:cNvPr id="16" name="正方形/長方形 15"/>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7" name="正方形/長方形 16"/>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387763" y="195819"/>
            <a:ext cx="7307155" cy="984885"/>
          </a:xfrm>
        </p:spPr>
        <p:txBody>
          <a:bodyPr/>
          <a:lstStyle/>
          <a:p>
            <a:r>
              <a:rPr kumimoji="1" lang="ja-JP" altLang="en-US" sz="3200" dirty="0"/>
              <a:t>「価値の引き出し」</a:t>
            </a:r>
            <a:r>
              <a:rPr lang="ja-JP" altLang="en-US" sz="3200" dirty="0"/>
              <a:t>グループワーク①</a:t>
            </a:r>
            <a:endParaRPr kumimoji="1" lang="ja-JP" altLang="en-US" sz="3200" dirty="0"/>
          </a:p>
        </p:txBody>
      </p:sp>
      <p:sp>
        <p:nvSpPr>
          <p:cNvPr id="3" name="テキスト ボックス 2">
            <a:extLst>
              <a:ext uri="{FF2B5EF4-FFF2-40B4-BE49-F238E27FC236}">
                <a16:creationId xmlns:a16="http://schemas.microsoft.com/office/drawing/2014/main" id="{7C6406AC-23A4-44D9-8D4F-D39D96471F0A}"/>
              </a:ext>
            </a:extLst>
          </p:cNvPr>
          <p:cNvSpPr txBox="1"/>
          <p:nvPr/>
        </p:nvSpPr>
        <p:spPr>
          <a:xfrm>
            <a:off x="-1847850" y="3124200"/>
            <a:ext cx="914400" cy="914400"/>
          </a:xfrm>
          <a:prstGeom prst="rect">
            <a:avLst/>
          </a:prstGeom>
        </p:spPr>
        <p:txBody>
          <a:bodyPr vert="horz" wrap="none" lIns="0" tIns="34301" rIns="68601" bIns="34301" rtlCol="0">
            <a:noAutofit/>
          </a:bodyPr>
          <a:lstStyle/>
          <a:p>
            <a:pPr algn="l">
              <a:lnSpc>
                <a:spcPct val="70000"/>
              </a:lnSpc>
            </a:pPr>
            <a:endParaRPr kumimoji="1" lang="ja-JP" altLang="en-US" sz="1600" baseline="0" dirty="0">
              <a:latin typeface="BIZ UDゴシック" panose="020B0400000000000000" pitchFamily="49" charset="-128"/>
            </a:endParaRPr>
          </a:p>
        </p:txBody>
      </p:sp>
    </p:spTree>
    <p:extLst>
      <p:ext uri="{BB962C8B-B14F-4D97-AF65-F5344CB8AC3E}">
        <p14:creationId xmlns:p14="http://schemas.microsoft.com/office/powerpoint/2010/main" val="34111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8</a:t>
            </a:fld>
            <a:endParaRPr kumimoji="1" lang="ja-JP" altLang="en-US"/>
          </a:p>
        </p:txBody>
      </p:sp>
      <p:sp>
        <p:nvSpPr>
          <p:cNvPr id="9" name="コンテンツ プレースホルダー 2"/>
          <p:cNvSpPr txBox="1">
            <a:spLocks/>
          </p:cNvSpPr>
          <p:nvPr/>
        </p:nvSpPr>
        <p:spPr>
          <a:xfrm>
            <a:off x="584087" y="1463278"/>
            <a:ext cx="7950312" cy="2816410"/>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2400" dirty="0"/>
              <a:t>全員の発表が終わったら、</a:t>
            </a:r>
            <a:endParaRPr lang="en-US" altLang="ja-JP" sz="2400" dirty="0"/>
          </a:p>
          <a:p>
            <a:pPr>
              <a:lnSpc>
                <a:spcPct val="150000"/>
              </a:lnSpc>
            </a:pPr>
            <a:r>
              <a:rPr lang="ja-JP" altLang="en-US" sz="2400" b="1" dirty="0">
                <a:solidFill>
                  <a:schemeClr val="accent4"/>
                </a:solidFill>
              </a:rPr>
              <a:t>他の人の発表を聞いて感じたこと</a:t>
            </a:r>
            <a:r>
              <a:rPr lang="ja-JP" altLang="en-US" sz="2400" dirty="0"/>
              <a:t>や、</a:t>
            </a:r>
            <a:endParaRPr lang="en-US" altLang="ja-JP" sz="2400" dirty="0"/>
          </a:p>
          <a:p>
            <a:pPr>
              <a:lnSpc>
                <a:spcPct val="150000"/>
              </a:lnSpc>
            </a:pPr>
            <a:r>
              <a:rPr lang="ja-JP" altLang="en-US" sz="2400" b="1" dirty="0">
                <a:solidFill>
                  <a:schemeClr val="accent4"/>
                </a:solidFill>
              </a:rPr>
              <a:t>改めて自分の大切なことについて感じたこと</a:t>
            </a:r>
            <a:r>
              <a:rPr lang="ja-JP" altLang="en-US" sz="2400" dirty="0"/>
              <a:t>などを</a:t>
            </a:r>
            <a:endParaRPr lang="en-US" altLang="ja-JP" sz="2400" dirty="0"/>
          </a:p>
          <a:p>
            <a:pPr>
              <a:lnSpc>
                <a:spcPct val="150000"/>
              </a:lnSpc>
            </a:pPr>
            <a:r>
              <a:rPr lang="ja-JP" altLang="en-US" sz="2400" dirty="0"/>
              <a:t>話してみましょう。</a:t>
            </a:r>
            <a:endParaRPr lang="en-US" altLang="ja-JP" sz="2400" dirty="0"/>
          </a:p>
          <a:p>
            <a:pPr>
              <a:lnSpc>
                <a:spcPct val="150000"/>
              </a:lnSpc>
            </a:pPr>
            <a:endParaRPr lang="ja-JP" altLang="en-US" sz="2400" dirty="0"/>
          </a:p>
        </p:txBody>
      </p:sp>
      <p:pic>
        <p:nvPicPr>
          <p:cNvPr id="2" name="図 1"/>
          <p:cNvPicPr>
            <a:picLocks noChangeAspect="1"/>
          </p:cNvPicPr>
          <p:nvPr/>
        </p:nvPicPr>
        <p:blipFill>
          <a:blip r:embed="rId3"/>
          <a:stretch>
            <a:fillRect/>
          </a:stretch>
        </p:blipFill>
        <p:spPr>
          <a:xfrm>
            <a:off x="7284651" y="3313670"/>
            <a:ext cx="1585097" cy="1676545"/>
          </a:xfrm>
          <a:prstGeom prst="rect">
            <a:avLst/>
          </a:prstGeom>
        </p:spPr>
      </p:pic>
      <p:grpSp>
        <p:nvGrpSpPr>
          <p:cNvPr id="6" name="グループ化 5"/>
          <p:cNvGrpSpPr/>
          <p:nvPr/>
        </p:nvGrpSpPr>
        <p:grpSpPr>
          <a:xfrm>
            <a:off x="0" y="6357"/>
            <a:ext cx="9144000" cy="942639"/>
            <a:chOff x="0" y="6357"/>
            <a:chExt cx="9144000" cy="942639"/>
          </a:xfrm>
        </p:grpSpPr>
        <p:grpSp>
          <p:nvGrpSpPr>
            <p:cNvPr id="7" name="グループ化 6"/>
            <p:cNvGrpSpPr/>
            <p:nvPr/>
          </p:nvGrpSpPr>
          <p:grpSpPr>
            <a:xfrm>
              <a:off x="0" y="6357"/>
              <a:ext cx="9144000" cy="942639"/>
              <a:chOff x="217459" y="3695089"/>
              <a:chExt cx="7736370" cy="1247874"/>
            </a:xfrm>
          </p:grpSpPr>
          <p:sp>
            <p:nvSpPr>
              <p:cNvPr id="11" name="正方形/長方形 10"/>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正方形/長方形 11"/>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13" name="タイトル 1"/>
          <p:cNvSpPr txBox="1">
            <a:spLocks/>
          </p:cNvSpPr>
          <p:nvPr/>
        </p:nvSpPr>
        <p:spPr>
          <a:xfrm>
            <a:off x="387763" y="195819"/>
            <a:ext cx="7307155" cy="492443"/>
          </a:xfrm>
          <a:prstGeom prst="rect">
            <a:avLst/>
          </a:prstGeom>
        </p:spPr>
        <p:txBody>
          <a:bodyPr wrap="square" lIns="0" tIns="0" rIns="0" bIns="0" anchor="t" anchorCtr="0">
            <a:spAutoFit/>
          </a:bodyPr>
          <a:lstStyle>
            <a:lvl1pPr marL="0" algn="l" defTabSz="685800" rtl="0" eaLnBrk="1" fontAlgn="auto" latinLnBrk="0" hangingPunct="1">
              <a:lnSpc>
                <a:spcPct val="100000"/>
              </a:lnSpc>
              <a:spcBef>
                <a:spcPts val="1800"/>
              </a:spcBef>
              <a:buNone/>
              <a:defRPr kumimoji="1" sz="2000" b="1" kern="2000" baseline="0">
                <a:solidFill>
                  <a:schemeClr val="tx1"/>
                </a:solidFill>
                <a:latin typeface="BIZ UDゴシック" panose="020B0400000000000000" pitchFamily="49" charset="-128"/>
                <a:ea typeface="BIZ UDゴシック" panose="020B0400000000000000" pitchFamily="49" charset="-128"/>
                <a:cs typeface="+mj-cs"/>
              </a:defRPr>
            </a:lvl1pPr>
          </a:lstStyle>
          <a:p>
            <a:r>
              <a:rPr lang="ja-JP" altLang="en-US" sz="3200" dirty="0"/>
              <a:t>「価値の引き出し」グループワーク②</a:t>
            </a:r>
          </a:p>
        </p:txBody>
      </p:sp>
      <p:grpSp>
        <p:nvGrpSpPr>
          <p:cNvPr id="14" name="グループ化 13"/>
          <p:cNvGrpSpPr/>
          <p:nvPr/>
        </p:nvGrpSpPr>
        <p:grpSpPr>
          <a:xfrm>
            <a:off x="7548900" y="1132505"/>
            <a:ext cx="1306290" cy="1047489"/>
            <a:chOff x="7017657" y="1374354"/>
            <a:chExt cx="1355853" cy="1186372"/>
          </a:xfrm>
        </p:grpSpPr>
        <p:pic>
          <p:nvPicPr>
            <p:cNvPr id="15" name="図 14"/>
            <p:cNvPicPr>
              <a:picLocks noChangeAspect="1"/>
            </p:cNvPicPr>
            <p:nvPr/>
          </p:nvPicPr>
          <p:blipFill>
            <a:blip r:embed="rId5"/>
            <a:stretch>
              <a:fillRect/>
            </a:stretch>
          </p:blipFill>
          <p:spPr>
            <a:xfrm>
              <a:off x="7017657" y="1374354"/>
              <a:ext cx="1355853" cy="1186372"/>
            </a:xfrm>
            <a:prstGeom prst="rect">
              <a:avLst/>
            </a:prstGeom>
          </p:spPr>
        </p:pic>
        <p:pic>
          <p:nvPicPr>
            <p:cNvPr id="16" name="図 15"/>
            <p:cNvPicPr>
              <a:picLocks noChangeAspect="1"/>
            </p:cNvPicPr>
            <p:nvPr/>
          </p:nvPicPr>
          <p:blipFill>
            <a:blip r:embed="rId6">
              <a:biLevel thresh="75000"/>
            </a:blip>
            <a:stretch>
              <a:fillRect/>
            </a:stretch>
          </p:blipFill>
          <p:spPr>
            <a:xfrm>
              <a:off x="7708741" y="1612065"/>
              <a:ext cx="531247" cy="632436"/>
            </a:xfrm>
            <a:prstGeom prst="rect">
              <a:avLst/>
            </a:prstGeom>
          </p:spPr>
        </p:pic>
        <p:sp>
          <p:nvSpPr>
            <p:cNvPr id="17" name="テキスト ボックス 16"/>
            <p:cNvSpPr txBox="1"/>
            <p:nvPr/>
          </p:nvSpPr>
          <p:spPr>
            <a:xfrm>
              <a:off x="7169215" y="1851433"/>
              <a:ext cx="711196" cy="323906"/>
            </a:xfrm>
            <a:prstGeom prst="rect">
              <a:avLst/>
            </a:prstGeom>
          </p:spPr>
          <p:txBody>
            <a:bodyPr vert="horz" wrap="square" lIns="0" tIns="34301" rIns="68601" bIns="34301" rtlCol="0">
              <a:noAutofit/>
            </a:bodyPr>
            <a:lstStyle/>
            <a:p>
              <a:pPr algn="l">
                <a:lnSpc>
                  <a:spcPct val="70000"/>
                </a:lnSpc>
              </a:pPr>
              <a:r>
                <a:rPr kumimoji="1" lang="en-US" altLang="ja-JP" b="1" dirty="0">
                  <a:latin typeface="BIZ UDゴシック" panose="020B0400000000000000" pitchFamily="49" charset="-128"/>
                  <a:ea typeface="BIZ UDゴシック" panose="020B0400000000000000" pitchFamily="49" charset="-128"/>
                </a:rPr>
                <a:t>10</a:t>
              </a:r>
              <a:r>
                <a:rPr kumimoji="1" lang="ja-JP" altLang="en-US" b="1" dirty="0">
                  <a:latin typeface="BIZ UDゴシック" panose="020B0400000000000000" pitchFamily="49" charset="-128"/>
                  <a:ea typeface="BIZ UDゴシック" panose="020B0400000000000000" pitchFamily="49" charset="-128"/>
                </a:rPr>
                <a:t>分　</a:t>
              </a:r>
              <a:endParaRPr kumimoji="1" lang="ja-JP" altLang="en-US" b="1" baseline="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60057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3"/>
          </p:nvPr>
        </p:nvSpPr>
        <p:spPr/>
        <p:txBody>
          <a:bodyPr/>
          <a:lstStyle/>
          <a:p>
            <a:fld id="{E87F6B17-BD80-9043-9E61-096367EC38AB}" type="slidenum">
              <a:rPr kumimoji="1" lang="ja-JP" altLang="en-US" smtClean="0"/>
              <a:pPr/>
              <a:t>9</a:t>
            </a:fld>
            <a:endParaRPr kumimoji="1" lang="ja-JP" altLang="en-US"/>
          </a:p>
        </p:txBody>
      </p:sp>
      <p:sp>
        <p:nvSpPr>
          <p:cNvPr id="9" name="コンテンツ プレースホルダー 2"/>
          <p:cNvSpPr txBox="1">
            <a:spLocks/>
          </p:cNvSpPr>
          <p:nvPr/>
        </p:nvSpPr>
        <p:spPr>
          <a:xfrm>
            <a:off x="307680" y="1188582"/>
            <a:ext cx="8528637" cy="3739071"/>
          </a:xfrm>
          <a:prstGeom prst="rect">
            <a:avLst/>
          </a:prstGeom>
          <a:solidFill>
            <a:srgbClr val="E7FFFF"/>
          </a:solidFill>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kumimoji="1" sz="2800" kern="1200" baseline="0">
                <a:solidFill>
                  <a:schemeClr val="tx1"/>
                </a:solidFill>
                <a:latin typeface="BIZ UDゴシック" panose="020B0400000000000000" pitchFamily="49" charset="-128"/>
                <a:ea typeface="BIZ UDゴシック" panose="020B0400000000000000" pitchFamily="49"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2400" dirty="0"/>
              <a:t>大切に思うこと、価値観は人それぞれ違います。</a:t>
            </a:r>
            <a:endParaRPr lang="en-US" altLang="ja-JP" sz="2400" dirty="0"/>
          </a:p>
          <a:p>
            <a:pPr>
              <a:lnSpc>
                <a:spcPts val="2500"/>
              </a:lnSpc>
            </a:pPr>
            <a:endParaRPr lang="en-US" altLang="ja-JP" sz="2400" dirty="0"/>
          </a:p>
          <a:p>
            <a:pPr>
              <a:lnSpc>
                <a:spcPct val="100000"/>
              </a:lnSpc>
            </a:pPr>
            <a:r>
              <a:rPr lang="ja-JP" altLang="en-US" sz="2400" dirty="0"/>
              <a:t>他の人の話を聞くと、迷ったり気持ちが揺れ動いたりします。</a:t>
            </a:r>
            <a:endParaRPr lang="en-US" altLang="ja-JP" sz="2400" dirty="0"/>
          </a:p>
          <a:p>
            <a:pPr>
              <a:lnSpc>
                <a:spcPts val="2500"/>
              </a:lnSpc>
            </a:pPr>
            <a:endParaRPr lang="en-US" altLang="ja-JP" sz="2400" dirty="0"/>
          </a:p>
          <a:p>
            <a:pPr>
              <a:lnSpc>
                <a:spcPct val="100000"/>
              </a:lnSpc>
            </a:pPr>
            <a:r>
              <a:rPr lang="ja-JP" altLang="en-US" sz="2400" dirty="0"/>
              <a:t>その</a:t>
            </a:r>
            <a:r>
              <a:rPr lang="ja-JP" altLang="en-US" sz="2400" b="1" dirty="0">
                <a:solidFill>
                  <a:schemeClr val="accent4"/>
                </a:solidFill>
              </a:rPr>
              <a:t>揺らぎ</a:t>
            </a:r>
            <a:r>
              <a:rPr lang="ja-JP" altLang="en-US" sz="2400" dirty="0"/>
              <a:t>がとても大切です。</a:t>
            </a:r>
            <a:endParaRPr lang="en-US" altLang="ja-JP" sz="2400" dirty="0"/>
          </a:p>
          <a:p>
            <a:pPr>
              <a:lnSpc>
                <a:spcPct val="100000"/>
              </a:lnSpc>
            </a:pPr>
            <a:r>
              <a:rPr lang="ja-JP" altLang="en-US" sz="2400" dirty="0">
                <a:solidFill>
                  <a:schemeClr val="accent4"/>
                </a:solidFill>
              </a:rPr>
              <a:t>「</a:t>
            </a:r>
            <a:r>
              <a:rPr lang="ja-JP" altLang="en-US" sz="2400" b="1" dirty="0">
                <a:solidFill>
                  <a:schemeClr val="accent4"/>
                </a:solidFill>
              </a:rPr>
              <a:t>気持ちは変わる</a:t>
            </a:r>
            <a:r>
              <a:rPr lang="ja-JP" altLang="en-US" sz="2400" dirty="0">
                <a:solidFill>
                  <a:schemeClr val="accent4"/>
                </a:solidFill>
              </a:rPr>
              <a:t>」</a:t>
            </a:r>
            <a:r>
              <a:rPr lang="ja-JP" altLang="en-US" sz="2400" dirty="0"/>
              <a:t>ということを覚えておきましょう。</a:t>
            </a:r>
            <a:endParaRPr lang="en-US" altLang="ja-JP" sz="2400" dirty="0"/>
          </a:p>
          <a:p>
            <a:pPr>
              <a:lnSpc>
                <a:spcPts val="2500"/>
              </a:lnSpc>
            </a:pPr>
            <a:endParaRPr lang="en-US" altLang="ja-JP" sz="2400" dirty="0"/>
          </a:p>
          <a:p>
            <a:pPr>
              <a:lnSpc>
                <a:spcPct val="100000"/>
              </a:lnSpc>
            </a:pPr>
            <a:r>
              <a:rPr lang="ja-JP" altLang="en-US" sz="2400" dirty="0"/>
              <a:t>気持ちが変わったら、もしも手帳を書き直してみましょう。</a:t>
            </a:r>
            <a:endParaRPr lang="en-US" altLang="ja-JP" sz="2400" dirty="0"/>
          </a:p>
          <a:p>
            <a:pPr>
              <a:lnSpc>
                <a:spcPct val="100000"/>
              </a:lnSpc>
            </a:pPr>
            <a:endParaRPr lang="ja-JP" altLang="en-US" sz="2400" dirty="0"/>
          </a:p>
        </p:txBody>
      </p:sp>
      <p:grpSp>
        <p:nvGrpSpPr>
          <p:cNvPr id="12" name="グループ化 11"/>
          <p:cNvGrpSpPr/>
          <p:nvPr/>
        </p:nvGrpSpPr>
        <p:grpSpPr>
          <a:xfrm>
            <a:off x="0" y="6357"/>
            <a:ext cx="9144000" cy="942639"/>
            <a:chOff x="0" y="6357"/>
            <a:chExt cx="9144000" cy="942639"/>
          </a:xfrm>
        </p:grpSpPr>
        <p:grpSp>
          <p:nvGrpSpPr>
            <p:cNvPr id="13" name="グループ化 12"/>
            <p:cNvGrpSpPr/>
            <p:nvPr/>
          </p:nvGrpSpPr>
          <p:grpSpPr>
            <a:xfrm>
              <a:off x="0" y="6357"/>
              <a:ext cx="9144000" cy="942639"/>
              <a:chOff x="217459" y="3695089"/>
              <a:chExt cx="7736370" cy="1247874"/>
            </a:xfrm>
          </p:grpSpPr>
          <p:sp>
            <p:nvSpPr>
              <p:cNvPr id="15" name="正方形/長方形 14"/>
              <p:cNvSpPr/>
              <p:nvPr/>
            </p:nvSpPr>
            <p:spPr>
              <a:xfrm>
                <a:off x="217459" y="3695089"/>
                <a:ext cx="7736370" cy="1247874"/>
              </a:xfrm>
              <a:prstGeom prst="rect">
                <a:avLst/>
              </a:prstGeom>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6" name="正方形/長方形 15"/>
              <p:cNvSpPr/>
              <p:nvPr/>
            </p:nvSpPr>
            <p:spPr>
              <a:xfrm>
                <a:off x="304672" y="3772033"/>
                <a:ext cx="7561943" cy="1093986"/>
              </a:xfrm>
              <a:prstGeom prst="rect">
                <a:avLst/>
              </a:prstGeom>
              <a:solidFill>
                <a:schemeClr val="accent4">
                  <a:lumMod val="40000"/>
                  <a:lumOff val="60000"/>
                </a:schemeClr>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900" y="195819"/>
              <a:ext cx="1306290" cy="563714"/>
            </a:xfrm>
            <a:prstGeom prst="rect">
              <a:avLst/>
            </a:prstGeom>
          </p:spPr>
        </p:pic>
      </p:grpSp>
      <p:sp>
        <p:nvSpPr>
          <p:cNvPr id="8" name="タイトル 1"/>
          <p:cNvSpPr>
            <a:spLocks noGrp="1"/>
          </p:cNvSpPr>
          <p:nvPr>
            <p:ph type="ctrTitle"/>
          </p:nvPr>
        </p:nvSpPr>
        <p:spPr>
          <a:xfrm>
            <a:off x="1548035" y="217879"/>
            <a:ext cx="7307155" cy="492443"/>
          </a:xfrm>
        </p:spPr>
        <p:txBody>
          <a:bodyPr/>
          <a:lstStyle/>
          <a:p>
            <a:r>
              <a:rPr kumimoji="1" lang="ja-JP" altLang="en-US" sz="3200" dirty="0"/>
              <a:t>「価値の引き出し」まとめ</a:t>
            </a:r>
          </a:p>
        </p:txBody>
      </p:sp>
      <p:pic>
        <p:nvPicPr>
          <p:cNvPr id="17" name="図 16"/>
          <p:cNvPicPr>
            <a:picLocks noChangeAspect="1"/>
          </p:cNvPicPr>
          <p:nvPr/>
        </p:nvPicPr>
        <p:blipFill>
          <a:blip r:embed="rId4"/>
          <a:stretch>
            <a:fillRect/>
          </a:stretch>
        </p:blipFill>
        <p:spPr>
          <a:xfrm rot="767253">
            <a:off x="7966437" y="3152965"/>
            <a:ext cx="862311" cy="1125725"/>
          </a:xfrm>
          <a:prstGeom prst="rect">
            <a:avLst/>
          </a:prstGeom>
          <a:ln>
            <a:solidFill>
              <a:schemeClr val="bg1">
                <a:lumMod val="50000"/>
              </a:schemeClr>
            </a:solidFill>
          </a:ln>
        </p:spPr>
      </p:pic>
    </p:spTree>
    <p:extLst>
      <p:ext uri="{BB962C8B-B14F-4D97-AF65-F5344CB8AC3E}">
        <p14:creationId xmlns:p14="http://schemas.microsoft.com/office/powerpoint/2010/main" val="32369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theme/theme1.xml><?xml version="1.0" encoding="utf-8"?>
<a:theme xmlns:a="http://schemas.openxmlformats.org/drawingml/2006/main" name="Office テーマ">
  <a:themeElements>
    <a:clrScheme name="city of yokohama">
      <a:dk1>
        <a:srgbClr val="000000"/>
      </a:dk1>
      <a:lt1>
        <a:srgbClr val="FFFFFF"/>
      </a:lt1>
      <a:dk2>
        <a:srgbClr val="1F2A66"/>
      </a:dk2>
      <a:lt2>
        <a:srgbClr val="FFFFFF"/>
      </a:lt2>
      <a:accent1>
        <a:srgbClr val="FFFFFF"/>
      </a:accent1>
      <a:accent2>
        <a:srgbClr val="000000"/>
      </a:accent2>
      <a:accent3>
        <a:srgbClr val="1F2A66"/>
      </a:accent3>
      <a:accent4>
        <a:srgbClr val="0068B7"/>
      </a:accent4>
      <a:accent5>
        <a:srgbClr val="00A0E9"/>
      </a:accent5>
      <a:accent6>
        <a:srgbClr val="B5B5B6"/>
      </a:accent6>
      <a:hlink>
        <a:srgbClr val="0068B7"/>
      </a:hlink>
      <a:folHlink>
        <a:srgbClr val="B5B5B5"/>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34301" rIns="68601" bIns="34301" rtlCol="0">
        <a:noAutofit/>
      </a:bodyPr>
      <a:lstStyle>
        <a:defPPr algn="l">
          <a:lnSpc>
            <a:spcPct val="70000"/>
          </a:lnSpc>
          <a:defRPr sz="1600" baseline="0">
            <a:latin typeface="BIZ UDゴシック" panose="020B0400000000000000" pitchFamily="49"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1195</TotalTime>
  <Words>1321</Words>
  <Application>Microsoft Office PowerPoint</Application>
  <PresentationFormat>ユーザー設定</PresentationFormat>
  <Paragraphs>194</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BIZ UDゴシック</vt:lpstr>
      <vt:lpstr>BIZ UDゴシック</vt:lpstr>
      <vt:lpstr>游ゴシック</vt:lpstr>
      <vt:lpstr>Arial</vt:lpstr>
      <vt:lpstr>Office テーマ</vt:lpstr>
      <vt:lpstr>横浜市ＡＣＰ普及啓発プログラム（ワーク） 「価値の引き出し」</vt:lpstr>
      <vt:lpstr>人生会議の準備</vt:lpstr>
      <vt:lpstr>「価値の引き出し」</vt:lpstr>
      <vt:lpstr>「価値の引き出し」個人ワーク①</vt:lpstr>
      <vt:lpstr>「価値の引き出し」個人ワーク②</vt:lpstr>
      <vt:lpstr>PowerPoint プレゼンテーション</vt:lpstr>
      <vt:lpstr>「価値の引き出し」グループワーク①</vt:lpstr>
      <vt:lpstr>PowerPoint プレゼンテーション</vt:lpstr>
      <vt:lpstr>「価値の引き出し」まとめ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67</cp:revision>
  <cp:lastPrinted>2024-12-20T04:28:37Z</cp:lastPrinted>
  <dcterms:modified xsi:type="dcterms:W3CDTF">2025-02-18T07:03:41Z</dcterms:modified>
</cp:coreProperties>
</file>