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ppt/charts/chart56.xml" ContentType="application/vnd.openxmlformats-officedocument.drawingml.chart+xml"/>
  <Override PartName="/ppt/charts/chart57.xml" ContentType="application/vnd.openxmlformats-officedocument.drawingml.chart+xml"/>
  <Override PartName="/ppt/charts/chart58.xml" ContentType="application/vnd.openxmlformats-officedocument.drawingml.chart+xml"/>
  <Override PartName="/ppt/charts/chart59.xml" ContentType="application/vnd.openxmlformats-officedocument.drawingml.chart+xml"/>
  <Override PartName="/ppt/charts/chart60.xml" ContentType="application/vnd.openxmlformats-officedocument.drawingml.chart+xml"/>
  <Override PartName="/ppt/charts/chart61.xml" ContentType="application/vnd.openxmlformats-officedocument.drawingml.chart+xml"/>
  <Override PartName="/ppt/charts/chart62.xml" ContentType="application/vnd.openxmlformats-officedocument.drawingml.chart+xml"/>
  <Override PartName="/ppt/charts/chart63.xml" ContentType="application/vnd.openxmlformats-officedocument.drawingml.chart+xml"/>
  <Override PartName="/ppt/charts/chart64.xml" ContentType="application/vnd.openxmlformats-officedocument.drawingml.chart+xml"/>
  <Override PartName="/ppt/charts/chart65.xml" ContentType="application/vnd.openxmlformats-officedocument.drawingml.chart+xml"/>
  <Override PartName="/ppt/charts/chart66.xml" ContentType="application/vnd.openxmlformats-officedocument.drawingml.chart+xml"/>
  <Override PartName="/ppt/charts/chart67.xml" ContentType="application/vnd.openxmlformats-officedocument.drawingml.chart+xml"/>
  <Override PartName="/ppt/charts/chart68.xml" ContentType="application/vnd.openxmlformats-officedocument.drawingml.chart+xml"/>
  <Override PartName="/ppt/charts/chart6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36"/>
  </p:notesMasterIdLst>
  <p:handoutMasterIdLst>
    <p:handoutMasterId r:id="rId37"/>
  </p:handoutMasterIdLst>
  <p:sldIdLst>
    <p:sldId id="427" r:id="rId2"/>
    <p:sldId id="389" r:id="rId3"/>
    <p:sldId id="390"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408" r:id="rId22"/>
    <p:sldId id="409" r:id="rId23"/>
    <p:sldId id="410" r:id="rId24"/>
    <p:sldId id="411" r:id="rId25"/>
    <p:sldId id="412" r:id="rId26"/>
    <p:sldId id="413" r:id="rId27"/>
    <p:sldId id="414" r:id="rId28"/>
    <p:sldId id="415" r:id="rId29"/>
    <p:sldId id="416" r:id="rId30"/>
    <p:sldId id="417" r:id="rId31"/>
    <p:sldId id="418" r:id="rId32"/>
    <p:sldId id="419" r:id="rId33"/>
    <p:sldId id="420" r:id="rId34"/>
    <p:sldId id="421" r:id="rId35"/>
  </p:sldIdLst>
  <p:sldSz cx="6858000" cy="9906000" type="A4"/>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３．調査結果の概要" id="{E0D1C7AB-918C-FA4A-8ADC-2A43D4D283AE}">
          <p14:sldIdLst>
            <p14:sldId id="427"/>
            <p14:sldId id="389"/>
            <p14:sldId id="390"/>
            <p14:sldId id="391"/>
            <p14:sldId id="392"/>
            <p14:sldId id="393"/>
            <p14:sldId id="394"/>
            <p14:sldId id="395"/>
            <p14:sldId id="396"/>
            <p14:sldId id="397"/>
            <p14:sldId id="398"/>
            <p14:sldId id="399"/>
            <p14:sldId id="400"/>
            <p14:sldId id="401"/>
            <p14:sldId id="402"/>
            <p14:sldId id="403"/>
            <p14:sldId id="404"/>
            <p14:sldId id="405"/>
            <p14:sldId id="406"/>
            <p14:sldId id="407"/>
            <p14:sldId id="408"/>
            <p14:sldId id="409"/>
            <p14:sldId id="410"/>
            <p14:sldId id="411"/>
            <p14:sldId id="412"/>
            <p14:sldId id="413"/>
            <p14:sldId id="414"/>
            <p14:sldId id="415"/>
            <p14:sldId id="416"/>
            <p14:sldId id="417"/>
            <p14:sldId id="418"/>
            <p14:sldId id="419"/>
            <p14:sldId id="420"/>
            <p14:sldId id="421"/>
          </p14:sldIdLst>
        </p14:section>
      </p14:sectionLst>
    </p:ext>
    <p:ext uri="{EFAFB233-063F-42B5-8137-9DF3F51BA10A}">
      <p15:sldGuideLst xmlns:p15="http://schemas.microsoft.com/office/powerpoint/2012/main">
        <p15:guide id="1" orient="horz">
          <p15:clr>
            <a:srgbClr val="A4A3A4"/>
          </p15:clr>
        </p15:guide>
        <p15:guide id="2"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54" autoAdjust="0"/>
    <p:restoredTop sz="99622" autoAdjust="0"/>
  </p:normalViewPr>
  <p:slideViewPr>
    <p:cSldViewPr snapToGrid="0" snapToObjects="1">
      <p:cViewPr varScale="1">
        <p:scale>
          <a:sx n="46" d="100"/>
          <a:sy n="46" d="100"/>
        </p:scale>
        <p:origin x="2340" y="72"/>
      </p:cViewPr>
      <p:guideLst>
        <p:guide orient="horz"/>
        <p:guide pos="24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iMacA1:Users:admin:Desktop:ms&#20840;&#20307;_&#26377;&#24179;&#25104;28&#24180;&#24230;+&#28207;&#21271;&#21306;&#21306;&#27665;&#24847;&#35672;&#35519;&#26619;_&#20840;&#20307;&#32232;&#65288;&#38477;&#38918;&#65289;_170203.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iMacA1:Users:admin:Desktop:ms&#20840;&#20307;_&#26377;&#24179;&#25104;28&#24180;&#24230;+&#28207;&#21271;&#21306;&#21306;&#27665;&#24847;&#35672;&#35519;&#26619;_&#20840;&#20307;&#32232;&#65288;&#38477;&#38918;&#65289;_170203.xlsx"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7.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8.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49.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50.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51.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52.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53.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54.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55.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56.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57.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58.xml.rels><?xml version="1.0" encoding="UTF-8" standalone="yes"?>
<Relationships xmlns="http://schemas.openxmlformats.org/package/2006/relationships"><Relationship Id="rId1" Type="http://schemas.openxmlformats.org/officeDocument/2006/relationships/oleObject" Target="iMacF2:Users:admin:Desktop:1701227&#28207;&#21271;&#21306;F2:&#22577;&#21578;&#26360;:GrYoko170227&#20840;&#20307;_&#26377;&#24179;&#25104;28&#24180;&#24230;+&#28207;&#21271;&#21306;&#21306;&#27665;&#24847;&#35672;&#35519;&#26619;_&#20840;&#20307;&#32232;&#65288;&#38477;&#38918;&#65289;_170203.xlsx" TargetMode="External"/></Relationships>
</file>

<file path=ppt/charts/_rels/chart59.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0.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1.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2.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3.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4.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5.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6.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7.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8.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69.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iMacA1:Users:admin:Desktop:&#22577;&#21578;&#26360;:#Data&#26368;&#26032;0208:#ms&#20840;&#20307;_&#26377;&#24179;&#25104;28&#24180;&#24230;+&#28207;&#21271;&#21306;&#21306;&#27665;&#24847;&#35672;&#35519;&#26619;_&#20840;&#20307;&#32232;&#65288;&#38477;&#38918;&#65289;_1702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5"/>
            <c:invertIfNegative val="0"/>
            <c:bubble3D val="0"/>
            <c:spPr>
              <a:pattFill prst="pct90">
                <a:fgClr>
                  <a:schemeClr val="tx1">
                    <a:lumMod val="85000"/>
                    <a:lumOff val="15000"/>
                  </a:schemeClr>
                </a:fgClr>
                <a:bgClr>
                  <a:prstClr val="white"/>
                </a:bgClr>
              </a:pattFill>
              <a:effectLst/>
            </c:spPr>
          </c:dPt>
          <c:dPt>
            <c:idx val="6"/>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全体編Graph0209!$H$18:$H$25</c:f>
              <c:strCache>
                <c:ptCount val="8"/>
                <c:pt idx="0">
                  <c:v>住み続ける</c:v>
                </c:pt>
                <c:pt idx="1">
                  <c:v>たぶん住み続ける</c:v>
                </c:pt>
                <c:pt idx="2">
                  <c:v>たぶん移転する</c:v>
                </c:pt>
                <c:pt idx="3">
                  <c:v>移転する</c:v>
                </c:pt>
                <c:pt idx="4">
                  <c:v>わからない</c:v>
                </c:pt>
                <c:pt idx="5">
                  <c:v>※住み続ける 計</c:v>
                </c:pt>
                <c:pt idx="6">
                  <c:v>※移転する 計</c:v>
                </c:pt>
                <c:pt idx="7">
                  <c:v>無回答</c:v>
                </c:pt>
              </c:strCache>
            </c:strRef>
          </c:cat>
          <c:val>
            <c:numRef>
              <c:f>全体編Graph0209!$I$18:$I$25</c:f>
              <c:numCache>
                <c:formatCode>0.0_ </c:formatCode>
                <c:ptCount val="8"/>
                <c:pt idx="0">
                  <c:v>0.36252821670428897</c:v>
                </c:pt>
                <c:pt idx="1">
                  <c:v>0.384198645598194</c:v>
                </c:pt>
                <c:pt idx="2">
                  <c:v>8.9390519187358894E-2</c:v>
                </c:pt>
                <c:pt idx="3">
                  <c:v>3.2957110609480797E-2</c:v>
                </c:pt>
                <c:pt idx="4">
                  <c:v>0.12911963882618499</c:v>
                </c:pt>
                <c:pt idx="5">
                  <c:v>0.74672686230248497</c:v>
                </c:pt>
                <c:pt idx="6">
                  <c:v>0.12234762979684</c:v>
                </c:pt>
                <c:pt idx="7">
                  <c:v>1.8058690744921001E-3</c:v>
                </c:pt>
              </c:numCache>
            </c:numRef>
          </c:val>
        </c:ser>
        <c:dLbls>
          <c:showLegendKey val="0"/>
          <c:showVal val="0"/>
          <c:showCatName val="0"/>
          <c:showSerName val="0"/>
          <c:showPercent val="0"/>
          <c:showBubbleSize val="0"/>
        </c:dLbls>
        <c:gapWidth val="70"/>
        <c:axId val="307188952"/>
        <c:axId val="307193656"/>
      </c:barChart>
      <c:catAx>
        <c:axId val="307188952"/>
        <c:scaling>
          <c:orientation val="maxMin"/>
        </c:scaling>
        <c:delete val="0"/>
        <c:axPos val="l"/>
        <c:numFmt formatCode="General" sourceLinked="0"/>
        <c:majorTickMark val="in"/>
        <c:minorTickMark val="none"/>
        <c:tickLblPos val="nextTo"/>
        <c:spPr>
          <a:ln w="12700">
            <a:solidFill>
              <a:schemeClr val="tx1"/>
            </a:solidFill>
          </a:ln>
        </c:spPr>
        <c:txPr>
          <a:bodyPr/>
          <a:lstStyle/>
          <a:p>
            <a:pPr>
              <a:defRPr sz="600"/>
            </a:pPr>
            <a:endParaRPr lang="ja-JP"/>
          </a:p>
        </c:txPr>
        <c:crossAx val="307193656"/>
        <c:crosses val="autoZero"/>
        <c:auto val="1"/>
        <c:lblAlgn val="ctr"/>
        <c:lblOffset val="100"/>
        <c:noMultiLvlLbl val="0"/>
      </c:catAx>
      <c:valAx>
        <c:axId val="307193656"/>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18895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全体編Graph0209!$H$210:$H$215</c:f>
              <c:strCache>
                <c:ptCount val="6"/>
                <c:pt idx="0">
                  <c:v>顔もよく知らない</c:v>
                </c:pt>
                <c:pt idx="1">
                  <c:v>顔を見かける程度で、声をかけることはない</c:v>
                </c:pt>
                <c:pt idx="2">
                  <c:v>たまに立ち話をする</c:v>
                </c:pt>
                <c:pt idx="3">
                  <c:v>一緒に買い物にいくなど、ある程度親しくしている</c:v>
                </c:pt>
                <c:pt idx="4">
                  <c:v>困ったときはいつも相談したり助け合ったりする</c:v>
                </c:pt>
                <c:pt idx="5">
                  <c:v>無回答</c:v>
                </c:pt>
              </c:strCache>
            </c:strRef>
          </c:cat>
          <c:val>
            <c:numRef>
              <c:f>全体編Graph0209!$I$210:$I$215</c:f>
              <c:numCache>
                <c:formatCode>0.0_ </c:formatCode>
                <c:ptCount val="6"/>
                <c:pt idx="0">
                  <c:v>3.6117381489841997E-2</c:v>
                </c:pt>
                <c:pt idx="1">
                  <c:v>0.13860045146726899</c:v>
                </c:pt>
                <c:pt idx="2">
                  <c:v>0.45959367945823898</c:v>
                </c:pt>
                <c:pt idx="3">
                  <c:v>4.6501128668171403E-2</c:v>
                </c:pt>
                <c:pt idx="4">
                  <c:v>0.28126410835214399</c:v>
                </c:pt>
                <c:pt idx="5">
                  <c:v>3.7923250564334099E-2</c:v>
                </c:pt>
              </c:numCache>
            </c:numRef>
          </c:val>
        </c:ser>
        <c:dLbls>
          <c:showLegendKey val="0"/>
          <c:showVal val="0"/>
          <c:showCatName val="0"/>
          <c:showSerName val="0"/>
          <c:showPercent val="0"/>
          <c:showBubbleSize val="0"/>
        </c:dLbls>
        <c:gapWidth val="70"/>
        <c:axId val="348838088"/>
        <c:axId val="348838480"/>
      </c:barChart>
      <c:catAx>
        <c:axId val="348838088"/>
        <c:scaling>
          <c:orientation val="maxMin"/>
        </c:scaling>
        <c:delete val="0"/>
        <c:axPos val="l"/>
        <c:numFmt formatCode="General" sourceLinked="0"/>
        <c:majorTickMark val="in"/>
        <c:minorTickMark val="none"/>
        <c:tickLblPos val="nextTo"/>
        <c:spPr>
          <a:ln w="12700">
            <a:solidFill>
              <a:schemeClr val="tx1"/>
            </a:solidFill>
          </a:ln>
        </c:spPr>
        <c:crossAx val="348838480"/>
        <c:crosses val="autoZero"/>
        <c:auto val="1"/>
        <c:lblAlgn val="ctr"/>
        <c:lblOffset val="100"/>
        <c:noMultiLvlLbl val="0"/>
      </c:catAx>
      <c:valAx>
        <c:axId val="348838480"/>
        <c:scaling>
          <c:orientation val="minMax"/>
          <c:max val="0.60000000000000098"/>
        </c:scaling>
        <c:delete val="0"/>
        <c:axPos val="t"/>
        <c:majorGridlines>
          <c:spPr>
            <a:ln>
              <a:noFill/>
            </a:ln>
          </c:spPr>
        </c:majorGridlines>
        <c:numFmt formatCode="0.0_ " sourceLinked="1"/>
        <c:majorTickMark val="none"/>
        <c:minorTickMark val="none"/>
        <c:tickLblPos val="none"/>
        <c:spPr>
          <a:ln w="12700">
            <a:noFill/>
          </a:ln>
        </c:spPr>
        <c:crossAx val="34883808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全体編Graph0209!$H$221:$H$223</c:f>
              <c:strCache>
                <c:ptCount val="3"/>
                <c:pt idx="0">
                  <c:v>加入している</c:v>
                </c:pt>
                <c:pt idx="1">
                  <c:v>加入していない</c:v>
                </c:pt>
                <c:pt idx="2">
                  <c:v>無回答</c:v>
                </c:pt>
              </c:strCache>
            </c:strRef>
          </c:cat>
          <c:val>
            <c:numRef>
              <c:f>全体編Graph0209!$I$221:$I$223</c:f>
              <c:numCache>
                <c:formatCode>0.0_ </c:formatCode>
                <c:ptCount val="3"/>
                <c:pt idx="0">
                  <c:v>0.70654627539503401</c:v>
                </c:pt>
                <c:pt idx="1">
                  <c:v>0.28758465011286799</c:v>
                </c:pt>
                <c:pt idx="2">
                  <c:v>5.8690744920993302E-3</c:v>
                </c:pt>
              </c:numCache>
            </c:numRef>
          </c:val>
        </c:ser>
        <c:dLbls>
          <c:showLegendKey val="0"/>
          <c:showVal val="0"/>
          <c:showCatName val="0"/>
          <c:showSerName val="0"/>
          <c:showPercent val="0"/>
          <c:showBubbleSize val="0"/>
        </c:dLbls>
        <c:gapWidth val="70"/>
        <c:axId val="348833384"/>
        <c:axId val="348832208"/>
      </c:barChart>
      <c:catAx>
        <c:axId val="348833384"/>
        <c:scaling>
          <c:orientation val="maxMin"/>
        </c:scaling>
        <c:delete val="0"/>
        <c:axPos val="l"/>
        <c:numFmt formatCode="General" sourceLinked="0"/>
        <c:majorTickMark val="in"/>
        <c:minorTickMark val="none"/>
        <c:tickLblPos val="nextTo"/>
        <c:spPr>
          <a:ln w="12700">
            <a:solidFill>
              <a:schemeClr val="tx1"/>
            </a:solidFill>
          </a:ln>
        </c:spPr>
        <c:crossAx val="348832208"/>
        <c:crosses val="autoZero"/>
        <c:auto val="1"/>
        <c:lblAlgn val="ctr"/>
        <c:lblOffset val="100"/>
        <c:noMultiLvlLbl val="0"/>
      </c:catAx>
      <c:valAx>
        <c:axId val="348832208"/>
        <c:scaling>
          <c:orientation val="minMax"/>
        </c:scaling>
        <c:delete val="0"/>
        <c:axPos val="t"/>
        <c:majorGridlines>
          <c:spPr>
            <a:ln>
              <a:noFill/>
            </a:ln>
          </c:spPr>
        </c:majorGridlines>
        <c:numFmt formatCode="0.0_ " sourceLinked="1"/>
        <c:majorTickMark val="none"/>
        <c:minorTickMark val="none"/>
        <c:tickLblPos val="none"/>
        <c:spPr>
          <a:ln w="12700">
            <a:noFill/>
          </a:ln>
        </c:spPr>
        <c:crossAx val="34883338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全体編Graph0209!$H$229:$H$242</c:f>
              <c:strCache>
                <c:ptCount val="14"/>
                <c:pt idx="0">
                  <c:v>自治会町内会の活動がよくわからないから</c:v>
                </c:pt>
                <c:pt idx="1">
                  <c:v>加入方法がわからないから・きっかけがないから</c:v>
                </c:pt>
                <c:pt idx="2">
                  <c:v>加入する必要性を感じないから</c:v>
                </c:pt>
                <c:pt idx="3">
                  <c:v>加入して活動する時間がないから</c:v>
                </c:pt>
                <c:pt idx="4">
                  <c:v>マンション管理組合など別の組織に加入しているから</c:v>
                </c:pt>
                <c:pt idx="5">
                  <c:v>班長や役員になりたくないから</c:v>
                </c:pt>
                <c:pt idx="6">
                  <c:v>引っ越す予定があるから・今の地域に長く住むつもりがないから</c:v>
                </c:pt>
                <c:pt idx="7">
                  <c:v>人づきあい・近所づきあいがわずらわしいから</c:v>
                </c:pt>
                <c:pt idx="8">
                  <c:v>会費を払いたくないから</c:v>
                </c:pt>
                <c:pt idx="9">
                  <c:v>必要とされる情報が得られないから</c:v>
                </c:pt>
                <c:pt idx="10">
                  <c:v>魅力ある活動をしていないから</c:v>
                </c:pt>
                <c:pt idx="11">
                  <c:v>現在の自治会町内会の運営に不満があるから</c:v>
                </c:pt>
                <c:pt idx="12">
                  <c:v>その他</c:v>
                </c:pt>
                <c:pt idx="13">
                  <c:v>無回答</c:v>
                </c:pt>
              </c:strCache>
            </c:strRef>
          </c:cat>
          <c:val>
            <c:numRef>
              <c:f>全体編Graph0209!$I$229:$I$242</c:f>
              <c:numCache>
                <c:formatCode>0.0_ </c:formatCode>
                <c:ptCount val="14"/>
                <c:pt idx="0">
                  <c:v>0.40031397174254402</c:v>
                </c:pt>
                <c:pt idx="1">
                  <c:v>0.240188383045526</c:v>
                </c:pt>
                <c:pt idx="2">
                  <c:v>0.19780219780219799</c:v>
                </c:pt>
                <c:pt idx="3">
                  <c:v>0.19623233908948201</c:v>
                </c:pt>
                <c:pt idx="4">
                  <c:v>0.175824175824176</c:v>
                </c:pt>
                <c:pt idx="5">
                  <c:v>0.106750392464678</c:v>
                </c:pt>
                <c:pt idx="6">
                  <c:v>0.106750392464678</c:v>
                </c:pt>
                <c:pt idx="7">
                  <c:v>9.8901098901099202E-2</c:v>
                </c:pt>
                <c:pt idx="8">
                  <c:v>7.0643642072213506E-2</c:v>
                </c:pt>
                <c:pt idx="9">
                  <c:v>6.1224489795918401E-2</c:v>
                </c:pt>
                <c:pt idx="10">
                  <c:v>3.7676609105180503E-2</c:v>
                </c:pt>
                <c:pt idx="11">
                  <c:v>1.72684458398744E-2</c:v>
                </c:pt>
                <c:pt idx="12">
                  <c:v>8.3202511773940294E-2</c:v>
                </c:pt>
                <c:pt idx="13">
                  <c:v>3.13971742543171E-3</c:v>
                </c:pt>
              </c:numCache>
            </c:numRef>
          </c:val>
        </c:ser>
        <c:dLbls>
          <c:showLegendKey val="0"/>
          <c:showVal val="0"/>
          <c:showCatName val="0"/>
          <c:showSerName val="0"/>
          <c:showPercent val="0"/>
          <c:showBubbleSize val="0"/>
        </c:dLbls>
        <c:gapWidth val="70"/>
        <c:axId val="348833776"/>
        <c:axId val="348836520"/>
      </c:barChart>
      <c:catAx>
        <c:axId val="348833776"/>
        <c:scaling>
          <c:orientation val="maxMin"/>
        </c:scaling>
        <c:delete val="0"/>
        <c:axPos val="l"/>
        <c:numFmt formatCode="General" sourceLinked="0"/>
        <c:majorTickMark val="in"/>
        <c:minorTickMark val="none"/>
        <c:tickLblPos val="nextTo"/>
        <c:spPr>
          <a:ln w="12700">
            <a:solidFill>
              <a:schemeClr val="tx1"/>
            </a:solidFill>
          </a:ln>
        </c:spPr>
        <c:crossAx val="348836520"/>
        <c:crosses val="autoZero"/>
        <c:auto val="1"/>
        <c:lblAlgn val="ctr"/>
        <c:lblOffset val="100"/>
        <c:noMultiLvlLbl val="0"/>
      </c:catAx>
      <c:valAx>
        <c:axId val="348836520"/>
        <c:scaling>
          <c:orientation val="minMax"/>
        </c:scaling>
        <c:delete val="0"/>
        <c:axPos val="t"/>
        <c:majorGridlines>
          <c:spPr>
            <a:ln>
              <a:noFill/>
            </a:ln>
          </c:spPr>
        </c:majorGridlines>
        <c:numFmt formatCode="0.0_ " sourceLinked="1"/>
        <c:majorTickMark val="none"/>
        <c:minorTickMark val="none"/>
        <c:tickLblPos val="none"/>
        <c:spPr>
          <a:ln w="12700">
            <a:noFill/>
          </a:ln>
        </c:spPr>
        <c:crossAx val="34883377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3"/>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全体編Graph0209!$H$248:$H$252</c:f>
              <c:strCache>
                <c:ptCount val="5"/>
                <c:pt idx="0">
                  <c:v>よく参加している</c:v>
                </c:pt>
                <c:pt idx="1">
                  <c:v>ときどき参加している</c:v>
                </c:pt>
                <c:pt idx="2">
                  <c:v>参加していない</c:v>
                </c:pt>
                <c:pt idx="3">
                  <c:v>※参加している 計</c:v>
                </c:pt>
                <c:pt idx="4">
                  <c:v>無回答</c:v>
                </c:pt>
              </c:strCache>
            </c:strRef>
          </c:cat>
          <c:val>
            <c:numRef>
              <c:f>全体編Graph0209!$I$248:$I$252</c:f>
              <c:numCache>
                <c:formatCode>0.0_ </c:formatCode>
                <c:ptCount val="5"/>
                <c:pt idx="0">
                  <c:v>5.8690744920993299E-2</c:v>
                </c:pt>
                <c:pt idx="1">
                  <c:v>0.23611738148984199</c:v>
                </c:pt>
                <c:pt idx="2">
                  <c:v>0.69932279909706296</c:v>
                </c:pt>
                <c:pt idx="3">
                  <c:v>0.29480812641083498</c:v>
                </c:pt>
                <c:pt idx="4">
                  <c:v>5.8690744920993302E-3</c:v>
                </c:pt>
              </c:numCache>
            </c:numRef>
          </c:val>
        </c:ser>
        <c:dLbls>
          <c:showLegendKey val="0"/>
          <c:showVal val="0"/>
          <c:showCatName val="0"/>
          <c:showSerName val="0"/>
          <c:showPercent val="0"/>
          <c:showBubbleSize val="0"/>
        </c:dLbls>
        <c:gapWidth val="70"/>
        <c:axId val="348835736"/>
        <c:axId val="348835344"/>
      </c:barChart>
      <c:catAx>
        <c:axId val="348835736"/>
        <c:scaling>
          <c:orientation val="maxMin"/>
        </c:scaling>
        <c:delete val="0"/>
        <c:axPos val="l"/>
        <c:numFmt formatCode="General" sourceLinked="0"/>
        <c:majorTickMark val="in"/>
        <c:minorTickMark val="none"/>
        <c:tickLblPos val="nextTo"/>
        <c:spPr>
          <a:ln w="12700">
            <a:solidFill>
              <a:schemeClr val="tx1"/>
            </a:solidFill>
          </a:ln>
        </c:spPr>
        <c:crossAx val="348835344"/>
        <c:crosses val="autoZero"/>
        <c:auto val="1"/>
        <c:lblAlgn val="ctr"/>
        <c:lblOffset val="100"/>
        <c:noMultiLvlLbl val="0"/>
      </c:catAx>
      <c:valAx>
        <c:axId val="348835344"/>
        <c:scaling>
          <c:orientation val="minMax"/>
        </c:scaling>
        <c:delete val="0"/>
        <c:axPos val="t"/>
        <c:majorGridlines>
          <c:spPr>
            <a:ln>
              <a:noFill/>
            </a:ln>
          </c:spPr>
        </c:majorGridlines>
        <c:numFmt formatCode="0.0_ " sourceLinked="1"/>
        <c:majorTickMark val="none"/>
        <c:minorTickMark val="none"/>
        <c:tickLblPos val="none"/>
        <c:spPr>
          <a:ln w="12700">
            <a:noFill/>
          </a:ln>
        </c:spPr>
        <c:crossAx val="34883573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全体編Graph0209!$H$258:$H$268</c:f>
              <c:strCache>
                <c:ptCount val="11"/>
                <c:pt idx="0">
                  <c:v>地域のイベント（自治会町内会の盆踊りや運動会など）の開催運営</c:v>
                </c:pt>
                <c:pt idx="1">
                  <c:v>防犯・交通安全に関する活動（防犯パトロールや防犯灯の見守り、交通安全の見守りなど）</c:v>
                </c:pt>
                <c:pt idx="2">
                  <c:v>美化・緑化・環境整備に関する活動（道路や公園の清掃、花壇の設置・管理など）</c:v>
                </c:pt>
                <c:pt idx="3">
                  <c:v>住民同士の交流や助け合いの促進に関する活動（親睦会・旅行会などを含む）</c:v>
                </c:pt>
                <c:pt idx="4">
                  <c:v>資源回収やリサイクルに関する活動</c:v>
                </c:pt>
                <c:pt idx="5">
                  <c:v>スポーツや健康増進に関する活動（スポーツ大会・運動教室の開催など）</c:v>
                </c:pt>
                <c:pt idx="6">
                  <c:v>子育てや青少年健全育成に関する活動（子供会・教育・保育、青少年への見回り・声掛けなど）</c:v>
                </c:pt>
                <c:pt idx="7">
                  <c:v>高齢者・障害者支援など福祉に関する活動（サポート・見守り・介護者への支援など）</c:v>
                </c:pt>
                <c:pt idx="8">
                  <c:v>芸術文化活動（音楽・演劇・ダンスなど）・伝統芸能の維持保存活動</c:v>
                </c:pt>
                <c:pt idx="9">
                  <c:v>その他</c:v>
                </c:pt>
                <c:pt idx="10">
                  <c:v>無回答</c:v>
                </c:pt>
              </c:strCache>
            </c:strRef>
          </c:cat>
          <c:val>
            <c:numRef>
              <c:f>全体編Graph0209!$I$258:$I$268</c:f>
              <c:numCache>
                <c:formatCode>0.0_ </c:formatCode>
                <c:ptCount val="11"/>
                <c:pt idx="0">
                  <c:v>0.41807044410413502</c:v>
                </c:pt>
                <c:pt idx="1">
                  <c:v>0.25267993874425698</c:v>
                </c:pt>
                <c:pt idx="2">
                  <c:v>0.234303215926493</c:v>
                </c:pt>
                <c:pt idx="3">
                  <c:v>0.20367534456355299</c:v>
                </c:pt>
                <c:pt idx="4">
                  <c:v>0.17457886676876</c:v>
                </c:pt>
                <c:pt idx="5">
                  <c:v>0.15160796324655401</c:v>
                </c:pt>
                <c:pt idx="6">
                  <c:v>0.128637059724349</c:v>
                </c:pt>
                <c:pt idx="7">
                  <c:v>8.2695252679938699E-2</c:v>
                </c:pt>
                <c:pt idx="8">
                  <c:v>7.0444104134762597E-2</c:v>
                </c:pt>
                <c:pt idx="9">
                  <c:v>7.5038284839203898E-2</c:v>
                </c:pt>
                <c:pt idx="10">
                  <c:v>3.2159264931087297E-2</c:v>
                </c:pt>
              </c:numCache>
            </c:numRef>
          </c:val>
        </c:ser>
        <c:dLbls>
          <c:showLegendKey val="0"/>
          <c:showVal val="0"/>
          <c:showCatName val="0"/>
          <c:showSerName val="0"/>
          <c:showPercent val="0"/>
          <c:showBubbleSize val="0"/>
        </c:dLbls>
        <c:gapWidth val="70"/>
        <c:axId val="348836912"/>
        <c:axId val="348837304"/>
      </c:barChart>
      <c:catAx>
        <c:axId val="34883691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48837304"/>
        <c:crosses val="autoZero"/>
        <c:auto val="1"/>
        <c:lblAlgn val="ctr"/>
        <c:lblOffset val="100"/>
        <c:noMultiLvlLbl val="0"/>
      </c:catAx>
      <c:valAx>
        <c:axId val="348837304"/>
        <c:scaling>
          <c:orientation val="minMax"/>
          <c:max val="0.60000000000000098"/>
        </c:scaling>
        <c:delete val="0"/>
        <c:axPos val="t"/>
        <c:majorGridlines>
          <c:spPr>
            <a:ln>
              <a:noFill/>
            </a:ln>
          </c:spPr>
        </c:majorGridlines>
        <c:numFmt formatCode="0.0_ " sourceLinked="1"/>
        <c:majorTickMark val="none"/>
        <c:minorTickMark val="none"/>
        <c:tickLblPos val="none"/>
        <c:spPr>
          <a:ln w="12700">
            <a:noFill/>
          </a:ln>
        </c:spPr>
        <c:crossAx val="34883691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全体編Graph0209!$H$274:$H$284</c:f>
              <c:strCache>
                <c:ptCount val="11"/>
                <c:pt idx="0">
                  <c:v>担い手（役員やリーダー、後継者）の不足や高齢化</c:v>
                </c:pt>
                <c:pt idx="1">
                  <c:v>参加者の減少・固定化</c:v>
                </c:pt>
                <c:pt idx="2">
                  <c:v>組織運営が役員任せで自主性がない</c:v>
                </c:pt>
                <c:pt idx="3">
                  <c:v>役員に事務負担が集中している</c:v>
                </c:pt>
                <c:pt idx="4">
                  <c:v>会員内外へ情報を発信する力・情報収集力が不足している</c:v>
                </c:pt>
                <c:pt idx="5">
                  <c:v>活動内容が固定化している・新たな課題に対応する力が不足している</c:v>
                </c:pt>
                <c:pt idx="6">
                  <c:v>活動拠点となる場所が不足している</c:v>
                </c:pt>
                <c:pt idx="7">
                  <c:v>事務スタッフ・運営資金など組織力が不足している</c:v>
                </c:pt>
                <c:pt idx="8">
                  <c:v>地域の様々な地域活動（地域活動団体）との連携ができていない</c:v>
                </c:pt>
                <c:pt idx="9">
                  <c:v>その他</c:v>
                </c:pt>
                <c:pt idx="10">
                  <c:v>無回答</c:v>
                </c:pt>
              </c:strCache>
            </c:strRef>
          </c:cat>
          <c:val>
            <c:numRef>
              <c:f>全体編Graph0209!$I$274:$I$284</c:f>
              <c:numCache>
                <c:formatCode>0.0_ </c:formatCode>
                <c:ptCount val="11"/>
                <c:pt idx="0">
                  <c:v>0.650842266462483</c:v>
                </c:pt>
                <c:pt idx="1">
                  <c:v>0.51914241960183805</c:v>
                </c:pt>
                <c:pt idx="2">
                  <c:v>0.21898928024502301</c:v>
                </c:pt>
                <c:pt idx="3">
                  <c:v>0.19142419601837701</c:v>
                </c:pt>
                <c:pt idx="4">
                  <c:v>0.15160796324655401</c:v>
                </c:pt>
                <c:pt idx="5">
                  <c:v>0.12557427258805501</c:v>
                </c:pt>
                <c:pt idx="6">
                  <c:v>7.9632465543644795E-2</c:v>
                </c:pt>
                <c:pt idx="7">
                  <c:v>7.3506891271056696E-2</c:v>
                </c:pt>
                <c:pt idx="8">
                  <c:v>6.4318529862174595E-2</c:v>
                </c:pt>
                <c:pt idx="9">
                  <c:v>3.5222052067381299E-2</c:v>
                </c:pt>
                <c:pt idx="10">
                  <c:v>7.9632465543644795E-2</c:v>
                </c:pt>
              </c:numCache>
            </c:numRef>
          </c:val>
        </c:ser>
        <c:dLbls>
          <c:showLegendKey val="0"/>
          <c:showVal val="0"/>
          <c:showCatName val="0"/>
          <c:showSerName val="0"/>
          <c:showPercent val="0"/>
          <c:showBubbleSize val="0"/>
        </c:dLbls>
        <c:gapWidth val="70"/>
        <c:axId val="348838872"/>
        <c:axId val="348839264"/>
      </c:barChart>
      <c:catAx>
        <c:axId val="348838872"/>
        <c:scaling>
          <c:orientation val="maxMin"/>
        </c:scaling>
        <c:delete val="0"/>
        <c:axPos val="l"/>
        <c:numFmt formatCode="General" sourceLinked="0"/>
        <c:majorTickMark val="in"/>
        <c:minorTickMark val="none"/>
        <c:tickLblPos val="nextTo"/>
        <c:spPr>
          <a:ln w="12700">
            <a:solidFill>
              <a:schemeClr val="tx1"/>
            </a:solidFill>
          </a:ln>
        </c:spPr>
        <c:crossAx val="348839264"/>
        <c:crosses val="autoZero"/>
        <c:auto val="1"/>
        <c:lblAlgn val="ctr"/>
        <c:lblOffset val="100"/>
        <c:noMultiLvlLbl val="0"/>
      </c:catAx>
      <c:valAx>
        <c:axId val="348839264"/>
        <c:scaling>
          <c:orientation val="minMax"/>
          <c:max val="0.8"/>
        </c:scaling>
        <c:delete val="0"/>
        <c:axPos val="t"/>
        <c:majorGridlines>
          <c:spPr>
            <a:ln>
              <a:noFill/>
            </a:ln>
          </c:spPr>
        </c:majorGridlines>
        <c:numFmt formatCode="0.0_ " sourceLinked="1"/>
        <c:majorTickMark val="none"/>
        <c:minorTickMark val="none"/>
        <c:tickLblPos val="none"/>
        <c:spPr>
          <a:ln w="12700">
            <a:noFill/>
          </a:ln>
        </c:spPr>
        <c:crossAx val="34883887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全体編Graph0209!$H$290:$H$299</c:f>
              <c:strCache>
                <c:ptCount val="10"/>
                <c:pt idx="0">
                  <c:v>活動する時間帯が自分の都合に合えば</c:v>
                </c:pt>
                <c:pt idx="1">
                  <c:v>自分が行きたいときだけ自由に参加できるようであれば</c:v>
                </c:pt>
                <c:pt idx="2">
                  <c:v>活動の内容や雰囲気などの情報が入ってくれば</c:v>
                </c:pt>
                <c:pt idx="3">
                  <c:v>活動場所が自分の都合に合えば（自宅や勤務先の近くなど）</c:v>
                </c:pt>
                <c:pt idx="4">
                  <c:v>自分と同年代の人が参加していれば</c:v>
                </c:pt>
                <c:pt idx="5">
                  <c:v>活動を通じて自分の能力を活用したり伸ばしたりすることができれば</c:v>
                </c:pt>
                <c:pt idx="6">
                  <c:v>活動したことが形に残るなど、他人から評価されれば</c:v>
                </c:pt>
                <c:pt idx="7">
                  <c:v>その他</c:v>
                </c:pt>
                <c:pt idx="8">
                  <c:v>どのような条件が整ったとしても参加したくない</c:v>
                </c:pt>
                <c:pt idx="9">
                  <c:v>無回答</c:v>
                </c:pt>
              </c:strCache>
            </c:strRef>
          </c:cat>
          <c:val>
            <c:numRef>
              <c:f>全体編Graph0209!$I$290:$I$299</c:f>
              <c:numCache>
                <c:formatCode>0.0_ </c:formatCode>
                <c:ptCount val="10"/>
                <c:pt idx="0">
                  <c:v>0.45771465461588101</c:v>
                </c:pt>
                <c:pt idx="1">
                  <c:v>0.37895416397676002</c:v>
                </c:pt>
                <c:pt idx="2">
                  <c:v>0.32343447385410001</c:v>
                </c:pt>
                <c:pt idx="3">
                  <c:v>0.23240800516462201</c:v>
                </c:pt>
                <c:pt idx="4">
                  <c:v>0.20077469335054901</c:v>
                </c:pt>
                <c:pt idx="5">
                  <c:v>9.9418979987088499E-2</c:v>
                </c:pt>
                <c:pt idx="6">
                  <c:v>1.80761781794706E-2</c:v>
                </c:pt>
                <c:pt idx="7">
                  <c:v>5.1000645577791999E-2</c:v>
                </c:pt>
                <c:pt idx="8">
                  <c:v>0.12976113621691401</c:v>
                </c:pt>
                <c:pt idx="9">
                  <c:v>2.0012911555842498E-2</c:v>
                </c:pt>
              </c:numCache>
            </c:numRef>
          </c:val>
        </c:ser>
        <c:dLbls>
          <c:showLegendKey val="0"/>
          <c:showVal val="0"/>
          <c:showCatName val="0"/>
          <c:showSerName val="0"/>
          <c:showPercent val="0"/>
          <c:showBubbleSize val="0"/>
        </c:dLbls>
        <c:gapWidth val="70"/>
        <c:axId val="349550192"/>
        <c:axId val="349544312"/>
      </c:barChart>
      <c:catAx>
        <c:axId val="349550192"/>
        <c:scaling>
          <c:orientation val="maxMin"/>
        </c:scaling>
        <c:delete val="0"/>
        <c:axPos val="l"/>
        <c:numFmt formatCode="General" sourceLinked="0"/>
        <c:majorTickMark val="in"/>
        <c:minorTickMark val="none"/>
        <c:tickLblPos val="nextTo"/>
        <c:spPr>
          <a:ln w="12700">
            <a:solidFill>
              <a:schemeClr val="tx1"/>
            </a:solidFill>
          </a:ln>
        </c:spPr>
        <c:crossAx val="349544312"/>
        <c:crosses val="autoZero"/>
        <c:auto val="1"/>
        <c:lblAlgn val="ctr"/>
        <c:lblOffset val="100"/>
        <c:noMultiLvlLbl val="0"/>
      </c:catAx>
      <c:valAx>
        <c:axId val="349544312"/>
        <c:scaling>
          <c:orientation val="minMax"/>
          <c:max val="0.60000000000000098"/>
        </c:scaling>
        <c:delete val="0"/>
        <c:axPos val="t"/>
        <c:majorGridlines>
          <c:spPr>
            <a:ln>
              <a:noFill/>
            </a:ln>
          </c:spPr>
        </c:majorGridlines>
        <c:numFmt formatCode="0.0_ " sourceLinked="1"/>
        <c:majorTickMark val="none"/>
        <c:minorTickMark val="none"/>
        <c:tickLblPos val="none"/>
        <c:spPr>
          <a:ln w="12700">
            <a:noFill/>
          </a:ln>
        </c:spPr>
        <c:crossAx val="34955019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全体編Graph0209!$H$305:$H$313</c:f>
              <c:strCache>
                <c:ptCount val="9"/>
                <c:pt idx="0">
                  <c:v>大地震や洪水など災害時に助け合うとき</c:v>
                </c:pt>
                <c:pt idx="1">
                  <c:v>犯罪への不安を感じたとき</c:v>
                </c:pt>
                <c:pt idx="2">
                  <c:v>病気やけがなどの緊急時</c:v>
                </c:pt>
                <c:pt idx="3">
                  <c:v>子育てを行うとき</c:v>
                </c:pt>
                <c:pt idx="4">
                  <c:v>地域での孤立や孤独への不安があるとき</c:v>
                </c:pt>
                <c:pt idx="5">
                  <c:v>生活上の悩みや困りごとがあるとき</c:v>
                </c:pt>
                <c:pt idx="6">
                  <c:v>その他</c:v>
                </c:pt>
                <c:pt idx="7">
                  <c:v>特に役立たないと思う</c:v>
                </c:pt>
                <c:pt idx="8">
                  <c:v>無回答</c:v>
                </c:pt>
              </c:strCache>
            </c:strRef>
          </c:cat>
          <c:val>
            <c:numRef>
              <c:f>全体編Graph0209!$I$305:$I$313</c:f>
              <c:numCache>
                <c:formatCode>0.0_ </c:formatCode>
                <c:ptCount val="9"/>
                <c:pt idx="0">
                  <c:v>0.84875846501128704</c:v>
                </c:pt>
                <c:pt idx="1">
                  <c:v>0.50835214446952603</c:v>
                </c:pt>
                <c:pt idx="2">
                  <c:v>0.41851015801354402</c:v>
                </c:pt>
                <c:pt idx="3">
                  <c:v>0.32550790067720098</c:v>
                </c:pt>
                <c:pt idx="4">
                  <c:v>0.26952595936794699</c:v>
                </c:pt>
                <c:pt idx="5">
                  <c:v>0.15620767494356699</c:v>
                </c:pt>
                <c:pt idx="6">
                  <c:v>4.5146726862302497E-3</c:v>
                </c:pt>
                <c:pt idx="7">
                  <c:v>3.8374717832957102E-2</c:v>
                </c:pt>
                <c:pt idx="8">
                  <c:v>1.67042889390519E-2</c:v>
                </c:pt>
              </c:numCache>
            </c:numRef>
          </c:val>
        </c:ser>
        <c:dLbls>
          <c:showLegendKey val="0"/>
          <c:showVal val="0"/>
          <c:showCatName val="0"/>
          <c:showSerName val="0"/>
          <c:showPercent val="0"/>
          <c:showBubbleSize val="0"/>
        </c:dLbls>
        <c:gapWidth val="70"/>
        <c:axId val="349543920"/>
        <c:axId val="349547840"/>
      </c:barChart>
      <c:catAx>
        <c:axId val="349543920"/>
        <c:scaling>
          <c:orientation val="maxMin"/>
        </c:scaling>
        <c:delete val="0"/>
        <c:axPos val="l"/>
        <c:numFmt formatCode="General" sourceLinked="0"/>
        <c:majorTickMark val="in"/>
        <c:minorTickMark val="none"/>
        <c:tickLblPos val="nextTo"/>
        <c:spPr>
          <a:ln w="12700">
            <a:solidFill>
              <a:schemeClr val="tx1"/>
            </a:solidFill>
          </a:ln>
        </c:spPr>
        <c:crossAx val="349547840"/>
        <c:crosses val="autoZero"/>
        <c:auto val="1"/>
        <c:lblAlgn val="ctr"/>
        <c:lblOffset val="100"/>
        <c:noMultiLvlLbl val="0"/>
      </c:catAx>
      <c:valAx>
        <c:axId val="349547840"/>
        <c:scaling>
          <c:orientation val="minMax"/>
        </c:scaling>
        <c:delete val="0"/>
        <c:axPos val="t"/>
        <c:majorGridlines>
          <c:spPr>
            <a:ln>
              <a:noFill/>
            </a:ln>
          </c:spPr>
        </c:majorGridlines>
        <c:numFmt formatCode="0.0_ " sourceLinked="1"/>
        <c:majorTickMark val="none"/>
        <c:minorTickMark val="none"/>
        <c:tickLblPos val="none"/>
        <c:spPr>
          <a:ln w="12700">
            <a:noFill/>
          </a:ln>
        </c:spPr>
        <c:crossAx val="34954392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全体編Graph0209!$H$319:$H$330</c:f>
              <c:strCache>
                <c:ptCount val="12"/>
                <c:pt idx="0">
                  <c:v>防犯・交通安全に関する活動（防犯パトロールや防犯灯の見守り、交通安全の見守りなど）</c:v>
                </c:pt>
                <c:pt idx="1">
                  <c:v>高齢者・障害者支援など福祉に関する活動（サポート・見守り・介護者への支援など）</c:v>
                </c:pt>
                <c:pt idx="2">
                  <c:v>美化・緑化・環境整備に関する活動（道路や公園の清掃、花壇の設置・管理など）</c:v>
                </c:pt>
                <c:pt idx="3">
                  <c:v>子育てや青少年健全育成に関する活動（子供会・教育・保育、青少年への見回り・声掛けなど）</c:v>
                </c:pt>
                <c:pt idx="4">
                  <c:v>資源回収やリサイクルに関する活動</c:v>
                </c:pt>
                <c:pt idx="5">
                  <c:v>住民同士の交流や助け合いの促進に関する活動（親睦会・旅行会などを含む）</c:v>
                </c:pt>
                <c:pt idx="6">
                  <c:v>スポーツや健康増進に関する活動（スポーツ大会・運動教室の開催など）</c:v>
                </c:pt>
                <c:pt idx="7">
                  <c:v>地域のイベント（自治会町内会の盆踊りや運動会など）の開催運営</c:v>
                </c:pt>
                <c:pt idx="8">
                  <c:v>芸術文化活動（音楽・演劇・ダンスなど）・伝統芸能の維持保存活動</c:v>
                </c:pt>
                <c:pt idx="9">
                  <c:v>その他</c:v>
                </c:pt>
                <c:pt idx="10">
                  <c:v>特にない</c:v>
                </c:pt>
                <c:pt idx="11">
                  <c:v>無回答</c:v>
                </c:pt>
              </c:strCache>
            </c:strRef>
          </c:cat>
          <c:val>
            <c:numRef>
              <c:f>全体編Graph0209!$I$319:$I$330</c:f>
              <c:numCache>
                <c:formatCode>0.0_ </c:formatCode>
                <c:ptCount val="12"/>
                <c:pt idx="0">
                  <c:v>0.45327313769751698</c:v>
                </c:pt>
                <c:pt idx="1">
                  <c:v>0.317381489841987</c:v>
                </c:pt>
                <c:pt idx="2">
                  <c:v>0.28442437923250702</c:v>
                </c:pt>
                <c:pt idx="3">
                  <c:v>0.228893905191874</c:v>
                </c:pt>
                <c:pt idx="4">
                  <c:v>0.179683972911964</c:v>
                </c:pt>
                <c:pt idx="5">
                  <c:v>0.167945823927765</c:v>
                </c:pt>
                <c:pt idx="6">
                  <c:v>0.13273137697516901</c:v>
                </c:pt>
                <c:pt idx="7">
                  <c:v>0.12415349887133199</c:v>
                </c:pt>
                <c:pt idx="8">
                  <c:v>0.105643340857788</c:v>
                </c:pt>
                <c:pt idx="9">
                  <c:v>1.17381489841986E-2</c:v>
                </c:pt>
                <c:pt idx="10">
                  <c:v>0.15304740406320499</c:v>
                </c:pt>
                <c:pt idx="11">
                  <c:v>1.98645598194131E-2</c:v>
                </c:pt>
              </c:numCache>
            </c:numRef>
          </c:val>
        </c:ser>
        <c:dLbls>
          <c:showLegendKey val="0"/>
          <c:showVal val="0"/>
          <c:showCatName val="0"/>
          <c:showSerName val="0"/>
          <c:showPercent val="0"/>
          <c:showBubbleSize val="0"/>
        </c:dLbls>
        <c:gapWidth val="70"/>
        <c:axId val="349548624"/>
        <c:axId val="349550584"/>
      </c:barChart>
      <c:catAx>
        <c:axId val="349548624"/>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49550584"/>
        <c:crosses val="autoZero"/>
        <c:auto val="1"/>
        <c:lblAlgn val="ctr"/>
        <c:lblOffset val="100"/>
        <c:noMultiLvlLbl val="0"/>
      </c:catAx>
      <c:valAx>
        <c:axId val="349550584"/>
        <c:scaling>
          <c:orientation val="minMax"/>
          <c:max val="0.8"/>
        </c:scaling>
        <c:delete val="0"/>
        <c:axPos val="t"/>
        <c:majorGridlines>
          <c:spPr>
            <a:ln>
              <a:noFill/>
            </a:ln>
          </c:spPr>
        </c:majorGridlines>
        <c:numFmt formatCode="0.0_ " sourceLinked="1"/>
        <c:majorTickMark val="none"/>
        <c:minorTickMark val="none"/>
        <c:tickLblPos val="none"/>
        <c:spPr>
          <a:ln w="12700">
            <a:noFill/>
          </a:ln>
        </c:spPr>
        <c:crossAx val="34954862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dLbl>
              <c:idx val="0"/>
              <c:layout>
                <c:manualLayout>
                  <c:x val="-3.4682080924855502E-2"/>
                  <c:y val="3.9767756303189402E-7"/>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全体編Graph0209!$AI$417:$AI$430</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全体編Graph0209!$AJ$417:$AJ$430</c:f>
              <c:numCache>
                <c:formatCode>0.0_ </c:formatCode>
                <c:ptCount val="14"/>
                <c:pt idx="0">
                  <c:v>0.62844243792325105</c:v>
                </c:pt>
                <c:pt idx="1">
                  <c:v>0.22979683972911999</c:v>
                </c:pt>
                <c:pt idx="2">
                  <c:v>0.15395033860045099</c:v>
                </c:pt>
                <c:pt idx="3">
                  <c:v>2.2573363431151201E-2</c:v>
                </c:pt>
                <c:pt idx="4">
                  <c:v>9.0293453724605004E-4</c:v>
                </c:pt>
                <c:pt idx="5">
                  <c:v>1.03837471783296E-2</c:v>
                </c:pt>
                <c:pt idx="6">
                  <c:v>2.7990970654627599E-2</c:v>
                </c:pt>
                <c:pt idx="7">
                  <c:v>1.4446952595936801E-2</c:v>
                </c:pt>
                <c:pt idx="8">
                  <c:v>0</c:v>
                </c:pt>
                <c:pt idx="9">
                  <c:v>1.9413092550790101E-2</c:v>
                </c:pt>
                <c:pt idx="10">
                  <c:v>1.4446952595936801E-2</c:v>
                </c:pt>
                <c:pt idx="11">
                  <c:v>1.03837471783296E-2</c:v>
                </c:pt>
                <c:pt idx="12">
                  <c:v>3.6568848758465E-2</c:v>
                </c:pt>
                <c:pt idx="13">
                  <c:v>4.6049661399548497E-2</c:v>
                </c:pt>
              </c:numCache>
            </c:numRef>
          </c:val>
        </c:ser>
        <c:dLbls>
          <c:showLegendKey val="0"/>
          <c:showVal val="0"/>
          <c:showCatName val="0"/>
          <c:showSerName val="0"/>
          <c:showPercent val="0"/>
          <c:showBubbleSize val="0"/>
        </c:dLbls>
        <c:gapWidth val="70"/>
        <c:axId val="349548232"/>
        <c:axId val="349543528"/>
      </c:barChart>
      <c:catAx>
        <c:axId val="349548232"/>
        <c:scaling>
          <c:orientation val="maxMin"/>
        </c:scaling>
        <c:delete val="0"/>
        <c:axPos val="l"/>
        <c:numFmt formatCode="General" sourceLinked="0"/>
        <c:majorTickMark val="in"/>
        <c:minorTickMark val="none"/>
        <c:tickLblPos val="nextTo"/>
        <c:spPr>
          <a:solidFill>
            <a:schemeClr val="bg1"/>
          </a:solidFill>
          <a:ln w="12700">
            <a:solidFill>
              <a:schemeClr val="tx1"/>
            </a:solidFill>
          </a:ln>
        </c:spPr>
        <c:txPr>
          <a:bodyPr/>
          <a:lstStyle/>
          <a:p>
            <a:pPr algn="r">
              <a:defRPr sz="500">
                <a:solidFill>
                  <a:srgbClr val="FFFFFF"/>
                </a:solidFill>
              </a:defRPr>
            </a:pPr>
            <a:endParaRPr lang="ja-JP"/>
          </a:p>
        </c:txPr>
        <c:crossAx val="349543528"/>
        <c:crosses val="autoZero"/>
        <c:auto val="1"/>
        <c:lblAlgn val="ctr"/>
        <c:lblOffset val="100"/>
        <c:noMultiLvlLbl val="0"/>
      </c:catAx>
      <c:valAx>
        <c:axId val="34954352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4954823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90527054310518995"/>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全体編Graph0209!$H$31:$H$42</c:f>
              <c:strCache>
                <c:ptCount val="12"/>
                <c:pt idx="0">
                  <c:v>交通が便利だから</c:v>
                </c:pt>
                <c:pt idx="1">
                  <c:v>住んでいる場所に愛着を感じているから</c:v>
                </c:pt>
                <c:pt idx="2">
                  <c:v>買い物に便利だから</c:v>
                </c:pt>
                <c:pt idx="3">
                  <c:v>治安が良いから</c:v>
                </c:pt>
                <c:pt idx="4">
                  <c:v>緑や自然が多いから</c:v>
                </c:pt>
                <c:pt idx="5">
                  <c:v>病院が近くにあるから</c:v>
                </c:pt>
                <c:pt idx="6">
                  <c:v>地域の人間関係が良いから</c:v>
                </c:pt>
                <c:pt idx="7">
                  <c:v>街並みなどの景観が良いから</c:v>
                </c:pt>
                <c:pt idx="8">
                  <c:v>公共施設が充実しているから</c:v>
                </c:pt>
                <c:pt idx="9">
                  <c:v>子育てや教育環境が良いから</c:v>
                </c:pt>
                <c:pt idx="10">
                  <c:v>その他</c:v>
                </c:pt>
                <c:pt idx="11">
                  <c:v>無回答</c:v>
                </c:pt>
              </c:strCache>
            </c:strRef>
          </c:cat>
          <c:val>
            <c:numRef>
              <c:f>全体編Graph0209!$I$31:$I$42</c:f>
              <c:numCache>
                <c:formatCode>0.0_ </c:formatCode>
                <c:ptCount val="12"/>
                <c:pt idx="0">
                  <c:v>0.69709794437726702</c:v>
                </c:pt>
                <c:pt idx="1">
                  <c:v>0.60459492140265902</c:v>
                </c:pt>
                <c:pt idx="2">
                  <c:v>0.39842805320435398</c:v>
                </c:pt>
                <c:pt idx="3">
                  <c:v>0.30290205562273298</c:v>
                </c:pt>
                <c:pt idx="4">
                  <c:v>0.27085852478839201</c:v>
                </c:pt>
                <c:pt idx="5">
                  <c:v>0.22914147521160799</c:v>
                </c:pt>
                <c:pt idx="6">
                  <c:v>0.224304715840387</c:v>
                </c:pt>
                <c:pt idx="7">
                  <c:v>0.127569528415961</c:v>
                </c:pt>
                <c:pt idx="8">
                  <c:v>0.11910519951632401</c:v>
                </c:pt>
                <c:pt idx="9">
                  <c:v>8.5247883917775102E-2</c:v>
                </c:pt>
                <c:pt idx="10">
                  <c:v>0.1136638452237</c:v>
                </c:pt>
                <c:pt idx="11">
                  <c:v>4.2321644498186303E-3</c:v>
                </c:pt>
              </c:numCache>
            </c:numRef>
          </c:val>
        </c:ser>
        <c:dLbls>
          <c:showLegendKey val="0"/>
          <c:showVal val="0"/>
          <c:showCatName val="0"/>
          <c:showSerName val="0"/>
          <c:showPercent val="0"/>
          <c:showBubbleSize val="0"/>
        </c:dLbls>
        <c:gapWidth val="70"/>
        <c:axId val="307190520"/>
        <c:axId val="307190912"/>
      </c:barChart>
      <c:catAx>
        <c:axId val="307190520"/>
        <c:scaling>
          <c:orientation val="maxMin"/>
        </c:scaling>
        <c:delete val="0"/>
        <c:axPos val="l"/>
        <c:numFmt formatCode="General" sourceLinked="0"/>
        <c:majorTickMark val="in"/>
        <c:minorTickMark val="none"/>
        <c:tickLblPos val="nextTo"/>
        <c:spPr>
          <a:ln w="12700">
            <a:solidFill>
              <a:schemeClr val="tx1"/>
            </a:solidFill>
          </a:ln>
        </c:spPr>
        <c:crossAx val="307190912"/>
        <c:crosses val="autoZero"/>
        <c:auto val="1"/>
        <c:lblAlgn val="ctr"/>
        <c:lblOffset val="100"/>
        <c:noMultiLvlLbl val="0"/>
      </c:catAx>
      <c:valAx>
        <c:axId val="307190912"/>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19052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全体編Graph0209!$AI$398:$AI$411</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全体編Graph0209!$AJ$398:$AJ$411</c:f>
              <c:numCache>
                <c:formatCode>0.0_ </c:formatCode>
                <c:ptCount val="14"/>
                <c:pt idx="0">
                  <c:v>0.54085778781038396</c:v>
                </c:pt>
                <c:pt idx="1">
                  <c:v>0.25959367945823902</c:v>
                </c:pt>
                <c:pt idx="2">
                  <c:v>0.20270880361173799</c:v>
                </c:pt>
                <c:pt idx="3">
                  <c:v>3.16027088036117E-3</c:v>
                </c:pt>
                <c:pt idx="4">
                  <c:v>4.5146726862302502E-4</c:v>
                </c:pt>
                <c:pt idx="5">
                  <c:v>0</c:v>
                </c:pt>
                <c:pt idx="6">
                  <c:v>4.9661399548532803E-3</c:v>
                </c:pt>
                <c:pt idx="7">
                  <c:v>1.8058690744920999E-2</c:v>
                </c:pt>
                <c:pt idx="8">
                  <c:v>4.5146726862302502E-4</c:v>
                </c:pt>
                <c:pt idx="9">
                  <c:v>1.7155756207674899E-2</c:v>
                </c:pt>
                <c:pt idx="10">
                  <c:v>1.35440180586907E-2</c:v>
                </c:pt>
                <c:pt idx="11">
                  <c:v>1.21896162528217E-2</c:v>
                </c:pt>
                <c:pt idx="12">
                  <c:v>4.7855530474040599E-2</c:v>
                </c:pt>
                <c:pt idx="13">
                  <c:v>4.4243792325056402E-2</c:v>
                </c:pt>
              </c:numCache>
            </c:numRef>
          </c:val>
        </c:ser>
        <c:dLbls>
          <c:showLegendKey val="0"/>
          <c:showVal val="0"/>
          <c:showCatName val="0"/>
          <c:showSerName val="0"/>
          <c:showPercent val="0"/>
          <c:showBubbleSize val="0"/>
        </c:dLbls>
        <c:gapWidth val="70"/>
        <c:axId val="349546664"/>
        <c:axId val="349545880"/>
      </c:barChart>
      <c:catAx>
        <c:axId val="349546664"/>
        <c:scaling>
          <c:orientation val="maxMin"/>
        </c:scaling>
        <c:delete val="0"/>
        <c:axPos val="l"/>
        <c:numFmt formatCode="General" sourceLinked="0"/>
        <c:majorTickMark val="in"/>
        <c:minorTickMark val="none"/>
        <c:tickLblPos val="nextTo"/>
        <c:spPr>
          <a:solidFill>
            <a:schemeClr val="bg1"/>
          </a:solidFill>
          <a:ln w="12700">
            <a:solidFill>
              <a:schemeClr val="tx1"/>
            </a:solidFill>
          </a:ln>
        </c:spPr>
        <c:txPr>
          <a:bodyPr/>
          <a:lstStyle/>
          <a:p>
            <a:pPr algn="r">
              <a:defRPr sz="500">
                <a:solidFill>
                  <a:srgbClr val="FFFFFF"/>
                </a:solidFill>
              </a:defRPr>
            </a:pPr>
            <a:endParaRPr lang="ja-JP"/>
          </a:p>
        </c:txPr>
        <c:crossAx val="349545880"/>
        <c:crosses val="autoZero"/>
        <c:auto val="1"/>
        <c:lblAlgn val="ctr"/>
        <c:lblOffset val="100"/>
        <c:noMultiLvlLbl val="0"/>
      </c:catAx>
      <c:valAx>
        <c:axId val="34954588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4954666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全体編Graph0209!$AI$379:$AI$392</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全体編Graph0209!$AJ$379:$AJ$392</c:f>
              <c:numCache>
                <c:formatCode>0.0_ </c:formatCode>
                <c:ptCount val="14"/>
                <c:pt idx="0">
                  <c:v>0.53544018058690701</c:v>
                </c:pt>
                <c:pt idx="1">
                  <c:v>0.29074492099322802</c:v>
                </c:pt>
                <c:pt idx="2">
                  <c:v>8.4424379232505606E-2</c:v>
                </c:pt>
                <c:pt idx="3">
                  <c:v>2.7088036117381498E-3</c:v>
                </c:pt>
                <c:pt idx="4">
                  <c:v>0</c:v>
                </c:pt>
                <c:pt idx="5">
                  <c:v>4.5146726862302497E-3</c:v>
                </c:pt>
                <c:pt idx="6">
                  <c:v>3.5665914221219001E-2</c:v>
                </c:pt>
                <c:pt idx="7">
                  <c:v>3.0699774266365699E-2</c:v>
                </c:pt>
                <c:pt idx="8">
                  <c:v>4.5146726862302502E-4</c:v>
                </c:pt>
                <c:pt idx="9">
                  <c:v>1.48984198645598E-2</c:v>
                </c:pt>
                <c:pt idx="10">
                  <c:v>1.8961625282167001E-2</c:v>
                </c:pt>
                <c:pt idx="11">
                  <c:v>6.3205417607223504E-3</c:v>
                </c:pt>
                <c:pt idx="12">
                  <c:v>6.0045146726862203E-2</c:v>
                </c:pt>
                <c:pt idx="13">
                  <c:v>4.1083521444695299E-2</c:v>
                </c:pt>
              </c:numCache>
            </c:numRef>
          </c:val>
        </c:ser>
        <c:dLbls>
          <c:showLegendKey val="0"/>
          <c:showVal val="0"/>
          <c:showCatName val="0"/>
          <c:showSerName val="0"/>
          <c:showPercent val="0"/>
          <c:showBubbleSize val="0"/>
        </c:dLbls>
        <c:gapWidth val="70"/>
        <c:axId val="349549408"/>
        <c:axId val="349545096"/>
      </c:barChart>
      <c:catAx>
        <c:axId val="349549408"/>
        <c:scaling>
          <c:orientation val="maxMin"/>
        </c:scaling>
        <c:delete val="0"/>
        <c:axPos val="l"/>
        <c:numFmt formatCode="General" sourceLinked="0"/>
        <c:majorTickMark val="in"/>
        <c:minorTickMark val="none"/>
        <c:tickLblPos val="nextTo"/>
        <c:spPr>
          <a:solidFill>
            <a:schemeClr val="bg1"/>
          </a:solidFill>
          <a:ln w="12700">
            <a:solidFill>
              <a:schemeClr val="tx1"/>
            </a:solidFill>
          </a:ln>
        </c:spPr>
        <c:txPr>
          <a:bodyPr/>
          <a:lstStyle/>
          <a:p>
            <a:pPr algn="r">
              <a:defRPr sz="500">
                <a:solidFill>
                  <a:srgbClr val="FFFFFF"/>
                </a:solidFill>
              </a:defRPr>
            </a:pPr>
            <a:endParaRPr lang="ja-JP"/>
          </a:p>
        </c:txPr>
        <c:crossAx val="349545096"/>
        <c:crosses val="autoZero"/>
        <c:auto val="1"/>
        <c:lblAlgn val="ctr"/>
        <c:lblOffset val="100"/>
        <c:noMultiLvlLbl val="0"/>
      </c:catAx>
      <c:valAx>
        <c:axId val="349545096"/>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4954940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全体編Graph0209!$AI$360:$AI$373</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全体編Graph0209!$AJ$360:$AJ$373</c:f>
              <c:numCache>
                <c:formatCode>0.0_ </c:formatCode>
                <c:ptCount val="14"/>
                <c:pt idx="0">
                  <c:v>0.347178329571106</c:v>
                </c:pt>
                <c:pt idx="1">
                  <c:v>0.49300225733634301</c:v>
                </c:pt>
                <c:pt idx="2">
                  <c:v>0.176523702031603</c:v>
                </c:pt>
                <c:pt idx="3">
                  <c:v>1.12866817155756E-2</c:v>
                </c:pt>
                <c:pt idx="4">
                  <c:v>1.8058690744921001E-3</c:v>
                </c:pt>
                <c:pt idx="5">
                  <c:v>6.7720090293453801E-3</c:v>
                </c:pt>
                <c:pt idx="6">
                  <c:v>2.9345372460496601E-2</c:v>
                </c:pt>
                <c:pt idx="7">
                  <c:v>3.2957110609480797E-2</c:v>
                </c:pt>
                <c:pt idx="8">
                  <c:v>2.2573363431151201E-3</c:v>
                </c:pt>
                <c:pt idx="9">
                  <c:v>2.66365688487585E-2</c:v>
                </c:pt>
                <c:pt idx="10">
                  <c:v>8.2618510158013497E-2</c:v>
                </c:pt>
                <c:pt idx="11">
                  <c:v>3.6117381489842002E-3</c:v>
                </c:pt>
                <c:pt idx="12">
                  <c:v>3.5214446952595901E-2</c:v>
                </c:pt>
                <c:pt idx="13">
                  <c:v>3.1602708803611698E-2</c:v>
                </c:pt>
              </c:numCache>
            </c:numRef>
          </c:val>
        </c:ser>
        <c:dLbls>
          <c:showLegendKey val="0"/>
          <c:showVal val="0"/>
          <c:showCatName val="0"/>
          <c:showSerName val="0"/>
          <c:showPercent val="0"/>
          <c:showBubbleSize val="0"/>
        </c:dLbls>
        <c:gapWidth val="70"/>
        <c:axId val="349547448"/>
        <c:axId val="349547056"/>
      </c:barChart>
      <c:catAx>
        <c:axId val="349547448"/>
        <c:scaling>
          <c:orientation val="maxMin"/>
        </c:scaling>
        <c:delete val="0"/>
        <c:axPos val="l"/>
        <c:numFmt formatCode="General" sourceLinked="0"/>
        <c:majorTickMark val="in"/>
        <c:minorTickMark val="none"/>
        <c:tickLblPos val="nextTo"/>
        <c:spPr>
          <a:solidFill>
            <a:srgbClr val="FFFFFF"/>
          </a:solidFill>
          <a:ln w="12700">
            <a:solidFill>
              <a:schemeClr val="tx1"/>
            </a:solidFill>
          </a:ln>
        </c:spPr>
        <c:txPr>
          <a:bodyPr/>
          <a:lstStyle/>
          <a:p>
            <a:pPr algn="r">
              <a:defRPr sz="500">
                <a:solidFill>
                  <a:srgbClr val="FFFFFF"/>
                </a:solidFill>
              </a:defRPr>
            </a:pPr>
            <a:endParaRPr lang="ja-JP"/>
          </a:p>
        </c:txPr>
        <c:crossAx val="349547056"/>
        <c:crosses val="autoZero"/>
        <c:auto val="1"/>
        <c:lblAlgn val="ctr"/>
        <c:lblOffset val="100"/>
        <c:noMultiLvlLbl val="0"/>
      </c:catAx>
      <c:valAx>
        <c:axId val="349547056"/>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4954744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全体編Graph0209!$AI$338:$AI$351</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全体編Graph0209!$AJ$338:$AJ$351</c:f>
              <c:numCache>
                <c:formatCode>0.0_ </c:formatCode>
                <c:ptCount val="14"/>
                <c:pt idx="0">
                  <c:v>0.34401805869074498</c:v>
                </c:pt>
                <c:pt idx="1">
                  <c:v>0.51015801354401902</c:v>
                </c:pt>
                <c:pt idx="2">
                  <c:v>0.19322799097065499</c:v>
                </c:pt>
                <c:pt idx="3">
                  <c:v>1.7607223476297999E-2</c:v>
                </c:pt>
                <c:pt idx="4">
                  <c:v>2.7088036117381498E-3</c:v>
                </c:pt>
                <c:pt idx="5">
                  <c:v>1.0835214446952599E-2</c:v>
                </c:pt>
                <c:pt idx="6">
                  <c:v>2.3024830699774301E-2</c:v>
                </c:pt>
                <c:pt idx="7">
                  <c:v>2.8442437923250598E-2</c:v>
                </c:pt>
                <c:pt idx="8">
                  <c:v>3.6117381489842002E-3</c:v>
                </c:pt>
                <c:pt idx="9">
                  <c:v>3.02483069977427E-2</c:v>
                </c:pt>
                <c:pt idx="10">
                  <c:v>9.8871331828442502E-2</c:v>
                </c:pt>
                <c:pt idx="11">
                  <c:v>5.41760722347631E-3</c:v>
                </c:pt>
                <c:pt idx="12">
                  <c:v>3.7923250564334099E-2</c:v>
                </c:pt>
                <c:pt idx="13">
                  <c:v>2.2573363431151201E-2</c:v>
                </c:pt>
              </c:numCache>
            </c:numRef>
          </c:val>
        </c:ser>
        <c:dLbls>
          <c:showLegendKey val="0"/>
          <c:showVal val="0"/>
          <c:showCatName val="0"/>
          <c:showSerName val="0"/>
          <c:showPercent val="0"/>
          <c:showBubbleSize val="0"/>
        </c:dLbls>
        <c:gapWidth val="70"/>
        <c:axId val="307844224"/>
        <c:axId val="307839520"/>
      </c:barChart>
      <c:catAx>
        <c:axId val="307844224"/>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sz="500"/>
            </a:pPr>
            <a:endParaRPr lang="ja-JP"/>
          </a:p>
        </c:txPr>
        <c:crossAx val="307839520"/>
        <c:crosses val="autoZero"/>
        <c:auto val="1"/>
        <c:lblAlgn val="ctr"/>
        <c:lblOffset val="100"/>
        <c:noMultiLvlLbl val="0"/>
      </c:catAx>
      <c:valAx>
        <c:axId val="30783952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84422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dLbl>
              <c:idx val="0"/>
              <c:layout>
                <c:manualLayout>
                  <c:x val="-2.3121387283237101E-2"/>
                  <c:y val="0"/>
                </c:manualLayout>
              </c:layout>
              <c:showLegendKey val="0"/>
              <c:showVal val="1"/>
              <c:showCatName val="0"/>
              <c:showSerName val="0"/>
              <c:showPercent val="0"/>
              <c:showBubbleSize val="0"/>
              <c:extLst>
                <c:ext xmlns:c15="http://schemas.microsoft.com/office/drawing/2012/chart" uri="{CE6537A1-D6FC-4f65-9D91-7224C49458BB}"/>
              </c:extLst>
            </c:dLbl>
            <c:dLbl>
              <c:idx val="13"/>
              <c:numFmt formatCode="0.0%" sourceLinked="0"/>
              <c:spPr>
                <a:solidFill>
                  <a:srgbClr val="FFFFFF"/>
                </a:solidFill>
              </c:spPr>
              <c:txPr>
                <a:bodyPr/>
                <a:lstStyle/>
                <a:p>
                  <a:pPr>
                    <a:defRPr>
                      <a:solidFill>
                        <a:srgbClr val="FFFFFF"/>
                      </a:solidFill>
                    </a:defRPr>
                  </a:pPr>
                  <a:endParaRPr lang="ja-JP"/>
                </a:p>
              </c:txPr>
              <c:showLegendKey val="0"/>
              <c:showVal val="1"/>
              <c:showCatName val="0"/>
              <c:showSerName val="0"/>
              <c:showPercent val="0"/>
              <c:showBubbleSize val="0"/>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全体編Graph0209!$AI$512:$AI$525</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全体編Graph0209!$AJ$512:$AJ$525</c:f>
              <c:numCache>
                <c:formatCode>0.0_ </c:formatCode>
                <c:ptCount val="14"/>
                <c:pt idx="0">
                  <c:v>0.95454545454545603</c:v>
                </c:pt>
                <c:pt idx="1">
                  <c:v>1.55210643015521E-2</c:v>
                </c:pt>
                <c:pt idx="2">
                  <c:v>7.7605321507760502E-3</c:v>
                </c:pt>
                <c:pt idx="3">
                  <c:v>1.21951219512195E-2</c:v>
                </c:pt>
                <c:pt idx="4">
                  <c:v>3.3259423503325899E-3</c:v>
                </c:pt>
                <c:pt idx="5">
                  <c:v>1.10864745011086E-3</c:v>
                </c:pt>
                <c:pt idx="6">
                  <c:v>6.6518847006651902E-3</c:v>
                </c:pt>
                <c:pt idx="7">
                  <c:v>0</c:v>
                </c:pt>
                <c:pt idx="8">
                  <c:v>4.4345898004434598E-3</c:v>
                </c:pt>
                <c:pt idx="9">
                  <c:v>2.2172949002217299E-3</c:v>
                </c:pt>
                <c:pt idx="10">
                  <c:v>3.3259423503325899E-3</c:v>
                </c:pt>
                <c:pt idx="11">
                  <c:v>5.5432372505543302E-3</c:v>
                </c:pt>
                <c:pt idx="12">
                  <c:v>7.7605321507760502E-3</c:v>
                </c:pt>
                <c:pt idx="13">
                  <c:v>0</c:v>
                </c:pt>
              </c:numCache>
            </c:numRef>
          </c:val>
        </c:ser>
        <c:dLbls>
          <c:showLegendKey val="0"/>
          <c:showVal val="0"/>
          <c:showCatName val="0"/>
          <c:showSerName val="0"/>
          <c:showPercent val="0"/>
          <c:showBubbleSize val="0"/>
        </c:dLbls>
        <c:gapWidth val="70"/>
        <c:axId val="307840696"/>
        <c:axId val="307845792"/>
      </c:barChart>
      <c:catAx>
        <c:axId val="307840696"/>
        <c:scaling>
          <c:orientation val="maxMin"/>
        </c:scaling>
        <c:delete val="0"/>
        <c:axPos val="l"/>
        <c:numFmt formatCode="General" sourceLinked="0"/>
        <c:majorTickMark val="in"/>
        <c:minorTickMark val="none"/>
        <c:tickLblPos val="nextTo"/>
        <c:spPr>
          <a:solidFill>
            <a:schemeClr val="bg1"/>
          </a:solidFill>
          <a:ln w="12700">
            <a:solidFill>
              <a:schemeClr val="tx1"/>
            </a:solidFill>
          </a:ln>
        </c:spPr>
        <c:txPr>
          <a:bodyPr/>
          <a:lstStyle/>
          <a:p>
            <a:pPr algn="r">
              <a:defRPr sz="500">
                <a:solidFill>
                  <a:srgbClr val="FFFFFF"/>
                </a:solidFill>
              </a:defRPr>
            </a:pPr>
            <a:endParaRPr lang="ja-JP"/>
          </a:p>
        </c:txPr>
        <c:crossAx val="307845792"/>
        <c:crosses val="autoZero"/>
        <c:auto val="1"/>
        <c:lblAlgn val="ctr"/>
        <c:lblOffset val="100"/>
        <c:noMultiLvlLbl val="0"/>
      </c:catAx>
      <c:valAx>
        <c:axId val="307845792"/>
        <c:scaling>
          <c:orientation val="minMax"/>
          <c:max val="1.8"/>
          <c:min val="0"/>
        </c:scaling>
        <c:delete val="0"/>
        <c:axPos val="t"/>
        <c:majorGridlines>
          <c:spPr>
            <a:ln>
              <a:noFill/>
            </a:ln>
          </c:spPr>
        </c:majorGridlines>
        <c:numFmt formatCode="0.0_ " sourceLinked="1"/>
        <c:majorTickMark val="none"/>
        <c:minorTickMark val="none"/>
        <c:tickLblPos val="none"/>
        <c:spPr>
          <a:ln w="12700">
            <a:noFill/>
          </a:ln>
        </c:spPr>
        <c:crossAx val="30784069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dLbl>
              <c:idx val="0"/>
              <c:layout>
                <c:manualLayout>
                  <c:x val="-2.3121387283237E-2"/>
                  <c:y val="0"/>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全体編Graph0209!$AI$493:$AI$506</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全体編Graph0209!$AJ$493:$AJ$506</c:f>
              <c:numCache>
                <c:formatCode>0.0_ </c:formatCode>
                <c:ptCount val="14"/>
                <c:pt idx="0">
                  <c:v>0.66997742663657001</c:v>
                </c:pt>
                <c:pt idx="1">
                  <c:v>0.14266365688487601</c:v>
                </c:pt>
                <c:pt idx="2">
                  <c:v>8.3521444695259794E-2</c:v>
                </c:pt>
                <c:pt idx="3">
                  <c:v>7.2234762979683995E-2</c:v>
                </c:pt>
                <c:pt idx="4">
                  <c:v>2.61851015801354E-2</c:v>
                </c:pt>
                <c:pt idx="5">
                  <c:v>9.0293453724605004E-4</c:v>
                </c:pt>
                <c:pt idx="6">
                  <c:v>4.0632054176072199E-3</c:v>
                </c:pt>
                <c:pt idx="7">
                  <c:v>2.2573363431151201E-3</c:v>
                </c:pt>
                <c:pt idx="8">
                  <c:v>4.0632054176072199E-3</c:v>
                </c:pt>
                <c:pt idx="9">
                  <c:v>5.41760722347631E-3</c:v>
                </c:pt>
                <c:pt idx="10">
                  <c:v>3.6117381489842002E-3</c:v>
                </c:pt>
                <c:pt idx="11">
                  <c:v>7.6749435665914197E-3</c:v>
                </c:pt>
                <c:pt idx="12">
                  <c:v>5.0112866817155703E-2</c:v>
                </c:pt>
                <c:pt idx="13">
                  <c:v>3.8374717832957102E-2</c:v>
                </c:pt>
              </c:numCache>
            </c:numRef>
          </c:val>
        </c:ser>
        <c:dLbls>
          <c:showLegendKey val="0"/>
          <c:showVal val="0"/>
          <c:showCatName val="0"/>
          <c:showSerName val="0"/>
          <c:showPercent val="0"/>
          <c:showBubbleSize val="0"/>
        </c:dLbls>
        <c:gapWidth val="70"/>
        <c:axId val="307843048"/>
        <c:axId val="307840304"/>
      </c:barChart>
      <c:catAx>
        <c:axId val="307843048"/>
        <c:scaling>
          <c:orientation val="maxMin"/>
        </c:scaling>
        <c:delete val="0"/>
        <c:axPos val="l"/>
        <c:numFmt formatCode="General" sourceLinked="0"/>
        <c:majorTickMark val="in"/>
        <c:minorTickMark val="none"/>
        <c:tickLblPos val="nextTo"/>
        <c:spPr>
          <a:solidFill>
            <a:schemeClr val="bg1"/>
          </a:solidFill>
          <a:ln w="12700">
            <a:solidFill>
              <a:schemeClr val="tx1"/>
            </a:solidFill>
          </a:ln>
        </c:spPr>
        <c:txPr>
          <a:bodyPr/>
          <a:lstStyle/>
          <a:p>
            <a:pPr algn="r">
              <a:defRPr sz="500">
                <a:solidFill>
                  <a:srgbClr val="FFFFFF"/>
                </a:solidFill>
              </a:defRPr>
            </a:pPr>
            <a:endParaRPr lang="ja-JP"/>
          </a:p>
        </c:txPr>
        <c:crossAx val="307840304"/>
        <c:crosses val="autoZero"/>
        <c:auto val="1"/>
        <c:lblAlgn val="ctr"/>
        <c:lblOffset val="100"/>
        <c:noMultiLvlLbl val="0"/>
      </c:catAx>
      <c:valAx>
        <c:axId val="307840304"/>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84304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dLbl>
              <c:idx val="0"/>
              <c:layout>
                <c:manualLayout>
                  <c:x val="-1.1560693641618601E-2"/>
                  <c:y val="0"/>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全体編Graph0209!$AI$474:$AI$487</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全体編Graph0209!$AJ$474:$AJ$487</c:f>
              <c:numCache>
                <c:formatCode>0.0_ </c:formatCode>
                <c:ptCount val="14"/>
                <c:pt idx="0">
                  <c:v>0.53182844243792304</c:v>
                </c:pt>
                <c:pt idx="1">
                  <c:v>0.19322799097065499</c:v>
                </c:pt>
                <c:pt idx="2">
                  <c:v>8.3521444695259794E-2</c:v>
                </c:pt>
                <c:pt idx="3">
                  <c:v>6.1399548532731399E-2</c:v>
                </c:pt>
                <c:pt idx="4">
                  <c:v>4.2889390519187401E-2</c:v>
                </c:pt>
                <c:pt idx="5">
                  <c:v>3.16027088036117E-3</c:v>
                </c:pt>
                <c:pt idx="6">
                  <c:v>3.4762979683972899E-2</c:v>
                </c:pt>
                <c:pt idx="7">
                  <c:v>6.7720090293453801E-3</c:v>
                </c:pt>
                <c:pt idx="8">
                  <c:v>0.17020316027088001</c:v>
                </c:pt>
                <c:pt idx="9">
                  <c:v>1.8058690744920999E-2</c:v>
                </c:pt>
                <c:pt idx="10">
                  <c:v>1.17381489841986E-2</c:v>
                </c:pt>
                <c:pt idx="11">
                  <c:v>9.4808126410835195E-3</c:v>
                </c:pt>
                <c:pt idx="12">
                  <c:v>3.02483069977427E-2</c:v>
                </c:pt>
                <c:pt idx="13">
                  <c:v>4.0632054176072199E-2</c:v>
                </c:pt>
              </c:numCache>
            </c:numRef>
          </c:val>
        </c:ser>
        <c:dLbls>
          <c:showLegendKey val="0"/>
          <c:showVal val="0"/>
          <c:showCatName val="0"/>
          <c:showSerName val="0"/>
          <c:showPercent val="0"/>
          <c:showBubbleSize val="0"/>
        </c:dLbls>
        <c:gapWidth val="70"/>
        <c:axId val="307841872"/>
        <c:axId val="307841480"/>
      </c:barChart>
      <c:catAx>
        <c:axId val="307841872"/>
        <c:scaling>
          <c:orientation val="maxMin"/>
        </c:scaling>
        <c:delete val="0"/>
        <c:axPos val="l"/>
        <c:numFmt formatCode="General" sourceLinked="1"/>
        <c:majorTickMark val="in"/>
        <c:minorTickMark val="none"/>
        <c:tickLblPos val="nextTo"/>
        <c:spPr>
          <a:solidFill>
            <a:schemeClr val="bg1"/>
          </a:solidFill>
          <a:ln w="12700">
            <a:solidFill>
              <a:schemeClr val="tx1"/>
            </a:solidFill>
          </a:ln>
        </c:spPr>
        <c:txPr>
          <a:bodyPr/>
          <a:lstStyle/>
          <a:p>
            <a:pPr algn="r">
              <a:defRPr sz="500">
                <a:solidFill>
                  <a:srgbClr val="FFFFFF"/>
                </a:solidFill>
              </a:defRPr>
            </a:pPr>
            <a:endParaRPr lang="ja-JP"/>
          </a:p>
        </c:txPr>
        <c:crossAx val="307841480"/>
        <c:crosses val="autoZero"/>
        <c:auto val="1"/>
        <c:lblAlgn val="ctr"/>
        <c:lblOffset val="100"/>
        <c:noMultiLvlLbl val="0"/>
      </c:catAx>
      <c:valAx>
        <c:axId val="30784148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84187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dLbl>
              <c:idx val="0"/>
              <c:layout>
                <c:manualLayout>
                  <c:x val="-1.7341040462427799E-2"/>
                  <c:y val="0"/>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全体編Graph0209!$AI$455:$AI$468</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全体編Graph0209!$AJ$455:$AJ$468</c:f>
              <c:numCache>
                <c:formatCode>0.0_ </c:formatCode>
                <c:ptCount val="14"/>
                <c:pt idx="0">
                  <c:v>0.55124153498871398</c:v>
                </c:pt>
                <c:pt idx="1">
                  <c:v>0.225282167042889</c:v>
                </c:pt>
                <c:pt idx="2">
                  <c:v>8.8036117381490003E-2</c:v>
                </c:pt>
                <c:pt idx="3">
                  <c:v>4.0180586907449203E-2</c:v>
                </c:pt>
                <c:pt idx="4">
                  <c:v>3.2054176072234798E-2</c:v>
                </c:pt>
                <c:pt idx="5">
                  <c:v>4.0632054176072199E-3</c:v>
                </c:pt>
                <c:pt idx="6">
                  <c:v>6.77200902934538E-2</c:v>
                </c:pt>
                <c:pt idx="7">
                  <c:v>1.0835214446952599E-2</c:v>
                </c:pt>
                <c:pt idx="8">
                  <c:v>9.02934537246049E-2</c:v>
                </c:pt>
                <c:pt idx="9">
                  <c:v>1.8058690744920999E-2</c:v>
                </c:pt>
                <c:pt idx="10">
                  <c:v>1.5801354401805901E-2</c:v>
                </c:pt>
                <c:pt idx="11">
                  <c:v>9.9322799097065501E-3</c:v>
                </c:pt>
                <c:pt idx="12">
                  <c:v>3.2505643340857801E-2</c:v>
                </c:pt>
                <c:pt idx="13">
                  <c:v>4.1534988713318302E-2</c:v>
                </c:pt>
              </c:numCache>
            </c:numRef>
          </c:val>
        </c:ser>
        <c:dLbls>
          <c:showLegendKey val="0"/>
          <c:showVal val="0"/>
          <c:showCatName val="0"/>
          <c:showSerName val="0"/>
          <c:showPercent val="0"/>
          <c:showBubbleSize val="0"/>
        </c:dLbls>
        <c:gapWidth val="70"/>
        <c:axId val="307839912"/>
        <c:axId val="307846184"/>
      </c:barChart>
      <c:catAx>
        <c:axId val="307839912"/>
        <c:scaling>
          <c:orientation val="maxMin"/>
        </c:scaling>
        <c:delete val="0"/>
        <c:axPos val="l"/>
        <c:numFmt formatCode="General" sourceLinked="0"/>
        <c:majorTickMark val="in"/>
        <c:minorTickMark val="none"/>
        <c:tickLblPos val="nextTo"/>
        <c:spPr>
          <a:solidFill>
            <a:schemeClr val="bg1"/>
          </a:solidFill>
          <a:ln w="12700">
            <a:solidFill>
              <a:schemeClr val="tx1"/>
            </a:solidFill>
          </a:ln>
        </c:spPr>
        <c:txPr>
          <a:bodyPr/>
          <a:lstStyle/>
          <a:p>
            <a:pPr algn="r">
              <a:defRPr sz="500">
                <a:solidFill>
                  <a:srgbClr val="FFFFFF"/>
                </a:solidFill>
              </a:defRPr>
            </a:pPr>
            <a:endParaRPr lang="ja-JP"/>
          </a:p>
        </c:txPr>
        <c:crossAx val="307846184"/>
        <c:crosses val="autoZero"/>
        <c:auto val="1"/>
        <c:lblAlgn val="ctr"/>
        <c:lblOffset val="100"/>
        <c:noMultiLvlLbl val="0"/>
      </c:catAx>
      <c:valAx>
        <c:axId val="307846184"/>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83991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dLbl>
              <c:idx val="0"/>
              <c:layout>
                <c:manualLayout>
                  <c:x val="-2.3121387283237E-2"/>
                  <c:y val="0"/>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全体編Graph0209!$AI$436:$AI$449</c:f>
              <c:strCache>
                <c:ptCount val="14"/>
                <c:pt idx="0">
                  <c:v>心配ごとや困っていることはない</c:v>
                </c:pt>
                <c:pt idx="1">
                  <c:v>家族・親戚</c:v>
                </c:pt>
                <c:pt idx="2">
                  <c:v>友人・知人</c:v>
                </c:pt>
                <c:pt idx="3">
                  <c:v>近所の人</c:v>
                </c:pt>
                <c:pt idx="4">
                  <c:v>自治会・町内会</c:v>
                </c:pt>
                <c:pt idx="5">
                  <c:v>民生委員・児童委員</c:v>
                </c:pt>
                <c:pt idx="6">
                  <c:v>区役所</c:v>
                </c:pt>
                <c:pt idx="7">
                  <c:v>公的相談機関（地域ケアプラザ・社会福祉協議会・ハローワークなど）</c:v>
                </c:pt>
                <c:pt idx="8">
                  <c:v>警察</c:v>
                </c:pt>
                <c:pt idx="9">
                  <c:v>インターネットの掲示板等</c:v>
                </c:pt>
                <c:pt idx="10">
                  <c:v>専門家（医師・弁護士・司法書士など）</c:v>
                </c:pt>
                <c:pt idx="11">
                  <c:v>その他</c:v>
                </c:pt>
                <c:pt idx="12">
                  <c:v>誰にも相談しない</c:v>
                </c:pt>
                <c:pt idx="13">
                  <c:v>無回答</c:v>
                </c:pt>
              </c:strCache>
            </c:strRef>
          </c:cat>
          <c:val>
            <c:numRef>
              <c:f>全体編Graph0209!$AJ$436:$AJ$449</c:f>
              <c:numCache>
                <c:formatCode>0.0_ </c:formatCode>
                <c:ptCount val="14"/>
                <c:pt idx="0">
                  <c:v>0.63340857787810501</c:v>
                </c:pt>
                <c:pt idx="1">
                  <c:v>0.109706546275395</c:v>
                </c:pt>
                <c:pt idx="2">
                  <c:v>5.1918735891647798E-2</c:v>
                </c:pt>
                <c:pt idx="3">
                  <c:v>5.68848758465011E-2</c:v>
                </c:pt>
                <c:pt idx="4">
                  <c:v>5.5079006772008901E-2</c:v>
                </c:pt>
                <c:pt idx="5">
                  <c:v>5.8690744920993302E-3</c:v>
                </c:pt>
                <c:pt idx="6">
                  <c:v>7.40406320541762E-2</c:v>
                </c:pt>
                <c:pt idx="7">
                  <c:v>6.3205417607223504E-3</c:v>
                </c:pt>
                <c:pt idx="8">
                  <c:v>5.4627539503386002E-2</c:v>
                </c:pt>
                <c:pt idx="9">
                  <c:v>8.1264108352144503E-3</c:v>
                </c:pt>
                <c:pt idx="10">
                  <c:v>8.5778781038374705E-3</c:v>
                </c:pt>
                <c:pt idx="11">
                  <c:v>2.2121896162528201E-2</c:v>
                </c:pt>
                <c:pt idx="12">
                  <c:v>4.5598194130925598E-2</c:v>
                </c:pt>
                <c:pt idx="13">
                  <c:v>3.9729119638826201E-2</c:v>
                </c:pt>
              </c:numCache>
            </c:numRef>
          </c:val>
        </c:ser>
        <c:dLbls>
          <c:showLegendKey val="0"/>
          <c:showVal val="0"/>
          <c:showCatName val="0"/>
          <c:showSerName val="0"/>
          <c:showPercent val="0"/>
          <c:showBubbleSize val="0"/>
        </c:dLbls>
        <c:gapWidth val="70"/>
        <c:axId val="307842264"/>
        <c:axId val="307839128"/>
      </c:barChart>
      <c:catAx>
        <c:axId val="307842264"/>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sz="500"/>
            </a:pPr>
            <a:endParaRPr lang="ja-JP"/>
          </a:p>
        </c:txPr>
        <c:crossAx val="307839128"/>
        <c:crosses val="autoZero"/>
        <c:auto val="1"/>
        <c:lblAlgn val="ctr"/>
        <c:lblOffset val="100"/>
        <c:noMultiLvlLbl val="0"/>
      </c:catAx>
      <c:valAx>
        <c:axId val="30783912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84226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全体編Graph0209!$H$357:$H$370</c:f>
              <c:strCache>
                <c:ptCount val="14"/>
                <c:pt idx="0">
                  <c:v>心配ごとや困っていることはない</c:v>
                </c:pt>
                <c:pt idx="1">
                  <c:v>家族・親戚</c:v>
                </c:pt>
                <c:pt idx="2">
                  <c:v>友人・知人</c:v>
                </c:pt>
                <c:pt idx="3">
                  <c:v>専門家（医師・弁護士・司法書士など）</c:v>
                </c:pt>
                <c:pt idx="4">
                  <c:v>公的相談機関（地域ケアプラザ・社会福祉協議会・ハローワークなど）</c:v>
                </c:pt>
                <c:pt idx="5">
                  <c:v>区役所</c:v>
                </c:pt>
                <c:pt idx="6">
                  <c:v>インターネットの掲示板等</c:v>
                </c:pt>
                <c:pt idx="7">
                  <c:v>近所の人</c:v>
                </c:pt>
                <c:pt idx="8">
                  <c:v>民生委員・児童委員</c:v>
                </c:pt>
                <c:pt idx="9">
                  <c:v>警察</c:v>
                </c:pt>
                <c:pt idx="10">
                  <c:v>自治会・町内会</c:v>
                </c:pt>
                <c:pt idx="11">
                  <c:v>その他</c:v>
                </c:pt>
                <c:pt idx="12">
                  <c:v>誰にも相談しない</c:v>
                </c:pt>
                <c:pt idx="13">
                  <c:v>無回答</c:v>
                </c:pt>
              </c:strCache>
            </c:strRef>
          </c:cat>
          <c:val>
            <c:numRef>
              <c:f>全体編Graph0209!$I$357:$I$370</c:f>
              <c:numCache>
                <c:formatCode>0.0_ </c:formatCode>
                <c:ptCount val="14"/>
                <c:pt idx="0">
                  <c:v>0.347178329571106</c:v>
                </c:pt>
                <c:pt idx="1">
                  <c:v>0.49300225733634301</c:v>
                </c:pt>
                <c:pt idx="2">
                  <c:v>0.176523702031603</c:v>
                </c:pt>
                <c:pt idx="3">
                  <c:v>8.2618510158013497E-2</c:v>
                </c:pt>
                <c:pt idx="4">
                  <c:v>3.2957110609480797E-2</c:v>
                </c:pt>
                <c:pt idx="5">
                  <c:v>2.9345372460496601E-2</c:v>
                </c:pt>
                <c:pt idx="6">
                  <c:v>2.66365688487585E-2</c:v>
                </c:pt>
                <c:pt idx="7">
                  <c:v>1.12866817155756E-2</c:v>
                </c:pt>
                <c:pt idx="8">
                  <c:v>6.7720090293453801E-3</c:v>
                </c:pt>
                <c:pt idx="9">
                  <c:v>2.2573363431151201E-3</c:v>
                </c:pt>
                <c:pt idx="10">
                  <c:v>1.8058690744921001E-3</c:v>
                </c:pt>
                <c:pt idx="11">
                  <c:v>3.6117381489842002E-3</c:v>
                </c:pt>
                <c:pt idx="12">
                  <c:v>3.5214446952595901E-2</c:v>
                </c:pt>
                <c:pt idx="13">
                  <c:v>3.1602708803611698E-2</c:v>
                </c:pt>
              </c:numCache>
            </c:numRef>
          </c:val>
        </c:ser>
        <c:dLbls>
          <c:showLegendKey val="0"/>
          <c:showVal val="0"/>
          <c:showCatName val="0"/>
          <c:showSerName val="0"/>
          <c:showPercent val="0"/>
          <c:showBubbleSize val="0"/>
        </c:dLbls>
        <c:gapWidth val="70"/>
        <c:axId val="307845008"/>
        <c:axId val="350248648"/>
      </c:barChart>
      <c:catAx>
        <c:axId val="307845008"/>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0248648"/>
        <c:crosses val="autoZero"/>
        <c:auto val="1"/>
        <c:lblAlgn val="ctr"/>
        <c:lblOffset val="100"/>
        <c:noMultiLvlLbl val="0"/>
      </c:catAx>
      <c:valAx>
        <c:axId val="35024864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784500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2.3148148148148098E-2"/>
          <c:w val="0.47799524587728398"/>
          <c:h val="0.96141975308642003"/>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全体編Graph0209!$G$51:$G$84</c:f>
              <c:strCache>
                <c:ptCount val="34"/>
                <c:pt idx="0">
                  <c:v>バス・地下鉄などの便</c:v>
                </c:pt>
                <c:pt idx="1">
                  <c:v>ごみの分別収集、リサイクル、ごみの不法投棄対策や街の美化</c:v>
                </c:pt>
                <c:pt idx="2">
                  <c:v>身近な住民窓口サービス（証明書発行・各種手続きなど）</c:v>
                </c:pt>
                <c:pt idx="3">
                  <c:v>幹線道路や高速道路の整備</c:v>
                </c:pt>
                <c:pt idx="4">
                  <c:v>公園の整備</c:v>
                </c:pt>
                <c:pt idx="5">
                  <c:v>緑の保全と緑化の推進</c:v>
                </c:pt>
                <c:pt idx="6">
                  <c:v>河川改修と水辺環境の整備</c:v>
                </c:pt>
                <c:pt idx="7">
                  <c:v>通勤・通学・買い物道路や歩道の整備</c:v>
                </c:pt>
                <c:pt idx="8">
                  <c:v>病院や救急医療など地域医療</c:v>
                </c:pt>
                <c:pt idx="9">
                  <c:v>新横浜都心部の整備や魅力づくり</c:v>
                </c:pt>
                <c:pt idx="10">
                  <c:v>地区センターやコミュニティハウスなどの整備や生涯学習・市民活動の振興</c:v>
                </c:pt>
                <c:pt idx="11">
                  <c:v>小学校の整備</c:v>
                </c:pt>
                <c:pt idx="12">
                  <c:v>最寄り駅周辺の整備</c:v>
                </c:pt>
                <c:pt idx="13">
                  <c:v>中学校の整備</c:v>
                </c:pt>
                <c:pt idx="14">
                  <c:v>図書館・図書の貸出取次サービス窓口の整備や読書習慣の推進</c:v>
                </c:pt>
                <c:pt idx="15">
                  <c:v>広報や広聴、市民相談、情報公開など市民参加の推進</c:v>
                </c:pt>
                <c:pt idx="16">
                  <c:v>スポーツ・レクリエーションの振興や施設の整備</c:v>
                </c:pt>
                <c:pt idx="17">
                  <c:v>高齢者や障害者が移動しやすいまちづくり・環境整備（駅舎へのエレベーターの設置など）</c:v>
                </c:pt>
                <c:pt idx="18">
                  <c:v>区民文化センターの整備や市民文化の振興</c:v>
                </c:pt>
                <c:pt idx="19">
                  <c:v>駐輪場の整備</c:v>
                </c:pt>
                <c:pt idx="20">
                  <c:v>高齢者福祉サービス</c:v>
                </c:pt>
                <c:pt idx="21">
                  <c:v>観光の振興</c:v>
                </c:pt>
                <c:pt idx="22">
                  <c:v>商店街の振興</c:v>
                </c:pt>
                <c:pt idx="23">
                  <c:v>保育など子育て支援や保護を要する児童への援助、幼稚園・保育園の整備</c:v>
                </c:pt>
                <c:pt idx="24">
                  <c:v>違法駐車の防止や交通安全対策</c:v>
                </c:pt>
                <c:pt idx="25">
                  <c:v>防犯対策</c:v>
                </c:pt>
                <c:pt idx="26">
                  <c:v>障害者福祉サービス</c:v>
                </c:pt>
                <c:pt idx="27">
                  <c:v>野菜栽培や市民農園などの都市農業の振興</c:v>
                </c:pt>
                <c:pt idx="28">
                  <c:v>青少年の健全育成</c:v>
                </c:pt>
                <c:pt idx="29">
                  <c:v>地震などの災害対策</c:v>
                </c:pt>
                <c:pt idx="30">
                  <c:v>地球温暖化への対策、環境汚染や騒音への対策</c:v>
                </c:pt>
                <c:pt idx="31">
                  <c:v>経済的に困っている人の保護</c:v>
                </c:pt>
                <c:pt idx="32">
                  <c:v>その他</c:v>
                </c:pt>
                <c:pt idx="33">
                  <c:v>無回答（特になしを含む）</c:v>
                </c:pt>
              </c:strCache>
            </c:strRef>
          </c:cat>
          <c:val>
            <c:numRef>
              <c:f>全体編Graph0209!$H$51:$H$84</c:f>
              <c:numCache>
                <c:formatCode>0.0_ </c:formatCode>
                <c:ptCount val="34"/>
                <c:pt idx="0">
                  <c:v>0.67539503386004696</c:v>
                </c:pt>
                <c:pt idx="1">
                  <c:v>0.41083521444695298</c:v>
                </c:pt>
                <c:pt idx="2">
                  <c:v>0.31873589164785499</c:v>
                </c:pt>
                <c:pt idx="3">
                  <c:v>0.31512415349887102</c:v>
                </c:pt>
                <c:pt idx="4">
                  <c:v>0.28306997742663698</c:v>
                </c:pt>
                <c:pt idx="5">
                  <c:v>0.25914221218961597</c:v>
                </c:pt>
                <c:pt idx="6">
                  <c:v>0.24604966139954901</c:v>
                </c:pt>
                <c:pt idx="7">
                  <c:v>0.24469525959367899</c:v>
                </c:pt>
                <c:pt idx="8">
                  <c:v>0.24334085778781001</c:v>
                </c:pt>
                <c:pt idx="9">
                  <c:v>0.23611738148984199</c:v>
                </c:pt>
                <c:pt idx="10">
                  <c:v>0.223024830699774</c:v>
                </c:pt>
                <c:pt idx="11">
                  <c:v>0.222121896162528</c:v>
                </c:pt>
                <c:pt idx="12">
                  <c:v>0.21896162528216701</c:v>
                </c:pt>
                <c:pt idx="13">
                  <c:v>0.20045146726862301</c:v>
                </c:pt>
                <c:pt idx="14">
                  <c:v>0.2</c:v>
                </c:pt>
                <c:pt idx="15">
                  <c:v>0.17923250564334101</c:v>
                </c:pt>
                <c:pt idx="16">
                  <c:v>0.17787810383747199</c:v>
                </c:pt>
                <c:pt idx="17">
                  <c:v>0.17020316027088001</c:v>
                </c:pt>
                <c:pt idx="18">
                  <c:v>0.16975169300225701</c:v>
                </c:pt>
                <c:pt idx="19">
                  <c:v>0.16343115124153501</c:v>
                </c:pt>
                <c:pt idx="20">
                  <c:v>0.15981941309255099</c:v>
                </c:pt>
                <c:pt idx="21">
                  <c:v>0.152595936794582</c:v>
                </c:pt>
                <c:pt idx="22">
                  <c:v>0.146726862302483</c:v>
                </c:pt>
                <c:pt idx="23">
                  <c:v>0.146726862302483</c:v>
                </c:pt>
                <c:pt idx="24">
                  <c:v>0.143115124153499</c:v>
                </c:pt>
                <c:pt idx="25">
                  <c:v>0.14085778781038399</c:v>
                </c:pt>
                <c:pt idx="26">
                  <c:v>0.1313769751693</c:v>
                </c:pt>
                <c:pt idx="27">
                  <c:v>0.125056433408578</c:v>
                </c:pt>
                <c:pt idx="28">
                  <c:v>0.12279909706546301</c:v>
                </c:pt>
                <c:pt idx="29">
                  <c:v>0.12234762979684</c:v>
                </c:pt>
                <c:pt idx="30">
                  <c:v>0.11963882618510201</c:v>
                </c:pt>
                <c:pt idx="31">
                  <c:v>0.119187358916479</c:v>
                </c:pt>
                <c:pt idx="32">
                  <c:v>1.8058690744921001E-3</c:v>
                </c:pt>
                <c:pt idx="33">
                  <c:v>7.3137697516930097E-2</c:v>
                </c:pt>
              </c:numCache>
            </c:numRef>
          </c:val>
        </c:ser>
        <c:dLbls>
          <c:showLegendKey val="0"/>
          <c:showVal val="0"/>
          <c:showCatName val="0"/>
          <c:showSerName val="0"/>
          <c:showPercent val="0"/>
          <c:showBubbleSize val="0"/>
        </c:dLbls>
        <c:gapWidth val="70"/>
        <c:axId val="307192872"/>
        <c:axId val="307194048"/>
      </c:barChart>
      <c:catAx>
        <c:axId val="307192872"/>
        <c:scaling>
          <c:orientation val="maxMin"/>
        </c:scaling>
        <c:delete val="0"/>
        <c:axPos val="l"/>
        <c:numFmt formatCode="General" sourceLinked="0"/>
        <c:majorTickMark val="in"/>
        <c:minorTickMark val="none"/>
        <c:tickLblPos val="nextTo"/>
        <c:spPr>
          <a:ln w="12700">
            <a:solidFill>
              <a:schemeClr val="tx1"/>
            </a:solidFill>
          </a:ln>
        </c:spPr>
        <c:crossAx val="307194048"/>
        <c:crosses val="autoZero"/>
        <c:auto val="1"/>
        <c:lblAlgn val="ctr"/>
        <c:lblOffset val="100"/>
        <c:noMultiLvlLbl val="0"/>
      </c:catAx>
      <c:valAx>
        <c:axId val="307194048"/>
        <c:scaling>
          <c:orientation val="minMax"/>
        </c:scaling>
        <c:delete val="0"/>
        <c:axPos val="t"/>
        <c:majorGridlines>
          <c:spPr>
            <a:ln>
              <a:noFill/>
            </a:ln>
          </c:spPr>
        </c:majorGridlines>
        <c:numFmt formatCode="0.0_ " sourceLinked="1"/>
        <c:majorTickMark val="none"/>
        <c:minorTickMark val="none"/>
        <c:tickLblPos val="none"/>
        <c:spPr>
          <a:ln w="12700">
            <a:noFill/>
          </a:ln>
        </c:spPr>
        <c:crossAx val="30719287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全体編Graph0209!$H$338:$H$351</c:f>
              <c:strCache>
                <c:ptCount val="14"/>
                <c:pt idx="0">
                  <c:v>心配ごとや困っていることはない</c:v>
                </c:pt>
                <c:pt idx="1">
                  <c:v>家族・親戚</c:v>
                </c:pt>
                <c:pt idx="2">
                  <c:v>友人・知人</c:v>
                </c:pt>
                <c:pt idx="3">
                  <c:v>専門家（医師・弁護士・司法書士など）</c:v>
                </c:pt>
                <c:pt idx="4">
                  <c:v>インターネットの掲示板等</c:v>
                </c:pt>
                <c:pt idx="5">
                  <c:v>公的相談機関（地域ケアプラザ・社会福祉協議会・ハローワークなど）</c:v>
                </c:pt>
                <c:pt idx="6">
                  <c:v>区役所</c:v>
                </c:pt>
                <c:pt idx="7">
                  <c:v>近所の人</c:v>
                </c:pt>
                <c:pt idx="8">
                  <c:v>民生委員・児童委員</c:v>
                </c:pt>
                <c:pt idx="9">
                  <c:v>警察</c:v>
                </c:pt>
                <c:pt idx="10">
                  <c:v>自治会・町内会</c:v>
                </c:pt>
                <c:pt idx="11">
                  <c:v>その他</c:v>
                </c:pt>
                <c:pt idx="12">
                  <c:v>誰にも相談しない</c:v>
                </c:pt>
                <c:pt idx="13">
                  <c:v>無回答</c:v>
                </c:pt>
              </c:strCache>
            </c:strRef>
          </c:cat>
          <c:val>
            <c:numRef>
              <c:f>全体編Graph0209!$I$338:$I$351</c:f>
              <c:numCache>
                <c:formatCode>0.0_ </c:formatCode>
                <c:ptCount val="14"/>
                <c:pt idx="0">
                  <c:v>0.34401805869074498</c:v>
                </c:pt>
                <c:pt idx="1">
                  <c:v>0.51015801354401902</c:v>
                </c:pt>
                <c:pt idx="2">
                  <c:v>0.19322799097065499</c:v>
                </c:pt>
                <c:pt idx="3">
                  <c:v>9.8871331828442502E-2</c:v>
                </c:pt>
                <c:pt idx="4">
                  <c:v>3.02483069977427E-2</c:v>
                </c:pt>
                <c:pt idx="5">
                  <c:v>2.8442437923250598E-2</c:v>
                </c:pt>
                <c:pt idx="6">
                  <c:v>2.3024830699774301E-2</c:v>
                </c:pt>
                <c:pt idx="7">
                  <c:v>1.7607223476297999E-2</c:v>
                </c:pt>
                <c:pt idx="8">
                  <c:v>1.0835214446952599E-2</c:v>
                </c:pt>
                <c:pt idx="9">
                  <c:v>3.6117381489842002E-3</c:v>
                </c:pt>
                <c:pt idx="10">
                  <c:v>2.7088036117381498E-3</c:v>
                </c:pt>
                <c:pt idx="11">
                  <c:v>5.41760722347631E-3</c:v>
                </c:pt>
                <c:pt idx="12">
                  <c:v>3.7923250564334099E-2</c:v>
                </c:pt>
                <c:pt idx="13">
                  <c:v>2.2573363431151201E-2</c:v>
                </c:pt>
              </c:numCache>
            </c:numRef>
          </c:val>
        </c:ser>
        <c:dLbls>
          <c:showLegendKey val="0"/>
          <c:showVal val="0"/>
          <c:showCatName val="0"/>
          <c:showSerName val="0"/>
          <c:showPercent val="0"/>
          <c:showBubbleSize val="0"/>
        </c:dLbls>
        <c:gapWidth val="70"/>
        <c:axId val="350245512"/>
        <c:axId val="350243944"/>
      </c:barChart>
      <c:catAx>
        <c:axId val="35024551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0243944"/>
        <c:crosses val="autoZero"/>
        <c:auto val="1"/>
        <c:lblAlgn val="ctr"/>
        <c:lblOffset val="100"/>
        <c:noMultiLvlLbl val="0"/>
      </c:catAx>
      <c:valAx>
        <c:axId val="350243944"/>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024551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全体編Graph0209!$H$376:$H$389</c:f>
              <c:strCache>
                <c:ptCount val="14"/>
                <c:pt idx="0">
                  <c:v>心配ごとや困っていることはない</c:v>
                </c:pt>
                <c:pt idx="1">
                  <c:v>家族・親戚</c:v>
                </c:pt>
                <c:pt idx="2">
                  <c:v>友人・知人</c:v>
                </c:pt>
                <c:pt idx="3">
                  <c:v>区役所</c:v>
                </c:pt>
                <c:pt idx="4">
                  <c:v>公的相談機関（地域ケアプラザ・社会福祉協議会・ハローワークなど）</c:v>
                </c:pt>
                <c:pt idx="5">
                  <c:v>専門家（医師・弁護士・司法書士など）</c:v>
                </c:pt>
                <c:pt idx="6">
                  <c:v>インターネットの掲示板等</c:v>
                </c:pt>
                <c:pt idx="7">
                  <c:v>民生委員・児童委員</c:v>
                </c:pt>
                <c:pt idx="8">
                  <c:v>近所の人</c:v>
                </c:pt>
                <c:pt idx="9">
                  <c:v>警察</c:v>
                </c:pt>
                <c:pt idx="10">
                  <c:v>自治会・町内会</c:v>
                </c:pt>
                <c:pt idx="11">
                  <c:v>その他</c:v>
                </c:pt>
                <c:pt idx="12">
                  <c:v>誰にも相談しない</c:v>
                </c:pt>
                <c:pt idx="13">
                  <c:v>無回答</c:v>
                </c:pt>
              </c:strCache>
            </c:strRef>
          </c:cat>
          <c:val>
            <c:numRef>
              <c:f>全体編Graph0209!$I$376:$I$389</c:f>
              <c:numCache>
                <c:formatCode>0.0_ </c:formatCode>
                <c:ptCount val="14"/>
                <c:pt idx="0">
                  <c:v>0.53544018058690701</c:v>
                </c:pt>
                <c:pt idx="1">
                  <c:v>0.29074492099322802</c:v>
                </c:pt>
                <c:pt idx="2">
                  <c:v>8.4424379232505606E-2</c:v>
                </c:pt>
                <c:pt idx="3">
                  <c:v>3.5665914221219001E-2</c:v>
                </c:pt>
                <c:pt idx="4">
                  <c:v>3.0699774266365699E-2</c:v>
                </c:pt>
                <c:pt idx="5">
                  <c:v>1.8961625282167001E-2</c:v>
                </c:pt>
                <c:pt idx="6">
                  <c:v>1.48984198645598E-2</c:v>
                </c:pt>
                <c:pt idx="7">
                  <c:v>4.5146726862302497E-3</c:v>
                </c:pt>
                <c:pt idx="8">
                  <c:v>2.7088036117381498E-3</c:v>
                </c:pt>
                <c:pt idx="9">
                  <c:v>4.5146726862302502E-4</c:v>
                </c:pt>
                <c:pt idx="10">
                  <c:v>0</c:v>
                </c:pt>
                <c:pt idx="11">
                  <c:v>6.3205417607223504E-3</c:v>
                </c:pt>
                <c:pt idx="12">
                  <c:v>6.0045146726862203E-2</c:v>
                </c:pt>
                <c:pt idx="13">
                  <c:v>4.1083521444695299E-2</c:v>
                </c:pt>
              </c:numCache>
            </c:numRef>
          </c:val>
        </c:ser>
        <c:dLbls>
          <c:showLegendKey val="0"/>
          <c:showVal val="0"/>
          <c:showCatName val="0"/>
          <c:showSerName val="0"/>
          <c:showPercent val="0"/>
          <c:showBubbleSize val="0"/>
        </c:dLbls>
        <c:gapWidth val="70"/>
        <c:axId val="350247472"/>
        <c:axId val="350247080"/>
      </c:barChart>
      <c:catAx>
        <c:axId val="35024747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0247080"/>
        <c:crosses val="autoZero"/>
        <c:auto val="1"/>
        <c:lblAlgn val="ctr"/>
        <c:lblOffset val="100"/>
        <c:noMultiLvlLbl val="0"/>
      </c:catAx>
      <c:valAx>
        <c:axId val="35024708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024747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全体編Graph0209!$H$395:$H$408</c:f>
              <c:strCache>
                <c:ptCount val="14"/>
                <c:pt idx="0">
                  <c:v>心配ごとや困っていることはない</c:v>
                </c:pt>
                <c:pt idx="1">
                  <c:v>家族・親戚</c:v>
                </c:pt>
                <c:pt idx="2">
                  <c:v>友人・知人</c:v>
                </c:pt>
                <c:pt idx="3">
                  <c:v>公的相談機関（地域ケアプラザ・社会福祉協議会・ハローワークなど）</c:v>
                </c:pt>
                <c:pt idx="4">
                  <c:v>インターネットの掲示板等</c:v>
                </c:pt>
                <c:pt idx="5">
                  <c:v>専門家（医師・弁護士・司法書士など）</c:v>
                </c:pt>
                <c:pt idx="6">
                  <c:v>区役所</c:v>
                </c:pt>
                <c:pt idx="7">
                  <c:v>近所の人</c:v>
                </c:pt>
                <c:pt idx="8">
                  <c:v>自治会・町内会</c:v>
                </c:pt>
                <c:pt idx="9">
                  <c:v>警察</c:v>
                </c:pt>
                <c:pt idx="10">
                  <c:v>民生委員・児童委員</c:v>
                </c:pt>
                <c:pt idx="11">
                  <c:v>その他</c:v>
                </c:pt>
                <c:pt idx="12">
                  <c:v>誰にも相談しない</c:v>
                </c:pt>
                <c:pt idx="13">
                  <c:v>無回答</c:v>
                </c:pt>
              </c:strCache>
            </c:strRef>
          </c:cat>
          <c:val>
            <c:numRef>
              <c:f>全体編Graph0209!$I$395:$I$408</c:f>
              <c:numCache>
                <c:formatCode>0.0_ </c:formatCode>
                <c:ptCount val="14"/>
                <c:pt idx="0">
                  <c:v>0.54085778781038396</c:v>
                </c:pt>
                <c:pt idx="1">
                  <c:v>0.25959367945823902</c:v>
                </c:pt>
                <c:pt idx="2">
                  <c:v>0.20270880361173799</c:v>
                </c:pt>
                <c:pt idx="3">
                  <c:v>1.8058690744920999E-2</c:v>
                </c:pt>
                <c:pt idx="4">
                  <c:v>1.7155756207674899E-2</c:v>
                </c:pt>
                <c:pt idx="5">
                  <c:v>1.35440180586907E-2</c:v>
                </c:pt>
                <c:pt idx="6">
                  <c:v>4.9661399548532803E-3</c:v>
                </c:pt>
                <c:pt idx="7">
                  <c:v>3.16027088036117E-3</c:v>
                </c:pt>
                <c:pt idx="8">
                  <c:v>4.5146726862302502E-4</c:v>
                </c:pt>
                <c:pt idx="9">
                  <c:v>4.5146726862302502E-4</c:v>
                </c:pt>
                <c:pt idx="10">
                  <c:v>0</c:v>
                </c:pt>
                <c:pt idx="11">
                  <c:v>1.21896162528217E-2</c:v>
                </c:pt>
                <c:pt idx="12">
                  <c:v>4.7855530474040599E-2</c:v>
                </c:pt>
                <c:pt idx="13">
                  <c:v>4.4243792325056402E-2</c:v>
                </c:pt>
              </c:numCache>
            </c:numRef>
          </c:val>
        </c:ser>
        <c:dLbls>
          <c:showLegendKey val="0"/>
          <c:showVal val="0"/>
          <c:showCatName val="0"/>
          <c:showSerName val="0"/>
          <c:showPercent val="0"/>
          <c:showBubbleSize val="0"/>
        </c:dLbls>
        <c:gapWidth val="70"/>
        <c:axId val="350244728"/>
        <c:axId val="350245120"/>
      </c:barChart>
      <c:catAx>
        <c:axId val="350244728"/>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0245120"/>
        <c:crosses val="autoZero"/>
        <c:auto val="1"/>
        <c:lblAlgn val="ctr"/>
        <c:lblOffset val="100"/>
        <c:noMultiLvlLbl val="0"/>
      </c:catAx>
      <c:valAx>
        <c:axId val="35024512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024472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全体編Graph0209!$H$414:$H$427</c:f>
              <c:strCache>
                <c:ptCount val="14"/>
                <c:pt idx="0">
                  <c:v>心配ごとや困っていることはない</c:v>
                </c:pt>
                <c:pt idx="1">
                  <c:v>家族・親戚</c:v>
                </c:pt>
                <c:pt idx="2">
                  <c:v>友人・知人</c:v>
                </c:pt>
                <c:pt idx="3">
                  <c:v>区役所</c:v>
                </c:pt>
                <c:pt idx="4">
                  <c:v>近所の人</c:v>
                </c:pt>
                <c:pt idx="5">
                  <c:v>インターネットの掲示板等</c:v>
                </c:pt>
                <c:pt idx="6">
                  <c:v>公的相談機関（地域ケアプラザ・社会福祉協議会・ハローワークなど）</c:v>
                </c:pt>
                <c:pt idx="7">
                  <c:v>専門家（医師・弁護士・司法書士など）</c:v>
                </c:pt>
                <c:pt idx="8">
                  <c:v>民生委員・児童委員</c:v>
                </c:pt>
                <c:pt idx="9">
                  <c:v>自治会・町内会</c:v>
                </c:pt>
                <c:pt idx="10">
                  <c:v>警察</c:v>
                </c:pt>
                <c:pt idx="11">
                  <c:v>その他</c:v>
                </c:pt>
                <c:pt idx="12">
                  <c:v>誰にも相談しない</c:v>
                </c:pt>
                <c:pt idx="13">
                  <c:v>無回答</c:v>
                </c:pt>
              </c:strCache>
            </c:strRef>
          </c:cat>
          <c:val>
            <c:numRef>
              <c:f>全体編Graph0209!$I$414:$I$427</c:f>
              <c:numCache>
                <c:formatCode>0.0_ </c:formatCode>
                <c:ptCount val="14"/>
                <c:pt idx="0">
                  <c:v>0.62844243792325105</c:v>
                </c:pt>
                <c:pt idx="1">
                  <c:v>0.22979683972911999</c:v>
                </c:pt>
                <c:pt idx="2">
                  <c:v>0.15395033860045099</c:v>
                </c:pt>
                <c:pt idx="3">
                  <c:v>2.7990970654627599E-2</c:v>
                </c:pt>
                <c:pt idx="4">
                  <c:v>2.2573363431151201E-2</c:v>
                </c:pt>
                <c:pt idx="5">
                  <c:v>1.9413092550790101E-2</c:v>
                </c:pt>
                <c:pt idx="6">
                  <c:v>1.4446952595936801E-2</c:v>
                </c:pt>
                <c:pt idx="7">
                  <c:v>1.4446952595936801E-2</c:v>
                </c:pt>
                <c:pt idx="8">
                  <c:v>1.03837471783296E-2</c:v>
                </c:pt>
                <c:pt idx="9">
                  <c:v>9.0293453724605004E-4</c:v>
                </c:pt>
                <c:pt idx="10">
                  <c:v>0</c:v>
                </c:pt>
                <c:pt idx="11">
                  <c:v>1.03837471783296E-2</c:v>
                </c:pt>
                <c:pt idx="12">
                  <c:v>3.6568848758465E-2</c:v>
                </c:pt>
                <c:pt idx="13">
                  <c:v>4.6049661399548497E-2</c:v>
                </c:pt>
              </c:numCache>
            </c:numRef>
          </c:val>
        </c:ser>
        <c:dLbls>
          <c:showLegendKey val="0"/>
          <c:showVal val="0"/>
          <c:showCatName val="0"/>
          <c:showSerName val="0"/>
          <c:showPercent val="0"/>
          <c:showBubbleSize val="0"/>
        </c:dLbls>
        <c:gapWidth val="70"/>
        <c:axId val="350245904"/>
        <c:axId val="350249432"/>
      </c:barChart>
      <c:catAx>
        <c:axId val="350245904"/>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0249432"/>
        <c:crosses val="autoZero"/>
        <c:auto val="1"/>
        <c:lblAlgn val="ctr"/>
        <c:lblOffset val="100"/>
        <c:noMultiLvlLbl val="0"/>
      </c:catAx>
      <c:valAx>
        <c:axId val="350249432"/>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024590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全体編Graph0209!$H$433:$H$446</c:f>
              <c:strCache>
                <c:ptCount val="14"/>
                <c:pt idx="0">
                  <c:v>心配ごとや困っていることはない</c:v>
                </c:pt>
                <c:pt idx="1">
                  <c:v>家族・親戚</c:v>
                </c:pt>
                <c:pt idx="2">
                  <c:v>区役所</c:v>
                </c:pt>
                <c:pt idx="3">
                  <c:v>近所の人</c:v>
                </c:pt>
                <c:pt idx="4">
                  <c:v>自治会・町内会</c:v>
                </c:pt>
                <c:pt idx="5">
                  <c:v>警察</c:v>
                </c:pt>
                <c:pt idx="6">
                  <c:v>友人・知人</c:v>
                </c:pt>
                <c:pt idx="7">
                  <c:v>専門家（医師・弁護士・司法書士など）</c:v>
                </c:pt>
                <c:pt idx="8">
                  <c:v>インターネットの掲示板等</c:v>
                </c:pt>
                <c:pt idx="9">
                  <c:v>公的相談機関（地域ケアプラザ・社会福祉協議会・ハローワークなど）</c:v>
                </c:pt>
                <c:pt idx="10">
                  <c:v>民生委員・児童委員</c:v>
                </c:pt>
                <c:pt idx="11">
                  <c:v>その他</c:v>
                </c:pt>
                <c:pt idx="12">
                  <c:v>誰にも相談しない</c:v>
                </c:pt>
                <c:pt idx="13">
                  <c:v>無回答</c:v>
                </c:pt>
              </c:strCache>
            </c:strRef>
          </c:cat>
          <c:val>
            <c:numRef>
              <c:f>全体編Graph0209!$I$433:$I$446</c:f>
              <c:numCache>
                <c:formatCode>0.0_ </c:formatCode>
                <c:ptCount val="14"/>
                <c:pt idx="0">
                  <c:v>0.63340857787810501</c:v>
                </c:pt>
                <c:pt idx="1">
                  <c:v>0.109706546275395</c:v>
                </c:pt>
                <c:pt idx="2">
                  <c:v>7.40406320541762E-2</c:v>
                </c:pt>
                <c:pt idx="3">
                  <c:v>5.68848758465011E-2</c:v>
                </c:pt>
                <c:pt idx="4">
                  <c:v>5.5079006772008901E-2</c:v>
                </c:pt>
                <c:pt idx="5">
                  <c:v>5.4627539503386002E-2</c:v>
                </c:pt>
                <c:pt idx="6">
                  <c:v>5.1918735891647798E-2</c:v>
                </c:pt>
                <c:pt idx="7">
                  <c:v>8.5778781038374705E-3</c:v>
                </c:pt>
                <c:pt idx="8">
                  <c:v>8.1264108352144607E-3</c:v>
                </c:pt>
                <c:pt idx="9">
                  <c:v>6.3205417607223504E-3</c:v>
                </c:pt>
                <c:pt idx="10">
                  <c:v>5.8690744920993302E-3</c:v>
                </c:pt>
                <c:pt idx="11">
                  <c:v>2.2121896162528201E-2</c:v>
                </c:pt>
                <c:pt idx="12">
                  <c:v>4.5598194130925598E-2</c:v>
                </c:pt>
                <c:pt idx="13">
                  <c:v>3.9729119638826201E-2</c:v>
                </c:pt>
              </c:numCache>
            </c:numRef>
          </c:val>
        </c:ser>
        <c:dLbls>
          <c:showLegendKey val="0"/>
          <c:showVal val="0"/>
          <c:showCatName val="0"/>
          <c:showSerName val="0"/>
          <c:showPercent val="0"/>
          <c:showBubbleSize val="0"/>
        </c:dLbls>
        <c:gapWidth val="70"/>
        <c:axId val="350250216"/>
        <c:axId val="350249040"/>
      </c:barChart>
      <c:catAx>
        <c:axId val="35025021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0249040"/>
        <c:crosses val="autoZero"/>
        <c:auto val="1"/>
        <c:lblAlgn val="ctr"/>
        <c:lblOffset val="100"/>
        <c:noMultiLvlLbl val="0"/>
      </c:catAx>
      <c:valAx>
        <c:axId val="35024904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025021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全体編Graph0209!$H$452:$H$465</c:f>
              <c:strCache>
                <c:ptCount val="14"/>
                <c:pt idx="0">
                  <c:v>心配ごとや困っていることはない</c:v>
                </c:pt>
                <c:pt idx="1">
                  <c:v>家族・親戚</c:v>
                </c:pt>
                <c:pt idx="2">
                  <c:v>警察</c:v>
                </c:pt>
                <c:pt idx="3">
                  <c:v>友人・知人</c:v>
                </c:pt>
                <c:pt idx="4">
                  <c:v>区役所</c:v>
                </c:pt>
                <c:pt idx="5">
                  <c:v>近所の人</c:v>
                </c:pt>
                <c:pt idx="6">
                  <c:v>自治会・町内会</c:v>
                </c:pt>
                <c:pt idx="7">
                  <c:v>インターネットの掲示板等</c:v>
                </c:pt>
                <c:pt idx="8">
                  <c:v>専門家（医師・弁護士・司法書士など）</c:v>
                </c:pt>
                <c:pt idx="9">
                  <c:v>公的相談機関（地域ケアプラザ・社会福祉協議会・ハローワークなど）</c:v>
                </c:pt>
                <c:pt idx="10">
                  <c:v>民生委員・児童委員</c:v>
                </c:pt>
                <c:pt idx="11">
                  <c:v>その他</c:v>
                </c:pt>
                <c:pt idx="12">
                  <c:v>誰にも相談しない</c:v>
                </c:pt>
                <c:pt idx="13">
                  <c:v>無回答</c:v>
                </c:pt>
              </c:strCache>
            </c:strRef>
          </c:cat>
          <c:val>
            <c:numRef>
              <c:f>全体編Graph0209!$I$452:$I$465</c:f>
              <c:numCache>
                <c:formatCode>0.0_ </c:formatCode>
                <c:ptCount val="14"/>
                <c:pt idx="0">
                  <c:v>0.55124153498871398</c:v>
                </c:pt>
                <c:pt idx="1">
                  <c:v>0.225282167042889</c:v>
                </c:pt>
                <c:pt idx="2">
                  <c:v>9.02934537246049E-2</c:v>
                </c:pt>
                <c:pt idx="3">
                  <c:v>8.80361173814901E-2</c:v>
                </c:pt>
                <c:pt idx="4">
                  <c:v>6.77200902934538E-2</c:v>
                </c:pt>
                <c:pt idx="5">
                  <c:v>4.0180586907449203E-2</c:v>
                </c:pt>
                <c:pt idx="6">
                  <c:v>3.2054176072234798E-2</c:v>
                </c:pt>
                <c:pt idx="7">
                  <c:v>1.8058690744920999E-2</c:v>
                </c:pt>
                <c:pt idx="8">
                  <c:v>1.5801354401805901E-2</c:v>
                </c:pt>
                <c:pt idx="9">
                  <c:v>1.0835214446952599E-2</c:v>
                </c:pt>
                <c:pt idx="10">
                  <c:v>4.0632054176072199E-3</c:v>
                </c:pt>
                <c:pt idx="11">
                  <c:v>9.9322799097065605E-3</c:v>
                </c:pt>
                <c:pt idx="12">
                  <c:v>3.2505643340857801E-2</c:v>
                </c:pt>
                <c:pt idx="13">
                  <c:v>4.1534988713318302E-2</c:v>
                </c:pt>
              </c:numCache>
            </c:numRef>
          </c:val>
        </c:ser>
        <c:dLbls>
          <c:showLegendKey val="0"/>
          <c:showVal val="0"/>
          <c:showCatName val="0"/>
          <c:showSerName val="0"/>
          <c:showPercent val="0"/>
          <c:showBubbleSize val="0"/>
        </c:dLbls>
        <c:gapWidth val="70"/>
        <c:axId val="350246296"/>
        <c:axId val="350250608"/>
      </c:barChart>
      <c:catAx>
        <c:axId val="35024629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0250608"/>
        <c:crosses val="autoZero"/>
        <c:auto val="1"/>
        <c:lblAlgn val="ctr"/>
        <c:lblOffset val="100"/>
        <c:noMultiLvlLbl val="0"/>
      </c:catAx>
      <c:valAx>
        <c:axId val="35025060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024629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全体編Graph0209!$H$471:$H$484</c:f>
              <c:strCache>
                <c:ptCount val="14"/>
                <c:pt idx="0">
                  <c:v>心配ごとや困っていることはない</c:v>
                </c:pt>
                <c:pt idx="1">
                  <c:v>家族・親戚</c:v>
                </c:pt>
                <c:pt idx="2">
                  <c:v>警察</c:v>
                </c:pt>
                <c:pt idx="3">
                  <c:v>友人・知人</c:v>
                </c:pt>
                <c:pt idx="4">
                  <c:v>近所の人</c:v>
                </c:pt>
                <c:pt idx="5">
                  <c:v>自治会・町内会</c:v>
                </c:pt>
                <c:pt idx="6">
                  <c:v>区役所</c:v>
                </c:pt>
                <c:pt idx="7">
                  <c:v>インターネットの掲示板等</c:v>
                </c:pt>
                <c:pt idx="8">
                  <c:v>専門家（医師・弁護士・司法書士など）</c:v>
                </c:pt>
                <c:pt idx="9">
                  <c:v>公的相談機関（地域ケアプラザ・社会福祉協議会・ハローワークなど）</c:v>
                </c:pt>
                <c:pt idx="10">
                  <c:v>民生委員・児童委員</c:v>
                </c:pt>
                <c:pt idx="11">
                  <c:v>その他</c:v>
                </c:pt>
                <c:pt idx="12">
                  <c:v>誰にも相談しない</c:v>
                </c:pt>
                <c:pt idx="13">
                  <c:v>無回答</c:v>
                </c:pt>
              </c:strCache>
            </c:strRef>
          </c:cat>
          <c:val>
            <c:numRef>
              <c:f>全体編Graph0209!$I$471:$I$484</c:f>
              <c:numCache>
                <c:formatCode>0.0_ </c:formatCode>
                <c:ptCount val="14"/>
                <c:pt idx="0">
                  <c:v>0.53182844243792304</c:v>
                </c:pt>
                <c:pt idx="1">
                  <c:v>0.19322799097065499</c:v>
                </c:pt>
                <c:pt idx="2">
                  <c:v>0.17020316027088001</c:v>
                </c:pt>
                <c:pt idx="3">
                  <c:v>8.3521444695259905E-2</c:v>
                </c:pt>
                <c:pt idx="4">
                  <c:v>6.1399548532731399E-2</c:v>
                </c:pt>
                <c:pt idx="5">
                  <c:v>4.2889390519187401E-2</c:v>
                </c:pt>
                <c:pt idx="6">
                  <c:v>3.4762979683972899E-2</c:v>
                </c:pt>
                <c:pt idx="7">
                  <c:v>1.8058690744920999E-2</c:v>
                </c:pt>
                <c:pt idx="8">
                  <c:v>1.17381489841986E-2</c:v>
                </c:pt>
                <c:pt idx="9">
                  <c:v>6.7720090293453801E-3</c:v>
                </c:pt>
                <c:pt idx="10">
                  <c:v>3.16027088036117E-3</c:v>
                </c:pt>
                <c:pt idx="11">
                  <c:v>9.4808126410835195E-3</c:v>
                </c:pt>
                <c:pt idx="12">
                  <c:v>3.02483069977427E-2</c:v>
                </c:pt>
                <c:pt idx="13">
                  <c:v>4.0632054176072199E-2</c:v>
                </c:pt>
              </c:numCache>
            </c:numRef>
          </c:val>
        </c:ser>
        <c:dLbls>
          <c:showLegendKey val="0"/>
          <c:showVal val="0"/>
          <c:showCatName val="0"/>
          <c:showSerName val="0"/>
          <c:showPercent val="0"/>
          <c:showBubbleSize val="0"/>
        </c:dLbls>
        <c:gapWidth val="70"/>
        <c:axId val="351200080"/>
        <c:axId val="351198120"/>
      </c:barChart>
      <c:catAx>
        <c:axId val="351200080"/>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98120"/>
        <c:crosses val="autoZero"/>
        <c:auto val="1"/>
        <c:lblAlgn val="ctr"/>
        <c:lblOffset val="100"/>
        <c:noMultiLvlLbl val="0"/>
      </c:catAx>
      <c:valAx>
        <c:axId val="35119812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20008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全体編Graph0209!$H$490:$H$503</c:f>
              <c:strCache>
                <c:ptCount val="14"/>
                <c:pt idx="0">
                  <c:v>心配ごとや困っていることはない</c:v>
                </c:pt>
                <c:pt idx="1">
                  <c:v>家族・親戚</c:v>
                </c:pt>
                <c:pt idx="2">
                  <c:v>友人・知人</c:v>
                </c:pt>
                <c:pt idx="3">
                  <c:v>近所の人</c:v>
                </c:pt>
                <c:pt idx="4">
                  <c:v>自治会・町内会</c:v>
                </c:pt>
                <c:pt idx="5">
                  <c:v>インターネットの掲示板等</c:v>
                </c:pt>
                <c:pt idx="6">
                  <c:v>区役所</c:v>
                </c:pt>
                <c:pt idx="7">
                  <c:v>警察</c:v>
                </c:pt>
                <c:pt idx="8">
                  <c:v>専門家（医師・弁護士・司法書士など）</c:v>
                </c:pt>
                <c:pt idx="9">
                  <c:v>公的相談機関（地域ケアプラザ・社会福祉協議会・ハローワークなど）</c:v>
                </c:pt>
                <c:pt idx="10">
                  <c:v>民生委員・児童委員</c:v>
                </c:pt>
                <c:pt idx="11">
                  <c:v>その他</c:v>
                </c:pt>
                <c:pt idx="12">
                  <c:v>誰にも相談しない</c:v>
                </c:pt>
                <c:pt idx="13">
                  <c:v>無回答</c:v>
                </c:pt>
              </c:strCache>
            </c:strRef>
          </c:cat>
          <c:val>
            <c:numRef>
              <c:f>全体編Graph0209!$I$490:$I$503</c:f>
              <c:numCache>
                <c:formatCode>0.0_ </c:formatCode>
                <c:ptCount val="14"/>
                <c:pt idx="0">
                  <c:v>0.669977426636572</c:v>
                </c:pt>
                <c:pt idx="1">
                  <c:v>0.14266365688487601</c:v>
                </c:pt>
                <c:pt idx="2">
                  <c:v>8.3521444695259905E-2</c:v>
                </c:pt>
                <c:pt idx="3">
                  <c:v>7.2234762979683995E-2</c:v>
                </c:pt>
                <c:pt idx="4">
                  <c:v>2.61851015801354E-2</c:v>
                </c:pt>
                <c:pt idx="5">
                  <c:v>5.41760722347631E-3</c:v>
                </c:pt>
                <c:pt idx="6">
                  <c:v>4.0632054176072199E-3</c:v>
                </c:pt>
                <c:pt idx="7">
                  <c:v>4.0632054176072199E-3</c:v>
                </c:pt>
                <c:pt idx="8">
                  <c:v>3.6117381489842002E-3</c:v>
                </c:pt>
                <c:pt idx="9">
                  <c:v>2.2573363431151201E-3</c:v>
                </c:pt>
                <c:pt idx="10">
                  <c:v>9.0293453724605004E-4</c:v>
                </c:pt>
                <c:pt idx="11">
                  <c:v>7.6749435665914197E-3</c:v>
                </c:pt>
                <c:pt idx="12">
                  <c:v>5.0112866817155703E-2</c:v>
                </c:pt>
                <c:pt idx="13">
                  <c:v>3.8374717832957102E-2</c:v>
                </c:pt>
              </c:numCache>
            </c:numRef>
          </c:val>
        </c:ser>
        <c:dLbls>
          <c:showLegendKey val="0"/>
          <c:showVal val="0"/>
          <c:showCatName val="0"/>
          <c:showSerName val="0"/>
          <c:showPercent val="0"/>
          <c:showBubbleSize val="0"/>
        </c:dLbls>
        <c:gapWidth val="70"/>
        <c:axId val="351197728"/>
        <c:axId val="351200472"/>
      </c:barChart>
      <c:catAx>
        <c:axId val="351197728"/>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200472"/>
        <c:crosses val="autoZero"/>
        <c:auto val="1"/>
        <c:lblAlgn val="ctr"/>
        <c:lblOffset val="100"/>
        <c:noMultiLvlLbl val="0"/>
      </c:catAx>
      <c:valAx>
        <c:axId val="351200472"/>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19772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全体編Graph0209!$H$509:$H$521</c:f>
              <c:strCache>
                <c:ptCount val="13"/>
                <c:pt idx="0">
                  <c:v>心配ごとや困っていることはない</c:v>
                </c:pt>
                <c:pt idx="1">
                  <c:v>家族・親戚</c:v>
                </c:pt>
                <c:pt idx="2">
                  <c:v>近所の人</c:v>
                </c:pt>
                <c:pt idx="3">
                  <c:v>友人・知人</c:v>
                </c:pt>
                <c:pt idx="4">
                  <c:v>区役所</c:v>
                </c:pt>
                <c:pt idx="5">
                  <c:v>警察</c:v>
                </c:pt>
                <c:pt idx="6">
                  <c:v>自治会・町内会</c:v>
                </c:pt>
                <c:pt idx="7">
                  <c:v>専門家（医師・弁護士・司法書士など）</c:v>
                </c:pt>
                <c:pt idx="8">
                  <c:v>インターネットの掲示板等</c:v>
                </c:pt>
                <c:pt idx="9">
                  <c:v>民生委員・児童委員</c:v>
                </c:pt>
                <c:pt idx="10">
                  <c:v>公的相談機関（地域ケアプラザ・社会福祉協議会・ハローワークなど）</c:v>
                </c:pt>
                <c:pt idx="11">
                  <c:v>その他</c:v>
                </c:pt>
                <c:pt idx="12">
                  <c:v>誰にも相談しない</c:v>
                </c:pt>
              </c:strCache>
            </c:strRef>
          </c:cat>
          <c:val>
            <c:numRef>
              <c:f>全体編Graph0209!$I$509:$I$521</c:f>
              <c:numCache>
                <c:formatCode>0.0_ </c:formatCode>
                <c:ptCount val="13"/>
                <c:pt idx="0">
                  <c:v>0.95454545454545603</c:v>
                </c:pt>
                <c:pt idx="1">
                  <c:v>1.55210643015521E-2</c:v>
                </c:pt>
                <c:pt idx="2">
                  <c:v>1.21951219512195E-2</c:v>
                </c:pt>
                <c:pt idx="3">
                  <c:v>7.7605321507760502E-3</c:v>
                </c:pt>
                <c:pt idx="4">
                  <c:v>6.6518847006651902E-3</c:v>
                </c:pt>
                <c:pt idx="5">
                  <c:v>4.4345898004434598E-3</c:v>
                </c:pt>
                <c:pt idx="6">
                  <c:v>3.3259423503325899E-3</c:v>
                </c:pt>
                <c:pt idx="7">
                  <c:v>3.3259423503325899E-3</c:v>
                </c:pt>
                <c:pt idx="8">
                  <c:v>2.2172949002217299E-3</c:v>
                </c:pt>
                <c:pt idx="9">
                  <c:v>1.10864745011086E-3</c:v>
                </c:pt>
                <c:pt idx="10">
                  <c:v>0</c:v>
                </c:pt>
                <c:pt idx="11">
                  <c:v>5.5432372505543302E-3</c:v>
                </c:pt>
                <c:pt idx="12">
                  <c:v>7.7605321507760502E-3</c:v>
                </c:pt>
              </c:numCache>
            </c:numRef>
          </c:val>
        </c:ser>
        <c:dLbls>
          <c:showLegendKey val="0"/>
          <c:showVal val="0"/>
          <c:showCatName val="0"/>
          <c:showSerName val="0"/>
          <c:showPercent val="0"/>
          <c:showBubbleSize val="0"/>
        </c:dLbls>
        <c:gapWidth val="70"/>
        <c:axId val="351195376"/>
        <c:axId val="351200864"/>
      </c:barChart>
      <c:catAx>
        <c:axId val="35119537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200864"/>
        <c:crosses val="autoZero"/>
        <c:auto val="1"/>
        <c:lblAlgn val="ctr"/>
        <c:lblOffset val="100"/>
        <c:noMultiLvlLbl val="0"/>
      </c:catAx>
      <c:valAx>
        <c:axId val="351200864"/>
        <c:scaling>
          <c:orientation val="minMax"/>
        </c:scaling>
        <c:delete val="0"/>
        <c:axPos val="t"/>
        <c:majorGridlines>
          <c:spPr>
            <a:ln>
              <a:noFill/>
            </a:ln>
          </c:spPr>
        </c:majorGridlines>
        <c:numFmt formatCode="0.0_ " sourceLinked="1"/>
        <c:majorTickMark val="none"/>
        <c:minorTickMark val="none"/>
        <c:tickLblPos val="none"/>
        <c:spPr>
          <a:ln w="12700">
            <a:noFill/>
          </a:ln>
        </c:spPr>
        <c:crossAx val="35119537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全体編Graph0209!$H$527:$H$537</c:f>
              <c:strCache>
                <c:ptCount val="11"/>
                <c:pt idx="0">
                  <c:v>未来を担う次世代人材の育成</c:v>
                </c:pt>
                <c:pt idx="1">
                  <c:v>身近な場所で相談・支援が受けられる環境整備</c:v>
                </c:pt>
                <c:pt idx="2">
                  <c:v>災害に備えた要援護者支援の仕組みづくり</c:v>
                </c:pt>
                <c:pt idx="3">
                  <c:v>人と人とのつながりづくり（住民一人ひとりが地域とつながり_x000c_、交流する機会を増やす取組）</c:v>
                </c:pt>
                <c:pt idx="4">
                  <c:v>支援が必要な方を発見し支援につなげる仕組みづくり</c:v>
                </c:pt>
                <c:pt idx="5">
                  <c:v>年齢や障害の有無に関わらず、誰もが参加できる場づくり</c:v>
                </c:pt>
                <c:pt idx="6">
                  <c:v>健康寿命を延ばす取組の推進</c:v>
                </c:pt>
                <c:pt idx="7">
                  <c:v>幅広い住民の地域活動への参加促進</c:v>
                </c:pt>
                <c:pt idx="8">
                  <c:v>地域活動の活性化と拡がり推進（活動団体の_x000c_ネットワークづくりを進める取組）</c:v>
                </c:pt>
                <c:pt idx="9">
                  <c:v>いずれも必要性を感じない</c:v>
                </c:pt>
                <c:pt idx="10">
                  <c:v>無回答</c:v>
                </c:pt>
              </c:strCache>
            </c:strRef>
          </c:cat>
          <c:val>
            <c:numRef>
              <c:f>全体編Graph0209!$I$527:$I$537</c:f>
              <c:numCache>
                <c:formatCode>0.0_ </c:formatCode>
                <c:ptCount val="11"/>
                <c:pt idx="0">
                  <c:v>0.33679458239277599</c:v>
                </c:pt>
                <c:pt idx="1">
                  <c:v>0.31512415349887102</c:v>
                </c:pt>
                <c:pt idx="2">
                  <c:v>0.29977426636568899</c:v>
                </c:pt>
                <c:pt idx="3">
                  <c:v>0.25372460496614002</c:v>
                </c:pt>
                <c:pt idx="4">
                  <c:v>0.204063205417607</c:v>
                </c:pt>
                <c:pt idx="5">
                  <c:v>0.19729119638826201</c:v>
                </c:pt>
                <c:pt idx="6">
                  <c:v>0.14808126410835201</c:v>
                </c:pt>
                <c:pt idx="7">
                  <c:v>0.14130925507900699</c:v>
                </c:pt>
                <c:pt idx="8">
                  <c:v>0.106997742663657</c:v>
                </c:pt>
                <c:pt idx="9">
                  <c:v>7.9909706546275397E-2</c:v>
                </c:pt>
                <c:pt idx="10">
                  <c:v>3.431151241535E-2</c:v>
                </c:pt>
              </c:numCache>
            </c:numRef>
          </c:val>
        </c:ser>
        <c:dLbls>
          <c:showLegendKey val="0"/>
          <c:showVal val="0"/>
          <c:showCatName val="0"/>
          <c:showSerName val="0"/>
          <c:showPercent val="0"/>
          <c:showBubbleSize val="0"/>
        </c:dLbls>
        <c:gapWidth val="70"/>
        <c:axId val="351199296"/>
        <c:axId val="351197336"/>
      </c:barChart>
      <c:catAx>
        <c:axId val="35119929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97336"/>
        <c:crosses val="autoZero"/>
        <c:auto val="1"/>
        <c:lblAlgn val="ctr"/>
        <c:lblOffset val="100"/>
        <c:noMultiLvlLbl val="0"/>
      </c:catAx>
      <c:valAx>
        <c:axId val="351197336"/>
        <c:scaling>
          <c:orientation val="minMax"/>
          <c:max val="0.5"/>
        </c:scaling>
        <c:delete val="0"/>
        <c:axPos val="t"/>
        <c:majorGridlines>
          <c:spPr>
            <a:ln>
              <a:noFill/>
            </a:ln>
          </c:spPr>
        </c:majorGridlines>
        <c:numFmt formatCode="0.0_ " sourceLinked="1"/>
        <c:majorTickMark val="none"/>
        <c:minorTickMark val="none"/>
        <c:tickLblPos val="none"/>
        <c:spPr>
          <a:ln w="12700">
            <a:noFill/>
          </a:ln>
        </c:spPr>
        <c:crossAx val="35119929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2.4691358024691398E-2"/>
          <c:w val="0.47799524587728398"/>
          <c:h val="0.95987654320987803"/>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全体編Graph0209!$G$92:$G$125</c:f>
              <c:strCache>
                <c:ptCount val="34"/>
                <c:pt idx="0">
                  <c:v>通勤・通学・買い物道路や歩道の整備</c:v>
                </c:pt>
                <c:pt idx="1">
                  <c:v>最寄り駅周辺の整備</c:v>
                </c:pt>
                <c:pt idx="2">
                  <c:v>商店街の振興</c:v>
                </c:pt>
                <c:pt idx="3">
                  <c:v>地震などの災害対策</c:v>
                </c:pt>
                <c:pt idx="4">
                  <c:v>防犯対策</c:v>
                </c:pt>
                <c:pt idx="5">
                  <c:v>駐輪場の整備</c:v>
                </c:pt>
                <c:pt idx="6">
                  <c:v>高齢者や障害者が移動しやすいまちづくり・環境整備（駅舎へのエレベーターの設置など）</c:v>
                </c:pt>
                <c:pt idx="7">
                  <c:v>違法駐車の防止や交通安全対策</c:v>
                </c:pt>
                <c:pt idx="8">
                  <c:v>保育など子育て支援や保護を要する児童への援助、幼稚園・保育園の整備</c:v>
                </c:pt>
                <c:pt idx="9">
                  <c:v>病院や救急医療など地域医療</c:v>
                </c:pt>
                <c:pt idx="10">
                  <c:v>高齢者福祉サービス</c:v>
                </c:pt>
                <c:pt idx="11">
                  <c:v>公園の整備</c:v>
                </c:pt>
                <c:pt idx="12">
                  <c:v>図書館・図書の貸出取次サービス窓口の整備や読書習慣の推進</c:v>
                </c:pt>
                <c:pt idx="13">
                  <c:v>地球温暖化への対策、環境汚染や騒音への対策</c:v>
                </c:pt>
                <c:pt idx="14">
                  <c:v>新横浜都心部の整備や魅力づくり</c:v>
                </c:pt>
                <c:pt idx="15">
                  <c:v>緑の保全と緑化の推進</c:v>
                </c:pt>
                <c:pt idx="16">
                  <c:v>野菜栽培や市民農園などの都市農業の振興</c:v>
                </c:pt>
                <c:pt idx="17">
                  <c:v>ごみの分別収集、リサイクル、ごみの不法投棄対策や街の美化</c:v>
                </c:pt>
                <c:pt idx="18">
                  <c:v>河川改修と水辺環境の整備</c:v>
                </c:pt>
                <c:pt idx="19">
                  <c:v>障害者福祉サービス</c:v>
                </c:pt>
                <c:pt idx="20">
                  <c:v>地区センターやコミュニティハウスなどの整備や生涯学習・市民活動の振興</c:v>
                </c:pt>
                <c:pt idx="21">
                  <c:v>経済的に困っている人の保護</c:v>
                </c:pt>
                <c:pt idx="22">
                  <c:v>スポーツ・レクリエーションの振興や施設の整備</c:v>
                </c:pt>
                <c:pt idx="23">
                  <c:v>バス・地下鉄などの便</c:v>
                </c:pt>
                <c:pt idx="24">
                  <c:v>青少年の健全育成</c:v>
                </c:pt>
                <c:pt idx="25">
                  <c:v>観光の振興</c:v>
                </c:pt>
                <c:pt idx="26">
                  <c:v>身近な住民窓口サービス（証明書発行・各種手続きなど）</c:v>
                </c:pt>
                <c:pt idx="27">
                  <c:v>幹線道路や高速道路の整備</c:v>
                </c:pt>
                <c:pt idx="28">
                  <c:v>区民文化センターの整備や市民文化の振興</c:v>
                </c:pt>
                <c:pt idx="29">
                  <c:v>広報や広聴、市民相談、情報公開など市民参加の推進</c:v>
                </c:pt>
                <c:pt idx="30">
                  <c:v>小学校の整備</c:v>
                </c:pt>
                <c:pt idx="31">
                  <c:v>中学校の整備</c:v>
                </c:pt>
                <c:pt idx="32">
                  <c:v>その他</c:v>
                </c:pt>
                <c:pt idx="33">
                  <c:v>無回答（特になしを含む）</c:v>
                </c:pt>
              </c:strCache>
            </c:strRef>
          </c:cat>
          <c:val>
            <c:numRef>
              <c:f>全体編Graph0209!$H$92:$H$125</c:f>
              <c:numCache>
                <c:formatCode>0.0_ </c:formatCode>
                <c:ptCount val="34"/>
                <c:pt idx="0">
                  <c:v>0.47088036117381599</c:v>
                </c:pt>
                <c:pt idx="1">
                  <c:v>0.44153498871331798</c:v>
                </c:pt>
                <c:pt idx="2">
                  <c:v>0.39864559819413098</c:v>
                </c:pt>
                <c:pt idx="3">
                  <c:v>0.395936794582393</c:v>
                </c:pt>
                <c:pt idx="4">
                  <c:v>0.365688487584651</c:v>
                </c:pt>
                <c:pt idx="5">
                  <c:v>0.36478555304740401</c:v>
                </c:pt>
                <c:pt idx="6">
                  <c:v>0.360270880361174</c:v>
                </c:pt>
                <c:pt idx="7">
                  <c:v>0.34311512415349898</c:v>
                </c:pt>
                <c:pt idx="8">
                  <c:v>0.33950338600451502</c:v>
                </c:pt>
                <c:pt idx="9">
                  <c:v>0.30383747178329601</c:v>
                </c:pt>
                <c:pt idx="10">
                  <c:v>0.29796839729119601</c:v>
                </c:pt>
                <c:pt idx="11">
                  <c:v>0.29029345372460502</c:v>
                </c:pt>
                <c:pt idx="12">
                  <c:v>0.27313769751693001</c:v>
                </c:pt>
                <c:pt idx="13">
                  <c:v>0.26726862302483101</c:v>
                </c:pt>
                <c:pt idx="14">
                  <c:v>0.26049661399548502</c:v>
                </c:pt>
                <c:pt idx="15">
                  <c:v>0.25869074492099298</c:v>
                </c:pt>
                <c:pt idx="16">
                  <c:v>0.24288939051918701</c:v>
                </c:pt>
                <c:pt idx="17">
                  <c:v>0.23882618510157999</c:v>
                </c:pt>
                <c:pt idx="18">
                  <c:v>0.235214446952596</c:v>
                </c:pt>
                <c:pt idx="19">
                  <c:v>0.22979683972911999</c:v>
                </c:pt>
                <c:pt idx="20">
                  <c:v>0.225733634311512</c:v>
                </c:pt>
                <c:pt idx="21">
                  <c:v>0.22437923250564301</c:v>
                </c:pt>
                <c:pt idx="22">
                  <c:v>0.21760722347629799</c:v>
                </c:pt>
                <c:pt idx="23">
                  <c:v>0.210835214446953</c:v>
                </c:pt>
                <c:pt idx="24">
                  <c:v>0.210835214446953</c:v>
                </c:pt>
                <c:pt idx="25">
                  <c:v>0.19142212189616301</c:v>
                </c:pt>
                <c:pt idx="26">
                  <c:v>0.182392776523702</c:v>
                </c:pt>
                <c:pt idx="27">
                  <c:v>0.176523702031603</c:v>
                </c:pt>
                <c:pt idx="28">
                  <c:v>0.16659142212189601</c:v>
                </c:pt>
                <c:pt idx="29">
                  <c:v>0.155304740406321</c:v>
                </c:pt>
                <c:pt idx="30">
                  <c:v>0.15169300225733601</c:v>
                </c:pt>
                <c:pt idx="31">
                  <c:v>0.15169300225733601</c:v>
                </c:pt>
                <c:pt idx="32">
                  <c:v>3.6568848758465E-2</c:v>
                </c:pt>
                <c:pt idx="33">
                  <c:v>3.6117381489841997E-2</c:v>
                </c:pt>
              </c:numCache>
            </c:numRef>
          </c:val>
        </c:ser>
        <c:dLbls>
          <c:showLegendKey val="0"/>
          <c:showVal val="0"/>
          <c:showCatName val="0"/>
          <c:showSerName val="0"/>
          <c:showPercent val="0"/>
          <c:showBubbleSize val="0"/>
        </c:dLbls>
        <c:gapWidth val="70"/>
        <c:axId val="308168976"/>
        <c:axId val="308169368"/>
      </c:barChart>
      <c:catAx>
        <c:axId val="308168976"/>
        <c:scaling>
          <c:orientation val="maxMin"/>
        </c:scaling>
        <c:delete val="0"/>
        <c:axPos val="l"/>
        <c:numFmt formatCode="General" sourceLinked="0"/>
        <c:majorTickMark val="in"/>
        <c:minorTickMark val="none"/>
        <c:tickLblPos val="nextTo"/>
        <c:spPr>
          <a:ln w="12700">
            <a:solidFill>
              <a:schemeClr val="tx1"/>
            </a:solidFill>
          </a:ln>
        </c:spPr>
        <c:crossAx val="308169368"/>
        <c:crosses val="autoZero"/>
        <c:auto val="1"/>
        <c:lblAlgn val="ctr"/>
        <c:lblOffset val="100"/>
        <c:noMultiLvlLbl val="0"/>
      </c:catAx>
      <c:valAx>
        <c:axId val="308169368"/>
        <c:scaling>
          <c:orientation val="minMax"/>
          <c:max val="0.60000000000000098"/>
        </c:scaling>
        <c:delete val="0"/>
        <c:axPos val="t"/>
        <c:majorGridlines>
          <c:spPr>
            <a:ln>
              <a:noFill/>
            </a:ln>
          </c:spPr>
        </c:majorGridlines>
        <c:numFmt formatCode="0.0_ " sourceLinked="1"/>
        <c:majorTickMark val="none"/>
        <c:minorTickMark val="none"/>
        <c:tickLblPos val="none"/>
        <c:spPr>
          <a:ln w="12700">
            <a:noFill/>
          </a:ln>
        </c:spPr>
        <c:crossAx val="30816897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9"/>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全体編Graph0209!$H$545:$H$555</c:f>
              <c:strCache>
                <c:ptCount val="11"/>
                <c:pt idx="0">
                  <c:v>特にない</c:v>
                </c:pt>
                <c:pt idx="1">
                  <c:v>災害時・急病時の手助け</c:v>
                </c:pt>
                <c:pt idx="2">
                  <c:v>見守り・安否確認</c:v>
                </c:pt>
                <c:pt idx="3">
                  <c:v>話し相手・相談相手・交流の機会</c:v>
                </c:pt>
                <c:pt idx="4">
                  <c:v>ちょっとした力仕事（家具の移動など）</c:v>
                </c:pt>
                <c:pt idx="5">
                  <c:v>買い物・ごみ出し・草むしり・電球交換など</c:v>
                </c:pt>
                <c:pt idx="6">
                  <c:v>通院・買い物の送迎・付き添い</c:v>
                </c:pt>
                <c:pt idx="7">
                  <c:v>掃除・洗濯・食事づくり</c:v>
                </c:pt>
                <c:pt idx="8">
                  <c:v>その他</c:v>
                </c:pt>
                <c:pt idx="9">
                  <c:v>※してあげられる支援あり　計</c:v>
                </c:pt>
                <c:pt idx="10">
                  <c:v>無回答</c:v>
                </c:pt>
              </c:strCache>
            </c:strRef>
          </c:cat>
          <c:val>
            <c:numRef>
              <c:f>全体編Graph0209!$I$545:$I$555</c:f>
              <c:numCache>
                <c:formatCode>0.0_ </c:formatCode>
                <c:ptCount val="11"/>
                <c:pt idx="0">
                  <c:v>0.26726862302483101</c:v>
                </c:pt>
                <c:pt idx="1">
                  <c:v>0.43837471783295801</c:v>
                </c:pt>
                <c:pt idx="2">
                  <c:v>0.36343115124153502</c:v>
                </c:pt>
                <c:pt idx="3">
                  <c:v>0.25914221218961597</c:v>
                </c:pt>
                <c:pt idx="4">
                  <c:v>0.173814898419865</c:v>
                </c:pt>
                <c:pt idx="5">
                  <c:v>0.158013544018059</c:v>
                </c:pt>
                <c:pt idx="6">
                  <c:v>8.80361173814901E-2</c:v>
                </c:pt>
                <c:pt idx="7">
                  <c:v>5.6433408577878097E-2</c:v>
                </c:pt>
                <c:pt idx="8">
                  <c:v>2.2573363431151201E-3</c:v>
                </c:pt>
                <c:pt idx="9">
                  <c:v>0.71647855530474003</c:v>
                </c:pt>
                <c:pt idx="10">
                  <c:v>1.6252821670428901E-2</c:v>
                </c:pt>
              </c:numCache>
            </c:numRef>
          </c:val>
        </c:ser>
        <c:dLbls>
          <c:showLegendKey val="0"/>
          <c:showVal val="0"/>
          <c:showCatName val="0"/>
          <c:showSerName val="0"/>
          <c:showPercent val="0"/>
          <c:showBubbleSize val="0"/>
        </c:dLbls>
        <c:gapWidth val="70"/>
        <c:axId val="351196160"/>
        <c:axId val="351201648"/>
      </c:barChart>
      <c:catAx>
        <c:axId val="351196160"/>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201648"/>
        <c:crosses val="autoZero"/>
        <c:auto val="1"/>
        <c:lblAlgn val="ctr"/>
        <c:lblOffset val="100"/>
        <c:noMultiLvlLbl val="0"/>
      </c:catAx>
      <c:valAx>
        <c:axId val="35120164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19616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9"/>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全体編Graph0209!$H$563:$H$573</c:f>
              <c:strCache>
                <c:ptCount val="11"/>
                <c:pt idx="0">
                  <c:v>特にない</c:v>
                </c:pt>
                <c:pt idx="1">
                  <c:v>災害時・急病時の手助け</c:v>
                </c:pt>
                <c:pt idx="2">
                  <c:v>見守り・安否確認</c:v>
                </c:pt>
                <c:pt idx="3">
                  <c:v>ちょっとした力仕事（家具の移動など）</c:v>
                </c:pt>
                <c:pt idx="4">
                  <c:v>話し相手・相談相手・交流の機会</c:v>
                </c:pt>
                <c:pt idx="5">
                  <c:v>通院・買い物の送迎・付き添い</c:v>
                </c:pt>
                <c:pt idx="6">
                  <c:v>買い物・ごみ出し・草むしり・電球交換など</c:v>
                </c:pt>
                <c:pt idx="7">
                  <c:v>掃除・洗濯・食事づくり</c:v>
                </c:pt>
                <c:pt idx="8">
                  <c:v>その他 </c:v>
                </c:pt>
                <c:pt idx="9">
                  <c:v>※してもらいたい支援あり　計</c:v>
                </c:pt>
                <c:pt idx="10">
                  <c:v>無回答</c:v>
                </c:pt>
              </c:strCache>
            </c:strRef>
          </c:cat>
          <c:val>
            <c:numRef>
              <c:f>全体編Graph0209!$I$563:$I$573</c:f>
              <c:numCache>
                <c:formatCode>0.0_ </c:formatCode>
                <c:ptCount val="11"/>
                <c:pt idx="0">
                  <c:v>0.58510158013544</c:v>
                </c:pt>
                <c:pt idx="1">
                  <c:v>0.305191873589165</c:v>
                </c:pt>
                <c:pt idx="2">
                  <c:v>0.109706546275395</c:v>
                </c:pt>
                <c:pt idx="3">
                  <c:v>6.3205417607223494E-2</c:v>
                </c:pt>
                <c:pt idx="4">
                  <c:v>5.3273137697516897E-2</c:v>
                </c:pt>
                <c:pt idx="5">
                  <c:v>3.38600451467269E-2</c:v>
                </c:pt>
                <c:pt idx="6">
                  <c:v>3.38600451467269E-2</c:v>
                </c:pt>
                <c:pt idx="7">
                  <c:v>2.0767494356659099E-2</c:v>
                </c:pt>
                <c:pt idx="8">
                  <c:v>4.9661399548532803E-3</c:v>
                </c:pt>
                <c:pt idx="9">
                  <c:v>0.395936794582393</c:v>
                </c:pt>
                <c:pt idx="10">
                  <c:v>1.8961625282167001E-2</c:v>
                </c:pt>
              </c:numCache>
            </c:numRef>
          </c:val>
        </c:ser>
        <c:dLbls>
          <c:showLegendKey val="0"/>
          <c:showVal val="0"/>
          <c:showCatName val="0"/>
          <c:showSerName val="0"/>
          <c:showPercent val="0"/>
          <c:showBubbleSize val="0"/>
        </c:dLbls>
        <c:gapWidth val="70"/>
        <c:axId val="351202432"/>
        <c:axId val="351195768"/>
      </c:barChart>
      <c:catAx>
        <c:axId val="35120243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95768"/>
        <c:crosses val="autoZero"/>
        <c:auto val="1"/>
        <c:lblAlgn val="ctr"/>
        <c:lblOffset val="100"/>
        <c:noMultiLvlLbl val="0"/>
      </c:catAx>
      <c:valAx>
        <c:axId val="35119576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20243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4"/>
            <c:invertIfNegative val="0"/>
            <c:bubble3D val="0"/>
            <c:spPr>
              <a:pattFill prst="pct90">
                <a:fgClr>
                  <a:schemeClr val="tx1">
                    <a:lumMod val="85000"/>
                    <a:lumOff val="15000"/>
                  </a:schemeClr>
                </a:fgClr>
                <a:bgClr>
                  <a:prstClr val="white"/>
                </a:bgClr>
              </a:pattFill>
              <a:effectLst/>
            </c:spPr>
          </c:dPt>
          <c:dPt>
            <c:idx val="5"/>
            <c:invertIfNegative val="0"/>
            <c:bubble3D val="0"/>
            <c:spPr>
              <a:pattFill prst="pct90">
                <a:fgClr>
                  <a:schemeClr val="tx1">
                    <a:lumMod val="85000"/>
                    <a:lumOff val="15000"/>
                  </a:schemeClr>
                </a:fgClr>
                <a:bgClr>
                  <a:prstClr val="white"/>
                </a:bgClr>
              </a:pattFill>
              <a:effectLst/>
            </c:spPr>
          </c:dPt>
          <c:dPt>
            <c:idx val="9"/>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全体編Graph0209!$H$605:$H$611</c:f>
              <c:strCache>
                <c:ptCount val="7"/>
                <c:pt idx="0">
                  <c:v>利用したことがある</c:v>
                </c:pt>
                <c:pt idx="1">
                  <c:v>利用したことはないが、機能や支援内容について知っている</c:v>
                </c:pt>
                <c:pt idx="2">
                  <c:v>利用したことはないが、名前は知っている</c:v>
                </c:pt>
                <c:pt idx="3">
                  <c:v>初めて聞いた</c:v>
                </c:pt>
                <c:pt idx="4">
                  <c:v>※機能・支援内容認知あり以上　計</c:v>
                </c:pt>
                <c:pt idx="5">
                  <c:v>※知名あり以上　計</c:v>
                </c:pt>
                <c:pt idx="6">
                  <c:v>無回答</c:v>
                </c:pt>
              </c:strCache>
            </c:strRef>
          </c:cat>
          <c:val>
            <c:numRef>
              <c:f>全体編Graph0209!$I$605:$I$611</c:f>
              <c:numCache>
                <c:formatCode>0.0_ </c:formatCode>
                <c:ptCount val="7"/>
                <c:pt idx="0">
                  <c:v>4.7855530474040599E-2</c:v>
                </c:pt>
                <c:pt idx="1">
                  <c:v>7.9006772009029405E-2</c:v>
                </c:pt>
                <c:pt idx="2">
                  <c:v>0.12595936794582399</c:v>
                </c:pt>
                <c:pt idx="3">
                  <c:v>0.64559819413092501</c:v>
                </c:pt>
                <c:pt idx="4">
                  <c:v>0.12686230248307001</c:v>
                </c:pt>
                <c:pt idx="5">
                  <c:v>0.25282167042889397</c:v>
                </c:pt>
                <c:pt idx="6">
                  <c:v>0.101580135440181</c:v>
                </c:pt>
              </c:numCache>
            </c:numRef>
          </c:val>
        </c:ser>
        <c:dLbls>
          <c:showLegendKey val="0"/>
          <c:showVal val="0"/>
          <c:showCatName val="0"/>
          <c:showSerName val="0"/>
          <c:showPercent val="0"/>
          <c:showBubbleSize val="0"/>
        </c:dLbls>
        <c:gapWidth val="70"/>
        <c:axId val="351120200"/>
        <c:axId val="351120592"/>
      </c:barChart>
      <c:catAx>
        <c:axId val="351120200"/>
        <c:scaling>
          <c:orientation val="maxMin"/>
        </c:scaling>
        <c:delete val="0"/>
        <c:axPos val="l"/>
        <c:numFmt formatCode="General" sourceLinked="0"/>
        <c:majorTickMark val="in"/>
        <c:minorTickMark val="none"/>
        <c:tickLblPos val="nextTo"/>
        <c:spPr>
          <a:solidFill>
            <a:srgbClr val="FFFFFF"/>
          </a:solidFill>
          <a:ln w="12700">
            <a:solidFill>
              <a:schemeClr val="tx1"/>
            </a:solidFill>
          </a:ln>
        </c:spPr>
        <c:txPr>
          <a:bodyPr/>
          <a:lstStyle/>
          <a:p>
            <a:pPr algn="r">
              <a:defRPr>
                <a:solidFill>
                  <a:srgbClr val="FFFFFF"/>
                </a:solidFill>
              </a:defRPr>
            </a:pPr>
            <a:endParaRPr lang="ja-JP"/>
          </a:p>
        </c:txPr>
        <c:crossAx val="351120592"/>
        <c:crosses val="autoZero"/>
        <c:auto val="1"/>
        <c:lblAlgn val="ctr"/>
        <c:lblOffset val="100"/>
        <c:noMultiLvlLbl val="0"/>
      </c:catAx>
      <c:valAx>
        <c:axId val="351120592"/>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12020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4"/>
            <c:invertIfNegative val="0"/>
            <c:bubble3D val="0"/>
            <c:spPr>
              <a:pattFill prst="pct90">
                <a:fgClr>
                  <a:schemeClr val="tx1">
                    <a:lumMod val="85000"/>
                    <a:lumOff val="15000"/>
                  </a:schemeClr>
                </a:fgClr>
                <a:bgClr>
                  <a:prstClr val="white"/>
                </a:bgClr>
              </a:pattFill>
              <a:effectLst/>
            </c:spPr>
          </c:dPt>
          <c:dPt>
            <c:idx val="5"/>
            <c:invertIfNegative val="0"/>
            <c:bubble3D val="0"/>
            <c:spPr>
              <a:pattFill prst="pct90">
                <a:fgClr>
                  <a:schemeClr val="tx1">
                    <a:lumMod val="85000"/>
                    <a:lumOff val="15000"/>
                  </a:schemeClr>
                </a:fgClr>
                <a:bgClr>
                  <a:prstClr val="white"/>
                </a:bgClr>
              </a:pattFill>
              <a:effectLst/>
            </c:spPr>
          </c:dPt>
          <c:dPt>
            <c:idx val="9"/>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全体編Graph0209!$H$595:$H$601</c:f>
              <c:strCache>
                <c:ptCount val="7"/>
                <c:pt idx="0">
                  <c:v>利用したことがある</c:v>
                </c:pt>
                <c:pt idx="1">
                  <c:v>利用したことはないが、機能や支援内容について知っている</c:v>
                </c:pt>
                <c:pt idx="2">
                  <c:v>利用したことはないが、名前は知っている</c:v>
                </c:pt>
                <c:pt idx="3">
                  <c:v>初めて聞いた</c:v>
                </c:pt>
                <c:pt idx="4">
                  <c:v>※機能・支援内容認知あり以上　計</c:v>
                </c:pt>
                <c:pt idx="5">
                  <c:v>※知名あり以上　計</c:v>
                </c:pt>
                <c:pt idx="6">
                  <c:v>無回答</c:v>
                </c:pt>
              </c:strCache>
            </c:strRef>
          </c:cat>
          <c:val>
            <c:numRef>
              <c:f>全体編Graph0209!$I$595:$I$601</c:f>
              <c:numCache>
                <c:formatCode>0.0_ </c:formatCode>
                <c:ptCount val="7"/>
                <c:pt idx="0">
                  <c:v>8.2167042889390501E-2</c:v>
                </c:pt>
                <c:pt idx="1">
                  <c:v>5.7336343115124103E-2</c:v>
                </c:pt>
                <c:pt idx="2">
                  <c:v>0.14221218961625301</c:v>
                </c:pt>
                <c:pt idx="3">
                  <c:v>0.61625282167042905</c:v>
                </c:pt>
                <c:pt idx="4">
                  <c:v>0.13950338600451501</c:v>
                </c:pt>
                <c:pt idx="5">
                  <c:v>0.28171557562076699</c:v>
                </c:pt>
                <c:pt idx="6">
                  <c:v>0.102031602708804</c:v>
                </c:pt>
              </c:numCache>
            </c:numRef>
          </c:val>
        </c:ser>
        <c:dLbls>
          <c:showLegendKey val="0"/>
          <c:showVal val="0"/>
          <c:showCatName val="0"/>
          <c:showSerName val="0"/>
          <c:showPercent val="0"/>
          <c:showBubbleSize val="0"/>
        </c:dLbls>
        <c:gapWidth val="70"/>
        <c:axId val="351118632"/>
        <c:axId val="351117848"/>
      </c:barChart>
      <c:catAx>
        <c:axId val="351118632"/>
        <c:scaling>
          <c:orientation val="maxMin"/>
        </c:scaling>
        <c:delete val="0"/>
        <c:axPos val="l"/>
        <c:numFmt formatCode="General" sourceLinked="0"/>
        <c:majorTickMark val="in"/>
        <c:minorTickMark val="none"/>
        <c:tickLblPos val="nextTo"/>
        <c:spPr>
          <a:solidFill>
            <a:srgbClr val="FFFFFF"/>
          </a:solidFill>
          <a:ln w="12700">
            <a:solidFill>
              <a:schemeClr val="tx1"/>
            </a:solidFill>
          </a:ln>
        </c:spPr>
        <c:txPr>
          <a:bodyPr/>
          <a:lstStyle/>
          <a:p>
            <a:pPr algn="r">
              <a:defRPr>
                <a:solidFill>
                  <a:srgbClr val="FFFFFF"/>
                </a:solidFill>
              </a:defRPr>
            </a:pPr>
            <a:endParaRPr lang="ja-JP"/>
          </a:p>
        </c:txPr>
        <c:crossAx val="351117848"/>
        <c:crosses val="autoZero"/>
        <c:auto val="1"/>
        <c:lblAlgn val="ctr"/>
        <c:lblOffset val="100"/>
        <c:noMultiLvlLbl val="0"/>
      </c:catAx>
      <c:valAx>
        <c:axId val="35111784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11863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4"/>
            <c:invertIfNegative val="0"/>
            <c:bubble3D val="0"/>
            <c:spPr>
              <a:pattFill prst="pct90">
                <a:fgClr>
                  <a:schemeClr val="tx1">
                    <a:lumMod val="85000"/>
                    <a:lumOff val="15000"/>
                  </a:schemeClr>
                </a:fgClr>
                <a:bgClr>
                  <a:prstClr val="white"/>
                </a:bgClr>
              </a:pattFill>
              <a:effectLst/>
            </c:spPr>
          </c:dPt>
          <c:dPt>
            <c:idx val="5"/>
            <c:invertIfNegative val="0"/>
            <c:bubble3D val="0"/>
            <c:spPr>
              <a:pattFill prst="pct90">
                <a:fgClr>
                  <a:schemeClr val="tx1">
                    <a:lumMod val="85000"/>
                    <a:lumOff val="15000"/>
                  </a:schemeClr>
                </a:fgClr>
                <a:bgClr>
                  <a:prstClr val="white"/>
                </a:bgClr>
              </a:pattFill>
              <a:effectLst/>
            </c:spPr>
          </c:dPt>
          <c:dPt>
            <c:idx val="9"/>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全体編Graph0209!$H$582:$H$588</c:f>
              <c:strCache>
                <c:ptCount val="7"/>
                <c:pt idx="0">
                  <c:v>利用したことがある</c:v>
                </c:pt>
                <c:pt idx="1">
                  <c:v>利用したことはないが、機能や支援内容について知っている</c:v>
                </c:pt>
                <c:pt idx="2">
                  <c:v>利用したことはないが、名前は知っている</c:v>
                </c:pt>
                <c:pt idx="3">
                  <c:v>初めて聞いた</c:v>
                </c:pt>
                <c:pt idx="4">
                  <c:v>※機能・支援内容認知あり以上　計</c:v>
                </c:pt>
                <c:pt idx="5">
                  <c:v>※知名あり以上　計</c:v>
                </c:pt>
                <c:pt idx="6">
                  <c:v>無回答</c:v>
                </c:pt>
              </c:strCache>
            </c:strRef>
          </c:cat>
          <c:val>
            <c:numRef>
              <c:f>全体編Graph0209!$I$582:$I$588</c:f>
              <c:numCache>
                <c:formatCode>0.0_ </c:formatCode>
                <c:ptCount val="7"/>
                <c:pt idx="0">
                  <c:v>6.7268623024830804E-2</c:v>
                </c:pt>
                <c:pt idx="1">
                  <c:v>4.69525959367946E-2</c:v>
                </c:pt>
                <c:pt idx="2">
                  <c:v>0.15033860045146699</c:v>
                </c:pt>
                <c:pt idx="3">
                  <c:v>0.63702031602708997</c:v>
                </c:pt>
                <c:pt idx="4">
                  <c:v>0.114221218961625</c:v>
                </c:pt>
                <c:pt idx="5">
                  <c:v>0.26455981941309298</c:v>
                </c:pt>
                <c:pt idx="6">
                  <c:v>9.8419864559819603E-2</c:v>
                </c:pt>
              </c:numCache>
            </c:numRef>
          </c:val>
        </c:ser>
        <c:dLbls>
          <c:showLegendKey val="0"/>
          <c:showVal val="0"/>
          <c:showCatName val="0"/>
          <c:showSerName val="0"/>
          <c:showPercent val="0"/>
          <c:showBubbleSize val="0"/>
        </c:dLbls>
        <c:gapWidth val="70"/>
        <c:axId val="351113536"/>
        <c:axId val="351113144"/>
      </c:barChart>
      <c:catAx>
        <c:axId val="35111353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13144"/>
        <c:crosses val="autoZero"/>
        <c:auto val="1"/>
        <c:lblAlgn val="ctr"/>
        <c:lblOffset val="100"/>
        <c:noMultiLvlLbl val="0"/>
      </c:catAx>
      <c:valAx>
        <c:axId val="351113144"/>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11353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9"/>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全体編Graph0209!$H$612:$H$614</c:f>
              <c:strCache>
                <c:ptCount val="3"/>
                <c:pt idx="0">
                  <c:v>はい</c:v>
                </c:pt>
                <c:pt idx="1">
                  <c:v>いいえ</c:v>
                </c:pt>
                <c:pt idx="2">
                  <c:v>無回答</c:v>
                </c:pt>
              </c:strCache>
            </c:strRef>
          </c:cat>
          <c:val>
            <c:numRef>
              <c:f>全体編Graph0209!$I$612:$I$614</c:f>
              <c:numCache>
                <c:formatCode>0.0_ </c:formatCode>
                <c:ptCount val="3"/>
                <c:pt idx="0">
                  <c:v>0.15620767494356699</c:v>
                </c:pt>
                <c:pt idx="1">
                  <c:v>0.80541760722347699</c:v>
                </c:pt>
                <c:pt idx="2">
                  <c:v>3.8374717832957102E-2</c:v>
                </c:pt>
              </c:numCache>
            </c:numRef>
          </c:val>
        </c:ser>
        <c:dLbls>
          <c:showLegendKey val="0"/>
          <c:showVal val="0"/>
          <c:showCatName val="0"/>
          <c:showSerName val="0"/>
          <c:showPercent val="0"/>
          <c:showBubbleSize val="0"/>
        </c:dLbls>
        <c:gapWidth val="70"/>
        <c:axId val="351111576"/>
        <c:axId val="351108440"/>
      </c:barChart>
      <c:catAx>
        <c:axId val="35111157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08440"/>
        <c:crosses val="autoZero"/>
        <c:auto val="1"/>
        <c:lblAlgn val="ctr"/>
        <c:lblOffset val="100"/>
        <c:noMultiLvlLbl val="0"/>
      </c:catAx>
      <c:valAx>
        <c:axId val="351108440"/>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111157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9"/>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全体編Graph0209!$H$620:$H$625</c:f>
              <c:strCache>
                <c:ptCount val="6"/>
                <c:pt idx="0">
                  <c:v>駅などでベビーカーを持ち上げるなど、場に応じた協力</c:v>
                </c:pt>
                <c:pt idx="1">
                  <c:v>地域の子ども向けイベントへの協力</c:v>
                </c:pt>
                <c:pt idx="2">
                  <c:v>親子に声をかけている</c:v>
                </c:pt>
                <c:pt idx="3">
                  <c:v>子どもを預かっている</c:v>
                </c:pt>
                <c:pt idx="4">
                  <c:v>親の相談にのっている</c:v>
                </c:pt>
                <c:pt idx="5">
                  <c:v>その他</c:v>
                </c:pt>
              </c:strCache>
            </c:strRef>
          </c:cat>
          <c:val>
            <c:numRef>
              <c:f>全体編Graph0209!$I$620:$I$625</c:f>
              <c:numCache>
                <c:formatCode>0.0_ </c:formatCode>
                <c:ptCount val="6"/>
                <c:pt idx="0">
                  <c:v>0.580924855491329</c:v>
                </c:pt>
                <c:pt idx="1">
                  <c:v>0.37861271676300601</c:v>
                </c:pt>
                <c:pt idx="2">
                  <c:v>0.29190751445086699</c:v>
                </c:pt>
                <c:pt idx="3">
                  <c:v>0.18786127167630101</c:v>
                </c:pt>
                <c:pt idx="4">
                  <c:v>0.16184971098265899</c:v>
                </c:pt>
                <c:pt idx="5">
                  <c:v>6.6473988439306297E-2</c:v>
                </c:pt>
              </c:numCache>
            </c:numRef>
          </c:val>
        </c:ser>
        <c:dLbls>
          <c:showLegendKey val="0"/>
          <c:showVal val="0"/>
          <c:showCatName val="0"/>
          <c:showSerName val="0"/>
          <c:showPercent val="0"/>
          <c:showBubbleSize val="0"/>
        </c:dLbls>
        <c:gapWidth val="70"/>
        <c:axId val="351114320"/>
        <c:axId val="351115104"/>
      </c:barChart>
      <c:catAx>
        <c:axId val="351114320"/>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15104"/>
        <c:crosses val="autoZero"/>
        <c:auto val="1"/>
        <c:lblAlgn val="ctr"/>
        <c:lblOffset val="100"/>
        <c:noMultiLvlLbl val="0"/>
      </c:catAx>
      <c:valAx>
        <c:axId val="351115104"/>
        <c:scaling>
          <c:orientation val="minMax"/>
          <c:max val="0.8"/>
          <c:min val="0"/>
        </c:scaling>
        <c:delete val="0"/>
        <c:axPos val="t"/>
        <c:majorGridlines>
          <c:spPr>
            <a:ln>
              <a:noFill/>
            </a:ln>
          </c:spPr>
        </c:majorGridlines>
        <c:numFmt formatCode="0.0_ " sourceLinked="1"/>
        <c:majorTickMark val="none"/>
        <c:minorTickMark val="none"/>
        <c:tickLblPos val="none"/>
        <c:spPr>
          <a:ln w="12700">
            <a:noFill/>
          </a:ln>
        </c:spPr>
        <c:crossAx val="35111432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8"/>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全体編Graph0209!$H$631:$H$640</c:f>
              <c:strCache>
                <c:ptCount val="10"/>
                <c:pt idx="0">
                  <c:v>親</c:v>
                </c:pt>
                <c:pt idx="1">
                  <c:v>友人</c:v>
                </c:pt>
                <c:pt idx="2">
                  <c:v>兄弟姉妹</c:v>
                </c:pt>
                <c:pt idx="3">
                  <c:v>近所の人</c:v>
                </c:pt>
                <c:pt idx="4">
                  <c:v>親・兄弟姉妹以外の親戚</c:v>
                </c:pt>
                <c:pt idx="5">
                  <c:v>その他</c:v>
                </c:pt>
                <c:pt idx="6">
                  <c:v>近所では手伝ったり預かったりしてくれる人はいない</c:v>
                </c:pt>
                <c:pt idx="7">
                  <c:v>自分の世帯は子育て中ではない</c:v>
                </c:pt>
                <c:pt idx="8">
                  <c:v>※近所に子育て支援者あり　計</c:v>
                </c:pt>
                <c:pt idx="9">
                  <c:v>無回答</c:v>
                </c:pt>
              </c:strCache>
            </c:strRef>
          </c:cat>
          <c:val>
            <c:numRef>
              <c:f>全体編Graph0209!$I$631:$I$640</c:f>
              <c:numCache>
                <c:formatCode>0.0_ </c:formatCode>
                <c:ptCount val="10"/>
                <c:pt idx="0">
                  <c:v>0.37593984962406002</c:v>
                </c:pt>
                <c:pt idx="1">
                  <c:v>0.18421052631578899</c:v>
                </c:pt>
                <c:pt idx="2">
                  <c:v>0.112781954887218</c:v>
                </c:pt>
                <c:pt idx="3">
                  <c:v>8.2706766917293298E-2</c:v>
                </c:pt>
                <c:pt idx="4">
                  <c:v>3.0075187969924901E-2</c:v>
                </c:pt>
                <c:pt idx="5">
                  <c:v>2.2556390977443601E-2</c:v>
                </c:pt>
                <c:pt idx="6">
                  <c:v>0.31203007518796999</c:v>
                </c:pt>
                <c:pt idx="7">
                  <c:v>6.0150375939849697E-2</c:v>
                </c:pt>
                <c:pt idx="8">
                  <c:v>0.57894736842105299</c:v>
                </c:pt>
                <c:pt idx="9">
                  <c:v>4.8872180451127803E-2</c:v>
                </c:pt>
              </c:numCache>
            </c:numRef>
          </c:val>
        </c:ser>
        <c:dLbls>
          <c:showLegendKey val="0"/>
          <c:showVal val="0"/>
          <c:showCatName val="0"/>
          <c:showSerName val="0"/>
          <c:showPercent val="0"/>
          <c:showBubbleSize val="0"/>
        </c:dLbls>
        <c:gapWidth val="70"/>
        <c:axId val="351115888"/>
        <c:axId val="351113928"/>
      </c:barChart>
      <c:catAx>
        <c:axId val="351115888"/>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13928"/>
        <c:crosses val="autoZero"/>
        <c:auto val="1"/>
        <c:lblAlgn val="ctr"/>
        <c:lblOffset val="100"/>
        <c:noMultiLvlLbl val="0"/>
      </c:catAx>
      <c:valAx>
        <c:axId val="351113928"/>
        <c:scaling>
          <c:orientation val="minMax"/>
          <c:max val="0.8"/>
          <c:min val="0"/>
        </c:scaling>
        <c:delete val="0"/>
        <c:axPos val="t"/>
        <c:majorGridlines>
          <c:spPr>
            <a:ln>
              <a:noFill/>
            </a:ln>
          </c:spPr>
        </c:majorGridlines>
        <c:numFmt formatCode="0.0_ " sourceLinked="1"/>
        <c:majorTickMark val="none"/>
        <c:minorTickMark val="none"/>
        <c:tickLblPos val="none"/>
        <c:spPr>
          <a:ln w="12700">
            <a:noFill/>
          </a:ln>
        </c:spPr>
        <c:crossAx val="35111588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6"/>
            <c:invertIfNegative val="0"/>
            <c:bubble3D val="0"/>
            <c:spPr>
              <a:pattFill prst="pct90">
                <a:fgClr>
                  <a:schemeClr val="tx1">
                    <a:lumMod val="85000"/>
                    <a:lumOff val="15000"/>
                  </a:schemeClr>
                </a:fgClr>
                <a:bgClr>
                  <a:prstClr val="white"/>
                </a:bgClr>
              </a:pattFill>
              <a:effectLst/>
            </c:spPr>
          </c:dPt>
          <c:dPt>
            <c:idx val="7"/>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全体編Graph0209!$H$646:$H$654</c:f>
              <c:strCache>
                <c:ptCount val="9"/>
                <c:pt idx="0">
                  <c:v>電話番号</c:v>
                </c:pt>
                <c:pt idx="1">
                  <c:v>24時間３６５日受け付けている</c:v>
                </c:pt>
                <c:pt idx="2">
                  <c:v>自身でも周りの方でも、匿名で相談できる</c:v>
                </c:pt>
                <c:pt idx="3">
                  <c:v>名前は聞いたことがある</c:v>
                </c:pt>
                <c:pt idx="4">
                  <c:v>その他</c:v>
                </c:pt>
                <c:pt idx="5">
                  <c:v>何も知らなかった・初めて聞いた</c:v>
                </c:pt>
                <c:pt idx="6">
                  <c:v>※認知内容あり　計</c:v>
                </c:pt>
                <c:pt idx="7">
                  <c:v>※知名あり以上　計</c:v>
                </c:pt>
                <c:pt idx="8">
                  <c:v>無回答</c:v>
                </c:pt>
              </c:strCache>
            </c:strRef>
          </c:cat>
          <c:val>
            <c:numRef>
              <c:f>全体編Graph0209!$I$646:$I$654</c:f>
              <c:numCache>
                <c:formatCode>0.0_ </c:formatCode>
                <c:ptCount val="9"/>
                <c:pt idx="0">
                  <c:v>5.4627539503386002E-2</c:v>
                </c:pt>
                <c:pt idx="1">
                  <c:v>9.8871331828442502E-2</c:v>
                </c:pt>
                <c:pt idx="2">
                  <c:v>8.9390519187358894E-2</c:v>
                </c:pt>
                <c:pt idx="3">
                  <c:v>0.347629796839729</c:v>
                </c:pt>
                <c:pt idx="4">
                  <c:v>1.3544018058690699E-3</c:v>
                </c:pt>
                <c:pt idx="5">
                  <c:v>0.48306997742663699</c:v>
                </c:pt>
                <c:pt idx="6">
                  <c:v>0.14762979683972899</c:v>
                </c:pt>
                <c:pt idx="7">
                  <c:v>0.45282167042889399</c:v>
                </c:pt>
                <c:pt idx="8">
                  <c:v>6.3205417607223494E-2</c:v>
                </c:pt>
              </c:numCache>
            </c:numRef>
          </c:val>
        </c:ser>
        <c:dLbls>
          <c:showLegendKey val="0"/>
          <c:showVal val="0"/>
          <c:showCatName val="0"/>
          <c:showSerName val="0"/>
          <c:showPercent val="0"/>
          <c:showBubbleSize val="0"/>
        </c:dLbls>
        <c:gapWidth val="70"/>
        <c:axId val="351114712"/>
        <c:axId val="351110008"/>
      </c:barChart>
      <c:catAx>
        <c:axId val="35111471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10008"/>
        <c:crosses val="autoZero"/>
        <c:auto val="1"/>
        <c:lblAlgn val="ctr"/>
        <c:lblOffset val="100"/>
        <c:noMultiLvlLbl val="0"/>
      </c:catAx>
      <c:valAx>
        <c:axId val="351110008"/>
        <c:scaling>
          <c:orientation val="minMax"/>
          <c:max val="0.60000000000000098"/>
          <c:min val="0"/>
        </c:scaling>
        <c:delete val="0"/>
        <c:axPos val="t"/>
        <c:majorGridlines>
          <c:spPr>
            <a:ln>
              <a:noFill/>
            </a:ln>
          </c:spPr>
        </c:majorGridlines>
        <c:numFmt formatCode="0.0_ " sourceLinked="1"/>
        <c:majorTickMark val="none"/>
        <c:minorTickMark val="none"/>
        <c:tickLblPos val="none"/>
        <c:spPr>
          <a:ln w="12700">
            <a:noFill/>
          </a:ln>
        </c:spPr>
        <c:crossAx val="35111471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全体編Graph0209!$H$658:$H$667</c:f>
              <c:strCache>
                <c:ptCount val="10"/>
                <c:pt idx="0">
                  <c:v>区役所（福祉保健センター）や児童相談所などに連絡する</c:v>
                </c:pt>
                <c:pt idx="1">
                  <c:v>警察に連絡する</c:v>
                </c:pt>
                <c:pt idx="2">
                  <c:v>よこはま子ども虐待ホットラインに連絡する</c:v>
                </c:pt>
                <c:pt idx="3">
                  <c:v>隣近所や知り合いに相談する</c:v>
                </c:pt>
                <c:pt idx="4">
                  <c:v>民生委員や児童委員に連絡する</c:v>
                </c:pt>
                <c:pt idx="5">
                  <c:v>その子に声をかけたり、保護者に声をかけたりする</c:v>
                </c:pt>
                <c:pt idx="6">
                  <c:v>その他</c:v>
                </c:pt>
                <c:pt idx="7">
                  <c:v>どうしてよいかわからない</c:v>
                </c:pt>
                <c:pt idx="8">
                  <c:v>特に何もしない</c:v>
                </c:pt>
                <c:pt idx="9">
                  <c:v>無回答</c:v>
                </c:pt>
              </c:strCache>
            </c:strRef>
          </c:cat>
          <c:val>
            <c:numRef>
              <c:f>全体編Graph0209!$I$658:$I$667</c:f>
              <c:numCache>
                <c:formatCode>0.0_ </c:formatCode>
                <c:ptCount val="10"/>
                <c:pt idx="0">
                  <c:v>0.365688487584651</c:v>
                </c:pt>
                <c:pt idx="1">
                  <c:v>0.34537246049661402</c:v>
                </c:pt>
                <c:pt idx="2">
                  <c:v>0.235214446952596</c:v>
                </c:pt>
                <c:pt idx="3">
                  <c:v>0.210835214446953</c:v>
                </c:pt>
                <c:pt idx="4">
                  <c:v>0.12731376975169301</c:v>
                </c:pt>
                <c:pt idx="5">
                  <c:v>0.105643340857788</c:v>
                </c:pt>
                <c:pt idx="6">
                  <c:v>6.7720090293453801E-3</c:v>
                </c:pt>
                <c:pt idx="7">
                  <c:v>0.125056433408578</c:v>
                </c:pt>
                <c:pt idx="8">
                  <c:v>3.9277652370203198E-2</c:v>
                </c:pt>
                <c:pt idx="9">
                  <c:v>2.97968397291196E-2</c:v>
                </c:pt>
              </c:numCache>
            </c:numRef>
          </c:val>
        </c:ser>
        <c:dLbls>
          <c:showLegendKey val="0"/>
          <c:showVal val="0"/>
          <c:showCatName val="0"/>
          <c:showSerName val="0"/>
          <c:showPercent val="0"/>
          <c:showBubbleSize val="0"/>
        </c:dLbls>
        <c:gapWidth val="70"/>
        <c:axId val="351115496"/>
        <c:axId val="351116672"/>
      </c:barChart>
      <c:catAx>
        <c:axId val="35111549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16672"/>
        <c:crosses val="autoZero"/>
        <c:auto val="1"/>
        <c:lblAlgn val="ctr"/>
        <c:lblOffset val="100"/>
        <c:noMultiLvlLbl val="0"/>
      </c:catAx>
      <c:valAx>
        <c:axId val="351116672"/>
        <c:scaling>
          <c:orientation val="minMax"/>
          <c:max val="0.60000000000000098"/>
          <c:min val="0"/>
        </c:scaling>
        <c:delete val="0"/>
        <c:axPos val="t"/>
        <c:majorGridlines>
          <c:spPr>
            <a:ln>
              <a:noFill/>
            </a:ln>
          </c:spPr>
        </c:majorGridlines>
        <c:numFmt formatCode="0.0_ " sourceLinked="1"/>
        <c:majorTickMark val="none"/>
        <c:minorTickMark val="none"/>
        <c:tickLblPos val="none"/>
        <c:spPr>
          <a:ln w="12700">
            <a:noFill/>
          </a:ln>
        </c:spPr>
        <c:crossAx val="35111549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全体編Graph0209!$H$132:$H$142</c:f>
              <c:strCache>
                <c:ptCount val="11"/>
                <c:pt idx="0">
                  <c:v>広報よこはま港北区版（毎月発行の区の広報紙）</c:v>
                </c:pt>
                <c:pt idx="1">
                  <c:v>港北区ホームページ（http://www.city.yokohama.lg.jp/kohoku/）</c:v>
                </c:pt>
                <c:pt idx="2">
                  <c:v>区役所が発行する ちらし・リーフレット</c:v>
                </c:pt>
                <c:pt idx="3">
                  <c:v>家族・知り合いからの情報</c:v>
                </c:pt>
                <c:pt idx="4">
                  <c:v>タウン情報誌</c:v>
                </c:pt>
                <c:pt idx="5">
                  <c:v>メールマガジン（防犯情報メール・子育て支援情報メール「ココめ～る」など）</c:v>
                </c:pt>
                <c:pt idx="6">
                  <c:v>ケーブルテレビ</c:v>
                </c:pt>
                <c:pt idx="7">
                  <c:v>港北区ツイッター（https://twitter.com/yokohama_kohoku）</c:v>
                </c:pt>
                <c:pt idx="8">
                  <c:v>その他</c:v>
                </c:pt>
                <c:pt idx="9">
                  <c:v>特に何も得ていない</c:v>
                </c:pt>
                <c:pt idx="10">
                  <c:v>無回答</c:v>
                </c:pt>
              </c:strCache>
            </c:strRef>
          </c:cat>
          <c:val>
            <c:numRef>
              <c:f>全体編Graph0209!$I$132:$I$142</c:f>
              <c:numCache>
                <c:formatCode>0.0_ </c:formatCode>
                <c:ptCount val="11"/>
                <c:pt idx="0">
                  <c:v>0.63250564334085901</c:v>
                </c:pt>
                <c:pt idx="1">
                  <c:v>0.194582392776524</c:v>
                </c:pt>
                <c:pt idx="2">
                  <c:v>0.167945823927765</c:v>
                </c:pt>
                <c:pt idx="3">
                  <c:v>0.16523702031602699</c:v>
                </c:pt>
                <c:pt idx="4">
                  <c:v>0.155304740406321</c:v>
                </c:pt>
                <c:pt idx="5">
                  <c:v>2.4830699774266399E-2</c:v>
                </c:pt>
                <c:pt idx="6">
                  <c:v>1.30925507900677E-2</c:v>
                </c:pt>
                <c:pt idx="7">
                  <c:v>7.6749435665914197E-3</c:v>
                </c:pt>
                <c:pt idx="8">
                  <c:v>1.2641083521444701E-2</c:v>
                </c:pt>
                <c:pt idx="9">
                  <c:v>0.20045146726862301</c:v>
                </c:pt>
                <c:pt idx="10">
                  <c:v>7.2234762979683899E-3</c:v>
                </c:pt>
              </c:numCache>
            </c:numRef>
          </c:val>
        </c:ser>
        <c:dLbls>
          <c:showLegendKey val="0"/>
          <c:showVal val="0"/>
          <c:showCatName val="0"/>
          <c:showSerName val="0"/>
          <c:showPercent val="0"/>
          <c:showBubbleSize val="0"/>
        </c:dLbls>
        <c:gapWidth val="70"/>
        <c:axId val="308169760"/>
        <c:axId val="308168584"/>
      </c:barChart>
      <c:catAx>
        <c:axId val="308169760"/>
        <c:scaling>
          <c:orientation val="maxMin"/>
        </c:scaling>
        <c:delete val="0"/>
        <c:axPos val="l"/>
        <c:numFmt formatCode="General" sourceLinked="0"/>
        <c:majorTickMark val="in"/>
        <c:minorTickMark val="none"/>
        <c:tickLblPos val="nextTo"/>
        <c:spPr>
          <a:ln w="12700">
            <a:solidFill>
              <a:schemeClr val="tx1"/>
            </a:solidFill>
          </a:ln>
        </c:spPr>
        <c:crossAx val="308168584"/>
        <c:crosses val="autoZero"/>
        <c:auto val="1"/>
        <c:lblAlgn val="ctr"/>
        <c:lblOffset val="100"/>
        <c:noMultiLvlLbl val="0"/>
      </c:catAx>
      <c:valAx>
        <c:axId val="308168584"/>
        <c:scaling>
          <c:orientation val="minMax"/>
          <c:max val="0.8"/>
        </c:scaling>
        <c:delete val="0"/>
        <c:axPos val="t"/>
        <c:majorGridlines>
          <c:spPr>
            <a:ln>
              <a:noFill/>
            </a:ln>
          </c:spPr>
        </c:majorGridlines>
        <c:numFmt formatCode="0.0_ " sourceLinked="1"/>
        <c:majorTickMark val="none"/>
        <c:minorTickMark val="none"/>
        <c:tickLblPos val="none"/>
        <c:spPr>
          <a:ln w="12700">
            <a:noFill/>
          </a:ln>
        </c:spPr>
        <c:crossAx val="30816976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全体編Graph0209!$H$685:$H$695</c:f>
              <c:strCache>
                <c:ptCount val="11"/>
                <c:pt idx="0">
                  <c:v>子どもの食事に対する支援の充実（こども食堂※の設置・拡充など）</c:v>
                </c:pt>
                <c:pt idx="1">
                  <c:v>学校に係る費用の助成または免除の充実・奨学金制度の充実</c:v>
                </c:pt>
                <c:pt idx="2">
                  <c:v>学習支援の実施（補習など）</c:v>
                </c:pt>
                <c:pt idx="3">
                  <c:v>生活習慣を身につけるための支援の充実</c:v>
                </c:pt>
                <c:pt idx="4">
                  <c:v>金銭的に困っている家庭への金銭的援助の充実（給付金・生活保護など）</c:v>
                </c:pt>
                <c:pt idx="5">
                  <c:v>高校中退者などへの就業訓練や就業支援の充実</c:v>
                </c:pt>
                <c:pt idx="6">
                  <c:v>生活環境の改善支援の充実（家庭へのヘルパー派遣の実施など）</c:v>
                </c:pt>
                <c:pt idx="7">
                  <c:v>その他</c:v>
                </c:pt>
                <c:pt idx="8">
                  <c:v>支援は必要ない</c:v>
                </c:pt>
                <c:pt idx="9">
                  <c:v>わからない</c:v>
                </c:pt>
                <c:pt idx="10">
                  <c:v>無回答</c:v>
                </c:pt>
              </c:strCache>
            </c:strRef>
          </c:cat>
          <c:val>
            <c:numRef>
              <c:f>全体編Graph0209!$I$685:$I$695</c:f>
              <c:numCache>
                <c:formatCode>0.0_ </c:formatCode>
                <c:ptCount val="11"/>
                <c:pt idx="0">
                  <c:v>0.49164785553047402</c:v>
                </c:pt>
                <c:pt idx="1">
                  <c:v>0.47313769751693002</c:v>
                </c:pt>
                <c:pt idx="2">
                  <c:v>0.36794582392776498</c:v>
                </c:pt>
                <c:pt idx="3">
                  <c:v>0.27945823927765301</c:v>
                </c:pt>
                <c:pt idx="4">
                  <c:v>0.27584650112866899</c:v>
                </c:pt>
                <c:pt idx="5">
                  <c:v>0.23611738148984199</c:v>
                </c:pt>
                <c:pt idx="6">
                  <c:v>0.20812641083521399</c:v>
                </c:pt>
                <c:pt idx="7">
                  <c:v>2.7990970654627599E-2</c:v>
                </c:pt>
                <c:pt idx="8">
                  <c:v>1.67042889390519E-2</c:v>
                </c:pt>
                <c:pt idx="9">
                  <c:v>0.120090293453725</c:v>
                </c:pt>
                <c:pt idx="10">
                  <c:v>4.5146726862302498E-2</c:v>
                </c:pt>
              </c:numCache>
            </c:numRef>
          </c:val>
        </c:ser>
        <c:dLbls>
          <c:showLegendKey val="0"/>
          <c:showVal val="0"/>
          <c:showCatName val="0"/>
          <c:showSerName val="0"/>
          <c:showPercent val="0"/>
          <c:showBubbleSize val="0"/>
        </c:dLbls>
        <c:gapWidth val="70"/>
        <c:axId val="351104912"/>
        <c:axId val="351105696"/>
      </c:barChart>
      <c:catAx>
        <c:axId val="35110491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05696"/>
        <c:crosses val="autoZero"/>
        <c:auto val="1"/>
        <c:lblAlgn val="ctr"/>
        <c:lblOffset val="100"/>
        <c:noMultiLvlLbl val="0"/>
      </c:catAx>
      <c:valAx>
        <c:axId val="351105696"/>
        <c:scaling>
          <c:orientation val="minMax"/>
          <c:max val="0.70000000000000095"/>
          <c:min val="0"/>
        </c:scaling>
        <c:delete val="0"/>
        <c:axPos val="t"/>
        <c:majorGridlines>
          <c:spPr>
            <a:ln>
              <a:noFill/>
            </a:ln>
          </c:spPr>
        </c:majorGridlines>
        <c:numFmt formatCode="0.0_ " sourceLinked="1"/>
        <c:majorTickMark val="none"/>
        <c:minorTickMark val="none"/>
        <c:tickLblPos val="none"/>
        <c:spPr>
          <a:ln w="12700">
            <a:noFill/>
          </a:ln>
        </c:spPr>
        <c:crossAx val="35110491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全体編Graph0209!$H$673:$H$679</c:f>
              <c:strCache>
                <c:ptCount val="7"/>
                <c:pt idx="0">
                  <c:v>学費が理由で、高校や大学への進学をあきらめた、_x000c_または学校を中退したと思われる子どもがいる</c:v>
                </c:pt>
                <c:pt idx="1">
                  <c:v>食事を満足にとれていない、またはいつも一人で_x000c_食事をしていると思われる子どもがいる</c:v>
                </c:pt>
                <c:pt idx="2">
                  <c:v>学用品（上履きや文具、教材など）が十分に_x000c_買えないと思われる子どもがいる</c:v>
                </c:pt>
                <c:pt idx="3">
                  <c:v>病気やけがをしても病院や診療所に通えないと_x000c_思われる子どもがいる（健康保険未加入など）</c:v>
                </c:pt>
                <c:pt idx="4">
                  <c:v>その他の問題</c:v>
                </c:pt>
                <c:pt idx="5">
                  <c:v>問題を見たり 聞いたりしたことはない</c:v>
                </c:pt>
                <c:pt idx="6">
                  <c:v>無回答</c:v>
                </c:pt>
              </c:strCache>
            </c:strRef>
          </c:cat>
          <c:val>
            <c:numRef>
              <c:f>全体編Graph0209!$I$673:$I$679</c:f>
              <c:numCache>
                <c:formatCode>0.0_ </c:formatCode>
                <c:ptCount val="7"/>
                <c:pt idx="0">
                  <c:v>0.123702031602709</c:v>
                </c:pt>
                <c:pt idx="1">
                  <c:v>9.1647855530474095E-2</c:v>
                </c:pt>
                <c:pt idx="2">
                  <c:v>6.77200902934538E-2</c:v>
                </c:pt>
                <c:pt idx="3">
                  <c:v>5.0112866817155703E-2</c:v>
                </c:pt>
                <c:pt idx="4">
                  <c:v>9.9322799097065605E-3</c:v>
                </c:pt>
                <c:pt idx="5">
                  <c:v>0.73950338600451504</c:v>
                </c:pt>
                <c:pt idx="6">
                  <c:v>7.2686230248307102E-2</c:v>
                </c:pt>
              </c:numCache>
            </c:numRef>
          </c:val>
        </c:ser>
        <c:dLbls>
          <c:showLegendKey val="0"/>
          <c:showVal val="0"/>
          <c:showCatName val="0"/>
          <c:showSerName val="0"/>
          <c:showPercent val="0"/>
          <c:showBubbleSize val="0"/>
        </c:dLbls>
        <c:gapWidth val="70"/>
        <c:axId val="351106872"/>
        <c:axId val="351109224"/>
      </c:barChart>
      <c:catAx>
        <c:axId val="35110687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1109224"/>
        <c:crosses val="autoZero"/>
        <c:auto val="1"/>
        <c:lblAlgn val="ctr"/>
        <c:lblOffset val="100"/>
        <c:noMultiLvlLbl val="0"/>
      </c:catAx>
      <c:valAx>
        <c:axId val="351109224"/>
        <c:scaling>
          <c:orientation val="minMax"/>
          <c:max val="1"/>
          <c:min val="0"/>
        </c:scaling>
        <c:delete val="0"/>
        <c:axPos val="t"/>
        <c:majorGridlines>
          <c:spPr>
            <a:ln>
              <a:noFill/>
            </a:ln>
          </c:spPr>
        </c:majorGridlines>
        <c:numFmt formatCode="0.0_ " sourceLinked="1"/>
        <c:majorTickMark val="none"/>
        <c:minorTickMark val="none"/>
        <c:tickLblPos val="none"/>
        <c:spPr>
          <a:ln w="12700">
            <a:noFill/>
          </a:ln>
        </c:spPr>
        <c:crossAx val="35110687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全体編Graph0209!$H$741:$H$745</c:f>
              <c:strCache>
                <c:ptCount val="5"/>
                <c:pt idx="0">
                  <c:v>防災マップ・ハザードマップ・防災ハンドブックなど紙媒体の充実</c:v>
                </c:pt>
                <c:pt idx="1">
                  <c:v>研修、講演など、行政の防災に関する啓発事業の充実</c:v>
                </c:pt>
                <c:pt idx="2">
                  <c:v>避難勧告などを知るためのインターネット、ツイッターなどwebページを利用した災害情報発信の強化</c:v>
                </c:pt>
                <c:pt idx="3">
                  <c:v>その他</c:v>
                </c:pt>
                <c:pt idx="4">
                  <c:v>無回答</c:v>
                </c:pt>
              </c:strCache>
            </c:strRef>
          </c:cat>
          <c:val>
            <c:numRef>
              <c:f>全体編Graph0209!$I$741:$I$745</c:f>
              <c:numCache>
                <c:formatCode>0.0_ </c:formatCode>
                <c:ptCount val="5"/>
                <c:pt idx="0">
                  <c:v>0.93769751693002401</c:v>
                </c:pt>
                <c:pt idx="1">
                  <c:v>0.87178329571105995</c:v>
                </c:pt>
                <c:pt idx="2">
                  <c:v>0.88036117381489798</c:v>
                </c:pt>
                <c:pt idx="3">
                  <c:v>4.1986455981941402E-2</c:v>
                </c:pt>
                <c:pt idx="4">
                  <c:v>4.1986455981941402E-2</c:v>
                </c:pt>
              </c:numCache>
            </c:numRef>
          </c:val>
        </c:ser>
        <c:dLbls>
          <c:showLegendKey val="0"/>
          <c:showVal val="0"/>
          <c:showCatName val="0"/>
          <c:showSerName val="0"/>
          <c:showPercent val="0"/>
          <c:showBubbleSize val="0"/>
        </c:dLbls>
        <c:gapWidth val="70"/>
        <c:axId val="351109616"/>
        <c:axId val="351107264"/>
      </c:barChart>
      <c:catAx>
        <c:axId val="351109616"/>
        <c:scaling>
          <c:orientation val="maxMin"/>
        </c:scaling>
        <c:delete val="0"/>
        <c:axPos val="l"/>
        <c:numFmt formatCode="General" sourceLinked="0"/>
        <c:majorTickMark val="in"/>
        <c:minorTickMark val="none"/>
        <c:tickLblPos val="nextTo"/>
        <c:spPr>
          <a:solidFill>
            <a:srgbClr val="FFFFFF"/>
          </a:solidFill>
          <a:ln w="12700">
            <a:solidFill>
              <a:schemeClr val="tx1"/>
            </a:solidFill>
          </a:ln>
        </c:spPr>
        <c:txPr>
          <a:bodyPr/>
          <a:lstStyle/>
          <a:p>
            <a:pPr algn="r">
              <a:defRPr sz="500">
                <a:solidFill>
                  <a:srgbClr val="FFFFFF"/>
                </a:solidFill>
              </a:defRPr>
            </a:pPr>
            <a:endParaRPr lang="ja-JP"/>
          </a:p>
        </c:txPr>
        <c:crossAx val="351107264"/>
        <c:crosses val="autoZero"/>
        <c:auto val="1"/>
        <c:lblAlgn val="ctr"/>
        <c:lblOffset val="100"/>
        <c:noMultiLvlLbl val="0"/>
      </c:catAx>
      <c:valAx>
        <c:axId val="351107264"/>
        <c:scaling>
          <c:orientation val="minMax"/>
          <c:max val="1.3"/>
          <c:min val="0"/>
        </c:scaling>
        <c:delete val="0"/>
        <c:axPos val="t"/>
        <c:majorGridlines>
          <c:spPr>
            <a:ln>
              <a:noFill/>
            </a:ln>
          </c:spPr>
        </c:majorGridlines>
        <c:numFmt formatCode="0.0_ " sourceLinked="1"/>
        <c:majorTickMark val="none"/>
        <c:minorTickMark val="none"/>
        <c:tickLblPos val="none"/>
        <c:spPr>
          <a:ln w="12700">
            <a:noFill/>
          </a:ln>
        </c:spPr>
        <c:crossAx val="35110961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全体編Graph0209!$H$731:$H$735</c:f>
              <c:strCache>
                <c:ptCount val="5"/>
                <c:pt idx="0">
                  <c:v>防災マップ・ハザードマップ・防災ハンドブックなど紙媒体の充実</c:v>
                </c:pt>
                <c:pt idx="1">
                  <c:v>研修、講演など、行政の防災に関する啓発事業の充実</c:v>
                </c:pt>
                <c:pt idx="2">
                  <c:v>避難勧告などを知るためのインターネット、ツイッターなどwebページを利用した災害情報発信の強化</c:v>
                </c:pt>
                <c:pt idx="3">
                  <c:v>その他</c:v>
                </c:pt>
                <c:pt idx="4">
                  <c:v>無回答</c:v>
                </c:pt>
              </c:strCache>
            </c:strRef>
          </c:cat>
          <c:val>
            <c:numRef>
              <c:f>全体編Graph0209!$I$731:$I$735</c:f>
              <c:numCache>
                <c:formatCode>0.0_ </c:formatCode>
                <c:ptCount val="5"/>
                <c:pt idx="0">
                  <c:v>0.85778781038374796</c:v>
                </c:pt>
                <c:pt idx="1">
                  <c:v>0.32641083521444803</c:v>
                </c:pt>
                <c:pt idx="2">
                  <c:v>0.66591422121896104</c:v>
                </c:pt>
                <c:pt idx="3">
                  <c:v>2.3024830699774301E-2</c:v>
                </c:pt>
                <c:pt idx="4">
                  <c:v>4.1986455981941402E-2</c:v>
                </c:pt>
              </c:numCache>
            </c:numRef>
          </c:val>
        </c:ser>
        <c:dLbls>
          <c:showLegendKey val="0"/>
          <c:showVal val="0"/>
          <c:showCatName val="0"/>
          <c:showSerName val="0"/>
          <c:showPercent val="0"/>
          <c:showBubbleSize val="0"/>
        </c:dLbls>
        <c:gapWidth val="70"/>
        <c:axId val="351110400"/>
        <c:axId val="351110792"/>
      </c:barChart>
      <c:catAx>
        <c:axId val="351110400"/>
        <c:scaling>
          <c:orientation val="maxMin"/>
        </c:scaling>
        <c:delete val="0"/>
        <c:axPos val="l"/>
        <c:numFmt formatCode="General" sourceLinked="0"/>
        <c:majorTickMark val="in"/>
        <c:minorTickMark val="none"/>
        <c:tickLblPos val="nextTo"/>
        <c:spPr>
          <a:solidFill>
            <a:srgbClr val="FFFFFF"/>
          </a:solidFill>
          <a:ln w="12700">
            <a:solidFill>
              <a:schemeClr val="tx1"/>
            </a:solidFill>
          </a:ln>
        </c:spPr>
        <c:txPr>
          <a:bodyPr/>
          <a:lstStyle/>
          <a:p>
            <a:pPr algn="r">
              <a:defRPr sz="500">
                <a:solidFill>
                  <a:srgbClr val="FFFFFF"/>
                </a:solidFill>
              </a:defRPr>
            </a:pPr>
            <a:endParaRPr lang="ja-JP"/>
          </a:p>
        </c:txPr>
        <c:crossAx val="351110792"/>
        <c:crosses val="autoZero"/>
        <c:auto val="1"/>
        <c:lblAlgn val="ctr"/>
        <c:lblOffset val="100"/>
        <c:noMultiLvlLbl val="0"/>
      </c:catAx>
      <c:valAx>
        <c:axId val="351110792"/>
        <c:scaling>
          <c:orientation val="minMax"/>
          <c:max val="1.3"/>
          <c:min val="0"/>
        </c:scaling>
        <c:delete val="0"/>
        <c:axPos val="t"/>
        <c:majorGridlines>
          <c:spPr>
            <a:ln>
              <a:noFill/>
            </a:ln>
          </c:spPr>
        </c:majorGridlines>
        <c:numFmt formatCode="0.0_ " sourceLinked="1"/>
        <c:majorTickMark val="none"/>
        <c:minorTickMark val="none"/>
        <c:tickLblPos val="none"/>
        <c:spPr>
          <a:ln w="12700">
            <a:noFill/>
          </a:ln>
        </c:spPr>
        <c:crossAx val="35111040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全体編Graph0209!$H$718:$H$722</c:f>
              <c:strCache>
                <c:ptCount val="5"/>
                <c:pt idx="0">
                  <c:v>防災マップ・ハザードマップ・防災ハンドブックなど紙媒体の充実</c:v>
                </c:pt>
                <c:pt idx="1">
                  <c:v>研修、講演など、行政の防災に関する啓発事業の充実</c:v>
                </c:pt>
                <c:pt idx="2">
                  <c:v>避難勧告などを知るためのインターネット、ツイッターなどwebページを利用した災害情報発信の強化</c:v>
                </c:pt>
                <c:pt idx="3">
                  <c:v>その他</c:v>
                </c:pt>
                <c:pt idx="4">
                  <c:v>無回答</c:v>
                </c:pt>
              </c:strCache>
            </c:strRef>
          </c:cat>
          <c:val>
            <c:numRef>
              <c:f>全体編Graph0209!$I$718:$I$722</c:f>
              <c:numCache>
                <c:formatCode>0.0_ </c:formatCode>
                <c:ptCount val="5"/>
                <c:pt idx="0">
                  <c:v>0.53724604966139999</c:v>
                </c:pt>
                <c:pt idx="1">
                  <c:v>7.3589164785552899E-2</c:v>
                </c:pt>
                <c:pt idx="2">
                  <c:v>0.33182844243792298</c:v>
                </c:pt>
                <c:pt idx="3">
                  <c:v>1.5349887133182799E-2</c:v>
                </c:pt>
                <c:pt idx="4">
                  <c:v>4.1986455981941402E-2</c:v>
                </c:pt>
              </c:numCache>
            </c:numRef>
          </c:val>
        </c:ser>
        <c:dLbls>
          <c:showLegendKey val="0"/>
          <c:showVal val="0"/>
          <c:showCatName val="0"/>
          <c:showSerName val="0"/>
          <c:showPercent val="0"/>
          <c:showBubbleSize val="0"/>
        </c:dLbls>
        <c:gapWidth val="70"/>
        <c:axId val="351119024"/>
        <c:axId val="352126840"/>
      </c:barChart>
      <c:catAx>
        <c:axId val="351119024"/>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sz="500"/>
            </a:pPr>
            <a:endParaRPr lang="ja-JP"/>
          </a:p>
        </c:txPr>
        <c:crossAx val="352126840"/>
        <c:crosses val="autoZero"/>
        <c:auto val="1"/>
        <c:lblAlgn val="ctr"/>
        <c:lblOffset val="100"/>
        <c:noMultiLvlLbl val="0"/>
      </c:catAx>
      <c:valAx>
        <c:axId val="352126840"/>
        <c:scaling>
          <c:orientation val="minMax"/>
          <c:max val="1.3"/>
          <c:min val="0"/>
        </c:scaling>
        <c:delete val="0"/>
        <c:axPos val="t"/>
        <c:majorGridlines>
          <c:spPr>
            <a:ln>
              <a:noFill/>
            </a:ln>
          </c:spPr>
        </c:majorGridlines>
        <c:numFmt formatCode="0.0_ " sourceLinked="1"/>
        <c:majorTickMark val="none"/>
        <c:minorTickMark val="none"/>
        <c:tickLblPos val="none"/>
        <c:spPr>
          <a:ln w="12700">
            <a:noFill/>
          </a:ln>
        </c:spPr>
        <c:crossAx val="35111902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全体編Graph0209!$H$702:$H$710</c:f>
              <c:strCache>
                <c:ptCount val="9"/>
                <c:pt idx="0">
                  <c:v>テレビ</c:v>
                </c:pt>
                <c:pt idx="1">
                  <c:v>インターネット</c:v>
                </c:pt>
                <c:pt idx="2">
                  <c:v>ラジオ</c:v>
                </c:pt>
                <c:pt idx="3">
                  <c:v>ツイッターやフェイスブックなどのSNS</c:v>
                </c:pt>
                <c:pt idx="4">
                  <c:v>近隣・知人・親戚からの電話など</c:v>
                </c:pt>
                <c:pt idx="5">
                  <c:v>民間の防災アプリ</c:v>
                </c:pt>
                <c:pt idx="6">
                  <c:v>横浜市防災情報Eメール</c:v>
                </c:pt>
                <c:pt idx="7">
                  <c:v>その他</c:v>
                </c:pt>
                <c:pt idx="8">
                  <c:v>無回答</c:v>
                </c:pt>
              </c:strCache>
            </c:strRef>
          </c:cat>
          <c:val>
            <c:numRef>
              <c:f>全体編Graph0209!$I$702:$I$710</c:f>
              <c:numCache>
                <c:formatCode>0.0_ </c:formatCode>
                <c:ptCount val="9"/>
                <c:pt idx="0">
                  <c:v>0.84695259593679395</c:v>
                </c:pt>
                <c:pt idx="1">
                  <c:v>0.55349887133182896</c:v>
                </c:pt>
                <c:pt idx="2">
                  <c:v>0.18735891647855499</c:v>
                </c:pt>
                <c:pt idx="3">
                  <c:v>9.9774266365688799E-2</c:v>
                </c:pt>
                <c:pt idx="4">
                  <c:v>8.2167042889390501E-2</c:v>
                </c:pt>
                <c:pt idx="5">
                  <c:v>7.8555304740406298E-2</c:v>
                </c:pt>
                <c:pt idx="6">
                  <c:v>7.8103837471783302E-2</c:v>
                </c:pt>
                <c:pt idx="7">
                  <c:v>4.9661399548532803E-3</c:v>
                </c:pt>
                <c:pt idx="8">
                  <c:v>6.2302483069977502E-2</c:v>
                </c:pt>
              </c:numCache>
            </c:numRef>
          </c:val>
        </c:ser>
        <c:dLbls>
          <c:showLegendKey val="0"/>
          <c:showVal val="0"/>
          <c:showCatName val="0"/>
          <c:showSerName val="0"/>
          <c:showPercent val="0"/>
          <c:showBubbleSize val="0"/>
        </c:dLbls>
        <c:gapWidth val="70"/>
        <c:axId val="352128408"/>
        <c:axId val="352121744"/>
      </c:barChart>
      <c:catAx>
        <c:axId val="352128408"/>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2121744"/>
        <c:crosses val="autoZero"/>
        <c:auto val="1"/>
        <c:lblAlgn val="ctr"/>
        <c:lblOffset val="100"/>
        <c:noMultiLvlLbl val="0"/>
      </c:catAx>
      <c:valAx>
        <c:axId val="352121744"/>
        <c:scaling>
          <c:orientation val="minMax"/>
          <c:max val="1.2"/>
          <c:min val="0"/>
        </c:scaling>
        <c:delete val="0"/>
        <c:axPos val="t"/>
        <c:majorGridlines>
          <c:spPr>
            <a:ln>
              <a:noFill/>
            </a:ln>
          </c:spPr>
        </c:majorGridlines>
        <c:numFmt formatCode="0.0_ " sourceLinked="1"/>
        <c:majorTickMark val="none"/>
        <c:minorTickMark val="none"/>
        <c:tickLblPos val="none"/>
        <c:spPr>
          <a:ln w="12700">
            <a:noFill/>
          </a:ln>
        </c:spPr>
        <c:crossAx val="35212840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全体編Graph0209!$H$785:$H$789</c:f>
              <c:strCache>
                <c:ptCount val="5"/>
                <c:pt idx="0">
                  <c:v>地域での助け合い・安否確認</c:v>
                </c:pt>
                <c:pt idx="1">
                  <c:v>地域での初期消火活動の充実</c:v>
                </c:pt>
                <c:pt idx="2">
                  <c:v>地域で行う防災訓練の充実</c:v>
                </c:pt>
                <c:pt idx="3">
                  <c:v>その他</c:v>
                </c:pt>
                <c:pt idx="4">
                  <c:v>無回答</c:v>
                </c:pt>
              </c:strCache>
            </c:strRef>
          </c:cat>
          <c:val>
            <c:numRef>
              <c:f>全体編Graph0209!$I$785:$I$789</c:f>
              <c:numCache>
                <c:formatCode>0.0_ </c:formatCode>
                <c:ptCount val="5"/>
                <c:pt idx="0">
                  <c:v>0.72866817155756203</c:v>
                </c:pt>
                <c:pt idx="1">
                  <c:v>0.46004514672686198</c:v>
                </c:pt>
                <c:pt idx="2">
                  <c:v>0.38781038374717902</c:v>
                </c:pt>
                <c:pt idx="3">
                  <c:v>2.1670428893905198E-2</c:v>
                </c:pt>
                <c:pt idx="4">
                  <c:v>2.9345372460496601E-2</c:v>
                </c:pt>
              </c:numCache>
            </c:numRef>
          </c:val>
        </c:ser>
        <c:dLbls>
          <c:showLegendKey val="0"/>
          <c:showVal val="0"/>
          <c:showCatName val="0"/>
          <c:showSerName val="0"/>
          <c:showPercent val="0"/>
          <c:showBubbleSize val="0"/>
        </c:dLbls>
        <c:gapWidth val="70"/>
        <c:axId val="352119000"/>
        <c:axId val="352120960"/>
      </c:barChart>
      <c:catAx>
        <c:axId val="352119000"/>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sz="600"/>
            </a:pPr>
            <a:endParaRPr lang="ja-JP"/>
          </a:p>
        </c:txPr>
        <c:crossAx val="352120960"/>
        <c:crosses val="autoZero"/>
        <c:auto val="1"/>
        <c:lblAlgn val="ctr"/>
        <c:lblOffset val="100"/>
        <c:noMultiLvlLbl val="0"/>
      </c:catAx>
      <c:valAx>
        <c:axId val="352120960"/>
        <c:scaling>
          <c:orientation val="minMax"/>
          <c:max val="1.2"/>
          <c:min val="0"/>
        </c:scaling>
        <c:delete val="0"/>
        <c:axPos val="t"/>
        <c:majorGridlines>
          <c:spPr>
            <a:ln>
              <a:noFill/>
            </a:ln>
          </c:spPr>
        </c:majorGridlines>
        <c:numFmt formatCode="0.0_ " sourceLinked="1"/>
        <c:majorTickMark val="none"/>
        <c:minorTickMark val="none"/>
        <c:tickLblPos val="none"/>
        <c:spPr>
          <a:ln w="12700">
            <a:noFill/>
          </a:ln>
        </c:spPr>
        <c:crossAx val="35211900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3"/>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全体編Graph0209!$H$771:$H$775</c:f>
              <c:strCache>
                <c:ptCount val="5"/>
                <c:pt idx="0">
                  <c:v>すでに行っている</c:v>
                </c:pt>
                <c:pt idx="1">
                  <c:v>今後行う予定である</c:v>
                </c:pt>
                <c:pt idx="2">
                  <c:v>行う予定はない</c:v>
                </c:pt>
                <c:pt idx="3">
                  <c:v>※実施済み＋予定あり　計</c:v>
                </c:pt>
                <c:pt idx="4">
                  <c:v>無回答</c:v>
                </c:pt>
              </c:strCache>
            </c:strRef>
          </c:cat>
          <c:val>
            <c:numRef>
              <c:f>全体編Graph0209!$I$771:$I$775</c:f>
              <c:numCache>
                <c:formatCode>0.0_ </c:formatCode>
                <c:ptCount val="5"/>
                <c:pt idx="0">
                  <c:v>0.43386004514672699</c:v>
                </c:pt>
                <c:pt idx="1">
                  <c:v>0.30790067720090403</c:v>
                </c:pt>
                <c:pt idx="2">
                  <c:v>0.23386004514672701</c:v>
                </c:pt>
                <c:pt idx="3">
                  <c:v>0.74176072234763002</c:v>
                </c:pt>
                <c:pt idx="4">
                  <c:v>2.4379232505643299E-2</c:v>
                </c:pt>
              </c:numCache>
            </c:numRef>
          </c:val>
        </c:ser>
        <c:dLbls>
          <c:showLegendKey val="0"/>
          <c:showVal val="0"/>
          <c:showCatName val="0"/>
          <c:showSerName val="0"/>
          <c:showPercent val="0"/>
          <c:showBubbleSize val="0"/>
        </c:dLbls>
        <c:gapWidth val="70"/>
        <c:axId val="352117824"/>
        <c:axId val="352118216"/>
      </c:barChart>
      <c:catAx>
        <c:axId val="352117824"/>
        <c:scaling>
          <c:orientation val="maxMin"/>
        </c:scaling>
        <c:delete val="0"/>
        <c:axPos val="l"/>
        <c:numFmt formatCode="General" sourceLinked="0"/>
        <c:majorTickMark val="in"/>
        <c:minorTickMark val="none"/>
        <c:tickLblPos val="nextTo"/>
        <c:spPr>
          <a:solidFill>
            <a:srgbClr val="FFFFFF"/>
          </a:solidFill>
          <a:ln w="12700">
            <a:solidFill>
              <a:schemeClr val="tx1"/>
            </a:solidFill>
          </a:ln>
        </c:spPr>
        <c:txPr>
          <a:bodyPr/>
          <a:lstStyle/>
          <a:p>
            <a:pPr algn="r">
              <a:defRPr sz="600">
                <a:solidFill>
                  <a:srgbClr val="FFFFFF"/>
                </a:solidFill>
              </a:defRPr>
            </a:pPr>
            <a:endParaRPr lang="ja-JP"/>
          </a:p>
        </c:txPr>
        <c:crossAx val="352118216"/>
        <c:crosses val="autoZero"/>
        <c:auto val="1"/>
        <c:lblAlgn val="ctr"/>
        <c:lblOffset val="100"/>
        <c:noMultiLvlLbl val="0"/>
      </c:catAx>
      <c:valAx>
        <c:axId val="352118216"/>
        <c:scaling>
          <c:orientation val="minMax"/>
          <c:max val="1.2"/>
          <c:min val="0"/>
        </c:scaling>
        <c:delete val="0"/>
        <c:axPos val="t"/>
        <c:majorGridlines>
          <c:spPr>
            <a:ln>
              <a:noFill/>
            </a:ln>
          </c:spPr>
        </c:majorGridlines>
        <c:numFmt formatCode="0.0_ " sourceLinked="1"/>
        <c:majorTickMark val="none"/>
        <c:minorTickMark val="none"/>
        <c:tickLblPos val="none"/>
        <c:spPr>
          <a:ln w="12700">
            <a:noFill/>
          </a:ln>
        </c:spPr>
        <c:crossAx val="35211782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3"/>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全体編Graph0209!$H$762:$H$766</c:f>
              <c:strCache>
                <c:ptCount val="5"/>
                <c:pt idx="0">
                  <c:v>すでに行っている</c:v>
                </c:pt>
                <c:pt idx="1">
                  <c:v>今後行う予定である</c:v>
                </c:pt>
                <c:pt idx="2">
                  <c:v>行う予定はない</c:v>
                </c:pt>
                <c:pt idx="3">
                  <c:v>※実施済み＋予定あり　計</c:v>
                </c:pt>
                <c:pt idx="4">
                  <c:v>無回答</c:v>
                </c:pt>
              </c:strCache>
            </c:strRef>
          </c:cat>
          <c:val>
            <c:numRef>
              <c:f>全体編Graph0209!$I$762:$I$766</c:f>
              <c:numCache>
                <c:formatCode>0.0_ </c:formatCode>
                <c:ptCount val="5"/>
                <c:pt idx="0">
                  <c:v>0.19367945823927801</c:v>
                </c:pt>
                <c:pt idx="1">
                  <c:v>0.23702031602708801</c:v>
                </c:pt>
                <c:pt idx="2">
                  <c:v>0.51738148984198595</c:v>
                </c:pt>
                <c:pt idx="3">
                  <c:v>0.43069977426636602</c:v>
                </c:pt>
                <c:pt idx="4">
                  <c:v>5.1918735891647798E-2</c:v>
                </c:pt>
              </c:numCache>
            </c:numRef>
          </c:val>
        </c:ser>
        <c:dLbls>
          <c:showLegendKey val="0"/>
          <c:showVal val="0"/>
          <c:showCatName val="0"/>
          <c:showSerName val="0"/>
          <c:showPercent val="0"/>
          <c:showBubbleSize val="0"/>
        </c:dLbls>
        <c:gapWidth val="70"/>
        <c:axId val="352127232"/>
        <c:axId val="352119784"/>
      </c:barChart>
      <c:catAx>
        <c:axId val="352127232"/>
        <c:scaling>
          <c:orientation val="maxMin"/>
        </c:scaling>
        <c:delete val="0"/>
        <c:axPos val="l"/>
        <c:numFmt formatCode="General" sourceLinked="0"/>
        <c:majorTickMark val="in"/>
        <c:minorTickMark val="none"/>
        <c:tickLblPos val="nextTo"/>
        <c:spPr>
          <a:solidFill>
            <a:srgbClr val="FFFFFF"/>
          </a:solidFill>
          <a:ln w="12700">
            <a:solidFill>
              <a:schemeClr val="tx1"/>
            </a:solidFill>
          </a:ln>
        </c:spPr>
        <c:txPr>
          <a:bodyPr/>
          <a:lstStyle/>
          <a:p>
            <a:pPr algn="r">
              <a:defRPr sz="600">
                <a:solidFill>
                  <a:srgbClr val="FFFFFF"/>
                </a:solidFill>
              </a:defRPr>
            </a:pPr>
            <a:endParaRPr lang="ja-JP"/>
          </a:p>
        </c:txPr>
        <c:crossAx val="352119784"/>
        <c:crosses val="autoZero"/>
        <c:auto val="1"/>
        <c:lblAlgn val="ctr"/>
        <c:lblOffset val="100"/>
        <c:noMultiLvlLbl val="0"/>
      </c:catAx>
      <c:valAx>
        <c:axId val="352119784"/>
        <c:scaling>
          <c:orientation val="minMax"/>
          <c:max val="1.2"/>
          <c:min val="0"/>
        </c:scaling>
        <c:delete val="0"/>
        <c:axPos val="t"/>
        <c:majorGridlines>
          <c:spPr>
            <a:ln>
              <a:noFill/>
            </a:ln>
          </c:spPr>
        </c:majorGridlines>
        <c:numFmt formatCode="0.0_ " sourceLinked="1"/>
        <c:majorTickMark val="none"/>
        <c:minorTickMark val="none"/>
        <c:tickLblPos val="none"/>
        <c:spPr>
          <a:ln w="12700">
            <a:noFill/>
          </a:ln>
        </c:spPr>
        <c:crossAx val="35212723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5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3"/>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全体編Graph0209!$H$750:$H$754</c:f>
              <c:strCache>
                <c:ptCount val="5"/>
                <c:pt idx="0">
                  <c:v>すでに行っている</c:v>
                </c:pt>
                <c:pt idx="1">
                  <c:v>今後行う予定である</c:v>
                </c:pt>
                <c:pt idx="2">
                  <c:v>行う予定はない</c:v>
                </c:pt>
                <c:pt idx="3">
                  <c:v>※実施済み＋予定あり　計</c:v>
                </c:pt>
                <c:pt idx="4">
                  <c:v>無回答</c:v>
                </c:pt>
              </c:strCache>
            </c:strRef>
          </c:cat>
          <c:val>
            <c:numRef>
              <c:f>全体編Graph0209!$I$750:$I$754</c:f>
              <c:numCache>
                <c:formatCode>0.0_ </c:formatCode>
                <c:ptCount val="5"/>
                <c:pt idx="0">
                  <c:v>0.53860045146726898</c:v>
                </c:pt>
                <c:pt idx="1">
                  <c:v>0.35214446952595901</c:v>
                </c:pt>
                <c:pt idx="2">
                  <c:v>9.7065462753950602E-2</c:v>
                </c:pt>
                <c:pt idx="3">
                  <c:v>0.890744920993228</c:v>
                </c:pt>
                <c:pt idx="4">
                  <c:v>1.21896162528217E-2</c:v>
                </c:pt>
              </c:numCache>
            </c:numRef>
          </c:val>
        </c:ser>
        <c:dLbls>
          <c:showLegendKey val="0"/>
          <c:showVal val="0"/>
          <c:showCatName val="0"/>
          <c:showSerName val="0"/>
          <c:showPercent val="0"/>
          <c:showBubbleSize val="0"/>
        </c:dLbls>
        <c:gapWidth val="70"/>
        <c:axId val="352129192"/>
        <c:axId val="352118608"/>
      </c:barChart>
      <c:catAx>
        <c:axId val="352129192"/>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sz="600"/>
            </a:pPr>
            <a:endParaRPr lang="ja-JP"/>
          </a:p>
        </c:txPr>
        <c:crossAx val="352118608"/>
        <c:crosses val="autoZero"/>
        <c:auto val="1"/>
        <c:lblAlgn val="ctr"/>
        <c:lblOffset val="100"/>
        <c:noMultiLvlLbl val="0"/>
      </c:catAx>
      <c:valAx>
        <c:axId val="352118608"/>
        <c:scaling>
          <c:orientation val="minMax"/>
          <c:max val="1.2"/>
          <c:min val="0"/>
        </c:scaling>
        <c:delete val="0"/>
        <c:axPos val="t"/>
        <c:majorGridlines>
          <c:spPr>
            <a:ln>
              <a:noFill/>
            </a:ln>
          </c:spPr>
        </c:majorGridlines>
        <c:numFmt formatCode="0.0_ " sourceLinked="1"/>
        <c:majorTickMark val="none"/>
        <c:minorTickMark val="none"/>
        <c:tickLblPos val="none"/>
        <c:spPr>
          <a:ln w="12700">
            <a:noFill/>
          </a:ln>
        </c:spPr>
        <c:crossAx val="35212919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全体編Graph0209!$H$148:$H$151</c:f>
              <c:strCache>
                <c:ptCount val="4"/>
                <c:pt idx="0">
                  <c:v>届いている</c:v>
                </c:pt>
                <c:pt idx="1">
                  <c:v>届いていない</c:v>
                </c:pt>
                <c:pt idx="2">
                  <c:v>わからない</c:v>
                </c:pt>
                <c:pt idx="3">
                  <c:v>無回答</c:v>
                </c:pt>
              </c:strCache>
            </c:strRef>
          </c:cat>
          <c:val>
            <c:numRef>
              <c:f>全体編Graph0209!$I$148:$I$151</c:f>
              <c:numCache>
                <c:formatCode>0.0_ </c:formatCode>
                <c:ptCount val="4"/>
                <c:pt idx="0">
                  <c:v>0.76523702031602703</c:v>
                </c:pt>
                <c:pt idx="1">
                  <c:v>9.4356659142212307E-2</c:v>
                </c:pt>
                <c:pt idx="2">
                  <c:v>0.13950338600451501</c:v>
                </c:pt>
                <c:pt idx="3">
                  <c:v>9.0293453724605004E-4</c:v>
                </c:pt>
              </c:numCache>
            </c:numRef>
          </c:val>
        </c:ser>
        <c:dLbls>
          <c:showLegendKey val="0"/>
          <c:showVal val="0"/>
          <c:showCatName val="0"/>
          <c:showSerName val="0"/>
          <c:showPercent val="0"/>
          <c:showBubbleSize val="0"/>
        </c:dLbls>
        <c:gapWidth val="70"/>
        <c:axId val="308170152"/>
        <c:axId val="308167408"/>
      </c:barChart>
      <c:catAx>
        <c:axId val="308170152"/>
        <c:scaling>
          <c:orientation val="maxMin"/>
        </c:scaling>
        <c:delete val="0"/>
        <c:axPos val="l"/>
        <c:numFmt formatCode="General" sourceLinked="0"/>
        <c:majorTickMark val="in"/>
        <c:minorTickMark val="none"/>
        <c:tickLblPos val="nextTo"/>
        <c:spPr>
          <a:ln w="12700">
            <a:solidFill>
              <a:schemeClr val="tx1"/>
            </a:solidFill>
          </a:ln>
        </c:spPr>
        <c:crossAx val="308167408"/>
        <c:crosses val="autoZero"/>
        <c:auto val="1"/>
        <c:lblAlgn val="ctr"/>
        <c:lblOffset val="100"/>
        <c:noMultiLvlLbl val="0"/>
      </c:catAx>
      <c:valAx>
        <c:axId val="30816740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817015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4"/>
            <c:invertIfNegative val="0"/>
            <c:bubble3D val="0"/>
            <c:spPr>
              <a:pattFill prst="pct90">
                <a:fgClr>
                  <a:schemeClr val="tx1">
                    <a:lumMod val="85000"/>
                    <a:lumOff val="15000"/>
                  </a:schemeClr>
                </a:fgClr>
                <a:bgClr>
                  <a:prstClr val="white"/>
                </a:bgClr>
              </a:pattFill>
              <a:effectLst/>
            </c:spPr>
          </c:dPt>
          <c:dPt>
            <c:idx val="5"/>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全体編Graph0209!$H$795:$H$801</c:f>
              <c:strCache>
                <c:ptCount val="7"/>
                <c:pt idx="0">
                  <c:v>場所・役割ともに知っている</c:v>
                </c:pt>
                <c:pt idx="1">
                  <c:v>場所は知っているが役割は知らない</c:v>
                </c:pt>
                <c:pt idx="2">
                  <c:v>役割は知っているが場所は知らない</c:v>
                </c:pt>
                <c:pt idx="3">
                  <c:v>場所・役割ともに知らない</c:v>
                </c:pt>
                <c:pt idx="4">
                  <c:v>※「場所」認知あり 計</c:v>
                </c:pt>
                <c:pt idx="5">
                  <c:v>※「役割」認知あり 計</c:v>
                </c:pt>
                <c:pt idx="6">
                  <c:v>無回答</c:v>
                </c:pt>
              </c:strCache>
            </c:strRef>
          </c:cat>
          <c:val>
            <c:numRef>
              <c:f>全体編Graph0209!$I$795:$I$801</c:f>
              <c:numCache>
                <c:formatCode>0.0_ </c:formatCode>
                <c:ptCount val="7"/>
                <c:pt idx="0">
                  <c:v>0.280361173814899</c:v>
                </c:pt>
                <c:pt idx="1">
                  <c:v>0.40180586907449301</c:v>
                </c:pt>
                <c:pt idx="2">
                  <c:v>8.0361173814898407E-2</c:v>
                </c:pt>
                <c:pt idx="3">
                  <c:v>0.22663656884875799</c:v>
                </c:pt>
                <c:pt idx="4">
                  <c:v>0.68216704288939001</c:v>
                </c:pt>
                <c:pt idx="5">
                  <c:v>0.36072234762979699</c:v>
                </c:pt>
                <c:pt idx="6">
                  <c:v>1.0835214446952599E-2</c:v>
                </c:pt>
              </c:numCache>
            </c:numRef>
          </c:val>
        </c:ser>
        <c:dLbls>
          <c:showLegendKey val="0"/>
          <c:showVal val="0"/>
          <c:showCatName val="0"/>
          <c:showSerName val="0"/>
          <c:showPercent val="0"/>
          <c:showBubbleSize val="0"/>
        </c:dLbls>
        <c:gapWidth val="70"/>
        <c:axId val="352122920"/>
        <c:axId val="352128016"/>
      </c:barChart>
      <c:catAx>
        <c:axId val="352122920"/>
        <c:scaling>
          <c:orientation val="maxMin"/>
        </c:scaling>
        <c:delete val="0"/>
        <c:axPos val="l"/>
        <c:numFmt formatCode="General" sourceLinked="0"/>
        <c:majorTickMark val="in"/>
        <c:minorTickMark val="none"/>
        <c:tickLblPos val="nextTo"/>
        <c:spPr>
          <a:ln w="12700">
            <a:solidFill>
              <a:schemeClr val="tx1"/>
            </a:solidFill>
          </a:ln>
        </c:spPr>
        <c:crossAx val="352128016"/>
        <c:crosses val="autoZero"/>
        <c:auto val="1"/>
        <c:lblAlgn val="ctr"/>
        <c:lblOffset val="100"/>
        <c:noMultiLvlLbl val="0"/>
      </c:catAx>
      <c:valAx>
        <c:axId val="352128016"/>
        <c:scaling>
          <c:orientation val="minMax"/>
        </c:scaling>
        <c:delete val="0"/>
        <c:axPos val="t"/>
        <c:majorGridlines>
          <c:spPr>
            <a:ln>
              <a:noFill/>
            </a:ln>
          </c:spPr>
        </c:majorGridlines>
        <c:numFmt formatCode="0.0_ " sourceLinked="1"/>
        <c:majorTickMark val="none"/>
        <c:minorTickMark val="none"/>
        <c:tickLblPos val="none"/>
        <c:spPr>
          <a:ln w="12700">
            <a:noFill/>
          </a:ln>
        </c:spPr>
        <c:crossAx val="35212292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全体編Graph0209!$H$807:$H$809</c:f>
              <c:strCache>
                <c:ptCount val="3"/>
                <c:pt idx="0">
                  <c:v>参加したことがある</c:v>
                </c:pt>
                <c:pt idx="1">
                  <c:v>参加したことがない</c:v>
                </c:pt>
                <c:pt idx="2">
                  <c:v>無回答</c:v>
                </c:pt>
              </c:strCache>
            </c:strRef>
          </c:cat>
          <c:val>
            <c:numRef>
              <c:f>全体編Graph0209!$I$807:$I$809</c:f>
              <c:numCache>
                <c:formatCode>0.0_ </c:formatCode>
                <c:ptCount val="3"/>
                <c:pt idx="0">
                  <c:v>0.26004514672686202</c:v>
                </c:pt>
                <c:pt idx="1">
                  <c:v>0.73002257336343201</c:v>
                </c:pt>
                <c:pt idx="2">
                  <c:v>9.9322799097065605E-3</c:v>
                </c:pt>
              </c:numCache>
            </c:numRef>
          </c:val>
        </c:ser>
        <c:dLbls>
          <c:showLegendKey val="0"/>
          <c:showVal val="0"/>
          <c:showCatName val="0"/>
          <c:showSerName val="0"/>
          <c:showPercent val="0"/>
          <c:showBubbleSize val="0"/>
        </c:dLbls>
        <c:gapWidth val="70"/>
        <c:axId val="352123312"/>
        <c:axId val="352126448"/>
      </c:barChart>
      <c:catAx>
        <c:axId val="352123312"/>
        <c:scaling>
          <c:orientation val="maxMin"/>
        </c:scaling>
        <c:delete val="0"/>
        <c:axPos val="l"/>
        <c:numFmt formatCode="General" sourceLinked="0"/>
        <c:majorTickMark val="in"/>
        <c:minorTickMark val="none"/>
        <c:tickLblPos val="nextTo"/>
        <c:spPr>
          <a:ln w="12700">
            <a:solidFill>
              <a:schemeClr val="tx1"/>
            </a:solidFill>
          </a:ln>
        </c:spPr>
        <c:crossAx val="352126448"/>
        <c:crosses val="autoZero"/>
        <c:auto val="1"/>
        <c:lblAlgn val="ctr"/>
        <c:lblOffset val="100"/>
        <c:noMultiLvlLbl val="0"/>
      </c:catAx>
      <c:valAx>
        <c:axId val="35212644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5212331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全体編Graph0209!$H$815:$H$824</c:f>
              <c:strCache>
                <c:ptCount val="10"/>
                <c:pt idx="0">
                  <c:v>給水、トイレの組み立てなどの各種資機材の取扱い</c:v>
                </c:pt>
                <c:pt idx="1">
                  <c:v>女性、乳幼児、高齢者など多様な避難者への配慮を想定した訓練</c:v>
                </c:pt>
                <c:pt idx="2">
                  <c:v>夜間の災害発生を想定した訓練</c:v>
                </c:pt>
                <c:pt idx="3">
                  <c:v>体育館などでの避難生活体験</c:v>
                </c:pt>
                <c:pt idx="4">
                  <c:v>救援物資の受け入れ・配布</c:v>
                </c:pt>
                <c:pt idx="5">
                  <c:v>避難者の受け入れ</c:v>
                </c:pt>
                <c:pt idx="6">
                  <c:v>ボランティアとの連携を想定した訓練</c:v>
                </c:pt>
                <c:pt idx="7">
                  <c:v>ペット同行避難者を想定した訓練</c:v>
                </c:pt>
                <c:pt idx="8">
                  <c:v>その他</c:v>
                </c:pt>
                <c:pt idx="9">
                  <c:v>無回答</c:v>
                </c:pt>
              </c:strCache>
            </c:strRef>
          </c:cat>
          <c:val>
            <c:numRef>
              <c:f>全体編Graph0209!$I$815:$I$824</c:f>
              <c:numCache>
                <c:formatCode>0.0_ </c:formatCode>
                <c:ptCount val="10"/>
                <c:pt idx="0">
                  <c:v>0.52777777777777801</c:v>
                </c:pt>
                <c:pt idx="1">
                  <c:v>0.40104166666666702</c:v>
                </c:pt>
                <c:pt idx="2">
                  <c:v>0.35763888888888901</c:v>
                </c:pt>
                <c:pt idx="3">
                  <c:v>0.34375</c:v>
                </c:pt>
                <c:pt idx="4">
                  <c:v>0.32986111111111099</c:v>
                </c:pt>
                <c:pt idx="5">
                  <c:v>0.25</c:v>
                </c:pt>
                <c:pt idx="6">
                  <c:v>0.20659722222222199</c:v>
                </c:pt>
                <c:pt idx="7">
                  <c:v>0.196180555555556</c:v>
                </c:pt>
                <c:pt idx="8">
                  <c:v>3.125E-2</c:v>
                </c:pt>
                <c:pt idx="9">
                  <c:v>4.3402777777777797E-2</c:v>
                </c:pt>
              </c:numCache>
            </c:numRef>
          </c:val>
        </c:ser>
        <c:dLbls>
          <c:showLegendKey val="0"/>
          <c:showVal val="0"/>
          <c:showCatName val="0"/>
          <c:showSerName val="0"/>
          <c:showPercent val="0"/>
          <c:showBubbleSize val="0"/>
        </c:dLbls>
        <c:gapWidth val="70"/>
        <c:axId val="352124488"/>
        <c:axId val="352124880"/>
      </c:barChart>
      <c:catAx>
        <c:axId val="352124488"/>
        <c:scaling>
          <c:orientation val="maxMin"/>
        </c:scaling>
        <c:delete val="0"/>
        <c:axPos val="l"/>
        <c:numFmt formatCode="General" sourceLinked="0"/>
        <c:majorTickMark val="in"/>
        <c:minorTickMark val="none"/>
        <c:tickLblPos val="nextTo"/>
        <c:spPr>
          <a:ln w="12700">
            <a:solidFill>
              <a:schemeClr val="tx1"/>
            </a:solidFill>
          </a:ln>
        </c:spPr>
        <c:crossAx val="352124880"/>
        <c:crosses val="autoZero"/>
        <c:auto val="1"/>
        <c:lblAlgn val="ctr"/>
        <c:lblOffset val="100"/>
        <c:noMultiLvlLbl val="0"/>
      </c:catAx>
      <c:valAx>
        <c:axId val="352124880"/>
        <c:scaling>
          <c:orientation val="minMax"/>
          <c:max val="0.8"/>
        </c:scaling>
        <c:delete val="0"/>
        <c:axPos val="t"/>
        <c:majorGridlines>
          <c:spPr>
            <a:ln>
              <a:noFill/>
            </a:ln>
          </c:spPr>
        </c:majorGridlines>
        <c:numFmt formatCode="0.0_ " sourceLinked="1"/>
        <c:majorTickMark val="none"/>
        <c:minorTickMark val="none"/>
        <c:tickLblPos val="none"/>
        <c:spPr>
          <a:ln w="12700">
            <a:noFill/>
          </a:ln>
        </c:spPr>
        <c:crossAx val="35212448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全体編Graph0209!$H$830:$H$839</c:f>
              <c:strCache>
                <c:ptCount val="10"/>
                <c:pt idx="0">
                  <c:v>避難準備情報が発令された時点で避難する</c:v>
                </c:pt>
                <c:pt idx="1">
                  <c:v>避難勧告が発令された時点で避難する</c:v>
                </c:pt>
                <c:pt idx="2">
                  <c:v>避難指示が発令された時点で避難する</c:v>
                </c:pt>
                <c:pt idx="3">
                  <c:v>発令の有無に関係なく、周囲の状況を見て必要であれば避難する</c:v>
                </c:pt>
                <c:pt idx="4">
                  <c:v>発令されても、避難しない</c:v>
                </c:pt>
                <c:pt idx="5">
                  <c:v>避難する場所や避難の方法がわからない</c:v>
                </c:pt>
                <c:pt idx="6">
                  <c:v>発令を確認する方法がわからない</c:v>
                </c:pt>
                <c:pt idx="7">
                  <c:v>避難準備情報、避難勧告及び避難指示の内容がわからない</c:v>
                </c:pt>
                <c:pt idx="8">
                  <c:v>その他</c:v>
                </c:pt>
                <c:pt idx="9">
                  <c:v>無回答</c:v>
                </c:pt>
              </c:strCache>
            </c:strRef>
          </c:cat>
          <c:val>
            <c:numRef>
              <c:f>全体編Graph0209!$I$830:$I$839</c:f>
              <c:numCache>
                <c:formatCode>0.0_ </c:formatCode>
                <c:ptCount val="10"/>
                <c:pt idx="0">
                  <c:v>0.12099322799097099</c:v>
                </c:pt>
                <c:pt idx="1">
                  <c:v>0.26094808126410801</c:v>
                </c:pt>
                <c:pt idx="2">
                  <c:v>0.19413092550790101</c:v>
                </c:pt>
                <c:pt idx="3">
                  <c:v>0.29209932279909701</c:v>
                </c:pt>
                <c:pt idx="4">
                  <c:v>1.4446952595936801E-2</c:v>
                </c:pt>
                <c:pt idx="5">
                  <c:v>3.0699774266365699E-2</c:v>
                </c:pt>
                <c:pt idx="6">
                  <c:v>3.7471783295711103E-2</c:v>
                </c:pt>
                <c:pt idx="7">
                  <c:v>2.2573363431151201E-2</c:v>
                </c:pt>
                <c:pt idx="8">
                  <c:v>9.4808126410835195E-3</c:v>
                </c:pt>
                <c:pt idx="9">
                  <c:v>1.7155756207674899E-2</c:v>
                </c:pt>
              </c:numCache>
            </c:numRef>
          </c:val>
        </c:ser>
        <c:dLbls>
          <c:showLegendKey val="0"/>
          <c:showVal val="0"/>
          <c:showCatName val="0"/>
          <c:showSerName val="0"/>
          <c:showPercent val="0"/>
          <c:showBubbleSize val="0"/>
        </c:dLbls>
        <c:gapWidth val="70"/>
        <c:axId val="352125664"/>
        <c:axId val="352127624"/>
      </c:barChart>
      <c:catAx>
        <c:axId val="352125664"/>
        <c:scaling>
          <c:orientation val="maxMin"/>
        </c:scaling>
        <c:delete val="0"/>
        <c:axPos val="l"/>
        <c:numFmt formatCode="General" sourceLinked="0"/>
        <c:majorTickMark val="in"/>
        <c:minorTickMark val="none"/>
        <c:tickLblPos val="nextTo"/>
        <c:spPr>
          <a:ln w="12700">
            <a:solidFill>
              <a:schemeClr val="tx1"/>
            </a:solidFill>
          </a:ln>
        </c:spPr>
        <c:crossAx val="352127624"/>
        <c:crosses val="autoZero"/>
        <c:auto val="1"/>
        <c:lblAlgn val="ctr"/>
        <c:lblOffset val="100"/>
        <c:noMultiLvlLbl val="0"/>
      </c:catAx>
      <c:valAx>
        <c:axId val="352127624"/>
        <c:scaling>
          <c:orientation val="minMax"/>
          <c:max val="0.4"/>
        </c:scaling>
        <c:delete val="0"/>
        <c:axPos val="t"/>
        <c:majorGridlines>
          <c:spPr>
            <a:ln>
              <a:noFill/>
            </a:ln>
          </c:spPr>
        </c:majorGridlines>
        <c:numFmt formatCode="0.0_ " sourceLinked="1"/>
        <c:majorTickMark val="none"/>
        <c:minorTickMark val="none"/>
        <c:tickLblPos val="none"/>
        <c:spPr>
          <a:ln w="12700">
            <a:noFill/>
          </a:ln>
        </c:spPr>
        <c:crossAx val="35212566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全体編Graph0209!$H$848:$H$851</c:f>
              <c:strCache>
                <c:ptCount val="4"/>
                <c:pt idx="0">
                  <c:v>設置されている</c:v>
                </c:pt>
                <c:pt idx="1">
                  <c:v>設置されてない</c:v>
                </c:pt>
                <c:pt idx="2">
                  <c:v>わからない</c:v>
                </c:pt>
                <c:pt idx="3">
                  <c:v>無回答</c:v>
                </c:pt>
              </c:strCache>
            </c:strRef>
          </c:cat>
          <c:val>
            <c:numRef>
              <c:f>全体編Graph0209!$I$848:$I$851</c:f>
              <c:numCache>
                <c:formatCode>0.0_ </c:formatCode>
                <c:ptCount val="4"/>
                <c:pt idx="0">
                  <c:v>0.81354401805869203</c:v>
                </c:pt>
                <c:pt idx="1">
                  <c:v>9.9774266365688799E-2</c:v>
                </c:pt>
                <c:pt idx="2">
                  <c:v>7.3589164785552899E-2</c:v>
                </c:pt>
                <c:pt idx="3">
                  <c:v>1.30925507900677E-2</c:v>
                </c:pt>
              </c:numCache>
            </c:numRef>
          </c:val>
        </c:ser>
        <c:dLbls>
          <c:showLegendKey val="0"/>
          <c:showVal val="0"/>
          <c:showCatName val="0"/>
          <c:showSerName val="0"/>
          <c:showPercent val="0"/>
          <c:showBubbleSize val="0"/>
        </c:dLbls>
        <c:gapWidth val="70"/>
        <c:axId val="352132328"/>
        <c:axId val="352131152"/>
      </c:barChart>
      <c:catAx>
        <c:axId val="352132328"/>
        <c:scaling>
          <c:orientation val="maxMin"/>
        </c:scaling>
        <c:delete val="0"/>
        <c:axPos val="l"/>
        <c:numFmt formatCode="General" sourceLinked="0"/>
        <c:majorTickMark val="in"/>
        <c:minorTickMark val="none"/>
        <c:tickLblPos val="nextTo"/>
        <c:spPr>
          <a:ln w="12700">
            <a:solidFill>
              <a:schemeClr val="tx1"/>
            </a:solidFill>
          </a:ln>
        </c:spPr>
        <c:crossAx val="352131152"/>
        <c:crosses val="autoZero"/>
        <c:auto val="1"/>
        <c:lblAlgn val="ctr"/>
        <c:lblOffset val="100"/>
        <c:noMultiLvlLbl val="0"/>
      </c:catAx>
      <c:valAx>
        <c:axId val="352131152"/>
        <c:scaling>
          <c:orientation val="minMax"/>
        </c:scaling>
        <c:delete val="0"/>
        <c:axPos val="t"/>
        <c:majorGridlines>
          <c:spPr>
            <a:ln>
              <a:noFill/>
            </a:ln>
          </c:spPr>
        </c:majorGridlines>
        <c:numFmt formatCode="0.0_ " sourceLinked="1"/>
        <c:majorTickMark val="none"/>
        <c:minorTickMark val="none"/>
        <c:tickLblPos val="none"/>
        <c:spPr>
          <a:ln w="12700">
            <a:noFill/>
          </a:ln>
        </c:spPr>
        <c:crossAx val="35213232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全体編Graph0209!$H$857:$H$860</c:f>
              <c:strCache>
                <c:ptCount val="4"/>
                <c:pt idx="0">
                  <c:v>設置されている</c:v>
                </c:pt>
                <c:pt idx="1">
                  <c:v>設置されてない</c:v>
                </c:pt>
                <c:pt idx="2">
                  <c:v>わからない</c:v>
                </c:pt>
                <c:pt idx="3">
                  <c:v>無回答</c:v>
                </c:pt>
              </c:strCache>
            </c:strRef>
          </c:cat>
          <c:val>
            <c:numRef>
              <c:f>全体編Graph0209!$I$857:$I$860</c:f>
              <c:numCache>
                <c:formatCode>0.0_ </c:formatCode>
                <c:ptCount val="4"/>
                <c:pt idx="0">
                  <c:v>0.69119638826185104</c:v>
                </c:pt>
                <c:pt idx="1">
                  <c:v>0.21444695259593699</c:v>
                </c:pt>
                <c:pt idx="2">
                  <c:v>7.6297968397291194E-2</c:v>
                </c:pt>
                <c:pt idx="3">
                  <c:v>1.8058690744920999E-2</c:v>
                </c:pt>
              </c:numCache>
            </c:numRef>
          </c:val>
        </c:ser>
        <c:dLbls>
          <c:showLegendKey val="0"/>
          <c:showVal val="0"/>
          <c:showCatName val="0"/>
          <c:showSerName val="0"/>
          <c:showPercent val="0"/>
          <c:showBubbleSize val="0"/>
        </c:dLbls>
        <c:gapWidth val="70"/>
        <c:axId val="352129976"/>
        <c:axId val="352130760"/>
      </c:barChart>
      <c:catAx>
        <c:axId val="352129976"/>
        <c:scaling>
          <c:orientation val="maxMin"/>
        </c:scaling>
        <c:delete val="0"/>
        <c:axPos val="l"/>
        <c:numFmt formatCode="General" sourceLinked="0"/>
        <c:majorTickMark val="in"/>
        <c:minorTickMark val="none"/>
        <c:tickLblPos val="nextTo"/>
        <c:spPr>
          <a:ln w="12700">
            <a:solidFill>
              <a:schemeClr val="tx1"/>
            </a:solidFill>
          </a:ln>
        </c:spPr>
        <c:crossAx val="352130760"/>
        <c:crosses val="autoZero"/>
        <c:auto val="1"/>
        <c:lblAlgn val="ctr"/>
        <c:lblOffset val="100"/>
        <c:noMultiLvlLbl val="0"/>
      </c:catAx>
      <c:valAx>
        <c:axId val="352130760"/>
        <c:scaling>
          <c:orientation val="minMax"/>
        </c:scaling>
        <c:delete val="0"/>
        <c:axPos val="t"/>
        <c:majorGridlines>
          <c:spPr>
            <a:ln>
              <a:noFill/>
            </a:ln>
          </c:spPr>
        </c:majorGridlines>
        <c:numFmt formatCode="0.0_ " sourceLinked="1"/>
        <c:majorTickMark val="none"/>
        <c:minorTickMark val="none"/>
        <c:tickLblPos val="none"/>
        <c:spPr>
          <a:ln w="12700">
            <a:noFill/>
          </a:ln>
        </c:spPr>
        <c:crossAx val="35212997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全体編Graph0209!$H$866:$H$871</c:f>
              <c:strCache>
                <c:ptCount val="6"/>
                <c:pt idx="0">
                  <c:v>設置義務を知らなかったから</c:v>
                </c:pt>
                <c:pt idx="1">
                  <c:v>費用がかかるから</c:v>
                </c:pt>
                <c:pt idx="2">
                  <c:v>設置方法がわからないから</c:v>
                </c:pt>
                <c:pt idx="3">
                  <c:v>どこで購入してよいかわからないから</c:v>
                </c:pt>
                <c:pt idx="4">
                  <c:v>その他</c:v>
                </c:pt>
                <c:pt idx="5">
                  <c:v>無回答</c:v>
                </c:pt>
              </c:strCache>
            </c:strRef>
          </c:cat>
          <c:val>
            <c:numRef>
              <c:f>全体編Graph0209!$I$866:$I$871</c:f>
              <c:numCache>
                <c:formatCode>0.0_ </c:formatCode>
                <c:ptCount val="6"/>
                <c:pt idx="0">
                  <c:v>0.33031674208144901</c:v>
                </c:pt>
                <c:pt idx="1">
                  <c:v>0.29864253393665202</c:v>
                </c:pt>
                <c:pt idx="2">
                  <c:v>0.19909502262443399</c:v>
                </c:pt>
                <c:pt idx="3">
                  <c:v>0.194570135746606</c:v>
                </c:pt>
                <c:pt idx="4">
                  <c:v>0.194570135746606</c:v>
                </c:pt>
                <c:pt idx="5">
                  <c:v>3.1674208144796399E-2</c:v>
                </c:pt>
              </c:numCache>
            </c:numRef>
          </c:val>
        </c:ser>
        <c:dLbls>
          <c:showLegendKey val="0"/>
          <c:showVal val="0"/>
          <c:showCatName val="0"/>
          <c:showSerName val="0"/>
          <c:showPercent val="0"/>
          <c:showBubbleSize val="0"/>
        </c:dLbls>
        <c:gapWidth val="70"/>
        <c:axId val="352133112"/>
        <c:axId val="352130368"/>
      </c:barChart>
      <c:catAx>
        <c:axId val="352133112"/>
        <c:scaling>
          <c:orientation val="maxMin"/>
        </c:scaling>
        <c:delete val="0"/>
        <c:axPos val="l"/>
        <c:numFmt formatCode="General" sourceLinked="0"/>
        <c:majorTickMark val="in"/>
        <c:minorTickMark val="none"/>
        <c:tickLblPos val="nextTo"/>
        <c:spPr>
          <a:ln w="12700">
            <a:solidFill>
              <a:schemeClr val="tx1"/>
            </a:solidFill>
          </a:ln>
        </c:spPr>
        <c:crossAx val="352130368"/>
        <c:crosses val="autoZero"/>
        <c:auto val="1"/>
        <c:lblAlgn val="ctr"/>
        <c:lblOffset val="100"/>
        <c:noMultiLvlLbl val="0"/>
      </c:catAx>
      <c:valAx>
        <c:axId val="352130368"/>
        <c:scaling>
          <c:orientation val="minMax"/>
          <c:max val="0.4"/>
        </c:scaling>
        <c:delete val="0"/>
        <c:axPos val="t"/>
        <c:majorGridlines>
          <c:spPr>
            <a:ln>
              <a:noFill/>
            </a:ln>
          </c:spPr>
        </c:majorGridlines>
        <c:numFmt formatCode="0.0_ " sourceLinked="1"/>
        <c:majorTickMark val="none"/>
        <c:minorTickMark val="none"/>
        <c:tickLblPos val="none"/>
        <c:spPr>
          <a:ln w="12700">
            <a:noFill/>
          </a:ln>
        </c:spPr>
        <c:crossAx val="35213311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全体編Graph0209!$H$878:$H$888</c:f>
              <c:strCache>
                <c:ptCount val="11"/>
                <c:pt idx="0">
                  <c:v>食事に気をつける（飲酒量の調節も含む）</c:v>
                </c:pt>
                <c:pt idx="1">
                  <c:v>定期的に健康診断を受ける</c:v>
                </c:pt>
                <c:pt idx="2">
                  <c:v>なるべく体を動かしたり運動したりする</c:v>
                </c:pt>
                <c:pt idx="3">
                  <c:v>睡眠や休養を十分にとる</c:v>
                </c:pt>
                <c:pt idx="4">
                  <c:v>体重や血圧などをチェックする</c:v>
                </c:pt>
                <c:pt idx="5">
                  <c:v>ウォーキングを行う</c:v>
                </c:pt>
                <c:pt idx="6">
                  <c:v>タバコを吸わない、本数を減らすようにする</c:v>
                </c:pt>
                <c:pt idx="7">
                  <c:v>定期的にがん検診を受ける</c:v>
                </c:pt>
                <c:pt idx="8">
                  <c:v>その他</c:v>
                </c:pt>
                <c:pt idx="9">
                  <c:v>特に何も気をつけていない</c:v>
                </c:pt>
                <c:pt idx="10">
                  <c:v>無回答</c:v>
                </c:pt>
              </c:strCache>
            </c:strRef>
          </c:cat>
          <c:val>
            <c:numRef>
              <c:f>全体編Graph0209!$I$878:$I$888</c:f>
              <c:numCache>
                <c:formatCode>0.0_ </c:formatCode>
                <c:ptCount val="11"/>
                <c:pt idx="0">
                  <c:v>0.50609480812641205</c:v>
                </c:pt>
                <c:pt idx="1">
                  <c:v>0.49300225733634301</c:v>
                </c:pt>
                <c:pt idx="2">
                  <c:v>0.46772009029345402</c:v>
                </c:pt>
                <c:pt idx="3">
                  <c:v>0.463205417607223</c:v>
                </c:pt>
                <c:pt idx="4">
                  <c:v>0.329119638826185</c:v>
                </c:pt>
                <c:pt idx="5">
                  <c:v>0.31422121896162503</c:v>
                </c:pt>
                <c:pt idx="6">
                  <c:v>0.250112866817156</c:v>
                </c:pt>
                <c:pt idx="7">
                  <c:v>0.14808126410835201</c:v>
                </c:pt>
                <c:pt idx="8">
                  <c:v>8.1264108352144607E-3</c:v>
                </c:pt>
                <c:pt idx="9">
                  <c:v>6.5914221218961802E-2</c:v>
                </c:pt>
                <c:pt idx="10">
                  <c:v>6.8171557562076698E-2</c:v>
                </c:pt>
              </c:numCache>
            </c:numRef>
          </c:val>
        </c:ser>
        <c:dLbls>
          <c:showLegendKey val="0"/>
          <c:showVal val="0"/>
          <c:showCatName val="0"/>
          <c:showSerName val="0"/>
          <c:showPercent val="0"/>
          <c:showBubbleSize val="0"/>
        </c:dLbls>
        <c:gapWidth val="70"/>
        <c:axId val="353266008"/>
        <c:axId val="353267184"/>
      </c:barChart>
      <c:catAx>
        <c:axId val="353266008"/>
        <c:scaling>
          <c:orientation val="maxMin"/>
        </c:scaling>
        <c:delete val="0"/>
        <c:axPos val="l"/>
        <c:numFmt formatCode="General" sourceLinked="0"/>
        <c:majorTickMark val="in"/>
        <c:minorTickMark val="none"/>
        <c:tickLblPos val="nextTo"/>
        <c:spPr>
          <a:ln w="12700">
            <a:solidFill>
              <a:schemeClr val="tx1"/>
            </a:solidFill>
          </a:ln>
        </c:spPr>
        <c:crossAx val="353267184"/>
        <c:crosses val="autoZero"/>
        <c:auto val="1"/>
        <c:lblAlgn val="ctr"/>
        <c:lblOffset val="100"/>
        <c:noMultiLvlLbl val="0"/>
      </c:catAx>
      <c:valAx>
        <c:axId val="353267184"/>
        <c:scaling>
          <c:orientation val="minMax"/>
          <c:max val="0.70000000000000095"/>
        </c:scaling>
        <c:delete val="0"/>
        <c:axPos val="t"/>
        <c:majorGridlines>
          <c:spPr>
            <a:ln>
              <a:noFill/>
            </a:ln>
          </c:spPr>
        </c:majorGridlines>
        <c:numFmt formatCode="0.0_ " sourceLinked="1"/>
        <c:majorTickMark val="none"/>
        <c:minorTickMark val="none"/>
        <c:tickLblPos val="none"/>
        <c:spPr>
          <a:ln w="12700">
            <a:noFill/>
          </a:ln>
        </c:spPr>
        <c:crossAx val="353266008"/>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6.0185185185185203E-2"/>
          <c:w val="0.47799524587728398"/>
          <c:h val="0.87962962962963198"/>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11"/>
            <c:invertIfNegative val="0"/>
            <c:bubble3D val="0"/>
            <c:spPr>
              <a:pattFill prst="pct90">
                <a:fgClr>
                  <a:schemeClr val="tx1">
                    <a:lumMod val="85000"/>
                    <a:lumOff val="15000"/>
                  </a:schemeClr>
                </a:fgClr>
                <a:bgClr>
                  <a:prstClr val="white"/>
                </a:bgClr>
              </a:pattFill>
              <a:effectLst/>
            </c:spPr>
          </c:dPt>
          <c:dPt>
            <c:idx val="12"/>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全体編Graph0209!$H$895:$H$908</c:f>
              <c:strCache>
                <c:ptCount val="14"/>
                <c:pt idx="0">
                  <c:v>ペットは飼っていない</c:v>
                </c:pt>
                <c:pt idx="1">
                  <c:v>犬</c:v>
                </c:pt>
                <c:pt idx="2">
                  <c:v>猫</c:v>
                </c:pt>
                <c:pt idx="3">
                  <c:v>魚類</c:v>
                </c:pt>
                <c:pt idx="4">
                  <c:v>は虫類（カメ・トカゲ・ヘビなど）</c:v>
                </c:pt>
                <c:pt idx="5">
                  <c:v>鳥類</c:v>
                </c:pt>
                <c:pt idx="6">
                  <c:v>ネズミ類（ハムスターなど）</c:v>
                </c:pt>
                <c:pt idx="7">
                  <c:v>うさぎ</c:v>
                </c:pt>
                <c:pt idx="8">
                  <c:v>両生類（カエル・サンショウウオなど）</c:v>
                </c:pt>
                <c:pt idx="9">
                  <c:v>昆虫</c:v>
                </c:pt>
                <c:pt idx="10">
                  <c:v>その他</c:v>
                </c:pt>
                <c:pt idx="11">
                  <c:v>※ペットを飼っている 計</c:v>
                </c:pt>
                <c:pt idx="12">
                  <c:v>※「猫」「犬」を飼っている 計</c:v>
                </c:pt>
                <c:pt idx="13">
                  <c:v>無回答</c:v>
                </c:pt>
              </c:strCache>
            </c:strRef>
          </c:cat>
          <c:val>
            <c:numRef>
              <c:f>全体編Graph0209!$I$895:$I$908</c:f>
              <c:numCache>
                <c:formatCode>0.0_ </c:formatCode>
                <c:ptCount val="14"/>
                <c:pt idx="0">
                  <c:v>0.78690744920993105</c:v>
                </c:pt>
                <c:pt idx="1">
                  <c:v>0.10112866817155799</c:v>
                </c:pt>
                <c:pt idx="2">
                  <c:v>5.2821670428893901E-2</c:v>
                </c:pt>
                <c:pt idx="3">
                  <c:v>3.9277652370203198E-2</c:v>
                </c:pt>
                <c:pt idx="4">
                  <c:v>1.4446952595936801E-2</c:v>
                </c:pt>
                <c:pt idx="5">
                  <c:v>1.17381489841986E-2</c:v>
                </c:pt>
                <c:pt idx="6">
                  <c:v>6.7720090293453801E-3</c:v>
                </c:pt>
                <c:pt idx="7">
                  <c:v>5.8690744920993302E-3</c:v>
                </c:pt>
                <c:pt idx="8">
                  <c:v>4.9661399548532803E-3</c:v>
                </c:pt>
                <c:pt idx="9">
                  <c:v>4.0632054176072199E-3</c:v>
                </c:pt>
                <c:pt idx="10">
                  <c:v>1.8058690744921001E-3</c:v>
                </c:pt>
                <c:pt idx="11">
                  <c:v>0.20361173814898401</c:v>
                </c:pt>
                <c:pt idx="12">
                  <c:v>0.145823927765237</c:v>
                </c:pt>
                <c:pt idx="13">
                  <c:v>9.4808126410835195E-3</c:v>
                </c:pt>
              </c:numCache>
            </c:numRef>
          </c:val>
        </c:ser>
        <c:dLbls>
          <c:showLegendKey val="0"/>
          <c:showVal val="0"/>
          <c:showCatName val="0"/>
          <c:showSerName val="0"/>
          <c:showPercent val="0"/>
          <c:showBubbleSize val="0"/>
        </c:dLbls>
        <c:gapWidth val="70"/>
        <c:axId val="353269144"/>
        <c:axId val="353274240"/>
      </c:barChart>
      <c:catAx>
        <c:axId val="353269144"/>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a:pPr>
            <a:endParaRPr lang="ja-JP"/>
          </a:p>
        </c:txPr>
        <c:crossAx val="353274240"/>
        <c:crosses val="autoZero"/>
        <c:auto val="1"/>
        <c:lblAlgn val="ctr"/>
        <c:lblOffset val="100"/>
        <c:noMultiLvlLbl val="0"/>
      </c:catAx>
      <c:valAx>
        <c:axId val="353274240"/>
        <c:scaling>
          <c:orientation val="minMax"/>
        </c:scaling>
        <c:delete val="0"/>
        <c:axPos val="t"/>
        <c:majorGridlines>
          <c:spPr>
            <a:ln>
              <a:noFill/>
            </a:ln>
          </c:spPr>
        </c:majorGridlines>
        <c:numFmt formatCode="0.0_ " sourceLinked="1"/>
        <c:majorTickMark val="none"/>
        <c:minorTickMark val="none"/>
        <c:tickLblPos val="none"/>
        <c:spPr>
          <a:ln w="12700">
            <a:noFill/>
          </a:ln>
        </c:spPr>
        <c:crossAx val="353269144"/>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6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31681295498440099"/>
          <c:y val="0.19665520683154"/>
          <c:w val="0.63394443619076102"/>
          <c:h val="0.76813352556282599"/>
        </c:manualLayout>
      </c:layout>
      <c:barChart>
        <c:barDir val="bar"/>
        <c:grouping val="percentStacked"/>
        <c:varyColors val="0"/>
        <c:ser>
          <c:idx val="0"/>
          <c:order val="0"/>
          <c:tx>
            <c:strRef>
              <c:f>全体編Graph0209!$Y$919</c:f>
              <c:strCache>
                <c:ptCount val="1"/>
                <c:pt idx="0">
                  <c:v>している</c:v>
                </c:pt>
              </c:strCache>
            </c:strRef>
          </c:tx>
          <c:spPr>
            <a:pattFill prst="pct90">
              <a:fgClr>
                <a:schemeClr val="tx1">
                  <a:lumMod val="50000"/>
                  <a:lumOff val="50000"/>
                </a:schemeClr>
              </a:fgClr>
              <a:bgClr>
                <a:prstClr val="white"/>
              </a:bgClr>
            </a:pattFill>
            <a:ln w="3175" cmpd="sng">
              <a:solidFill>
                <a:schemeClr val="tx1">
                  <a:lumMod val="50000"/>
                  <a:lumOff val="50000"/>
                </a:schemeClr>
              </a:solid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全体編Graph0209!$W$920:$W$923</c:f>
              <c:strCache>
                <c:ptCount val="4"/>
                <c:pt idx="0">
                  <c:v>【1.ペットの健康管理】_x000c_N=323</c:v>
                </c:pt>
                <c:pt idx="1">
                  <c:v>【2.飼い主の明示】_x000c_N=323</c:v>
                </c:pt>
                <c:pt idx="2">
                  <c:v>【3.災害時の備え】_x000c_N=323</c:v>
                </c:pt>
                <c:pt idx="3">
                  <c:v>【4.災害時に避難所に同行避難できない際の預け先の確保】_x000c_N=323</c:v>
                </c:pt>
              </c:strCache>
            </c:strRef>
          </c:cat>
          <c:val>
            <c:numRef>
              <c:f>全体編Graph0209!$Y$920:$Y$923</c:f>
              <c:numCache>
                <c:formatCode>0.0%</c:formatCode>
                <c:ptCount val="4"/>
                <c:pt idx="0">
                  <c:v>0.86996904024767896</c:v>
                </c:pt>
                <c:pt idx="1">
                  <c:v>0.48297213622291002</c:v>
                </c:pt>
                <c:pt idx="2">
                  <c:v>0.43034055727554299</c:v>
                </c:pt>
                <c:pt idx="3">
                  <c:v>0.15170278637770901</c:v>
                </c:pt>
              </c:numCache>
            </c:numRef>
          </c:val>
        </c:ser>
        <c:ser>
          <c:idx val="1"/>
          <c:order val="1"/>
          <c:tx>
            <c:strRef>
              <c:f>全体編Graph0209!$Z$919</c:f>
              <c:strCache>
                <c:ptCount val="1"/>
                <c:pt idx="0">
                  <c:v>していない</c:v>
                </c:pt>
              </c:strCache>
            </c:strRef>
          </c:tx>
          <c:spPr>
            <a:pattFill prst="pct90">
              <a:fgClr>
                <a:schemeClr val="bg1">
                  <a:lumMod val="75000"/>
                </a:schemeClr>
              </a:fgClr>
              <a:bgClr>
                <a:prstClr val="white"/>
              </a:bgClr>
            </a:pattFill>
            <a:ln w="3175">
              <a:solidFill>
                <a:schemeClr val="tx1">
                  <a:lumMod val="50000"/>
                  <a:lumOff val="50000"/>
                </a:schemeClr>
              </a:solid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全体編Graph0209!$W$920:$W$923</c:f>
              <c:strCache>
                <c:ptCount val="4"/>
                <c:pt idx="0">
                  <c:v>【1.ペットの健康管理】_x000c_N=323</c:v>
                </c:pt>
                <c:pt idx="1">
                  <c:v>【2.飼い主の明示】_x000c_N=323</c:v>
                </c:pt>
                <c:pt idx="2">
                  <c:v>【3.災害時の備え】_x000c_N=323</c:v>
                </c:pt>
                <c:pt idx="3">
                  <c:v>【4.災害時に避難所に同行避難できない際の預け先の確保】_x000c_N=323</c:v>
                </c:pt>
              </c:strCache>
            </c:strRef>
          </c:cat>
          <c:val>
            <c:numRef>
              <c:f>全体編Graph0209!$Z$920:$Z$923</c:f>
              <c:numCache>
                <c:formatCode>0.0%</c:formatCode>
                <c:ptCount val="4"/>
                <c:pt idx="0">
                  <c:v>0.108359133126935</c:v>
                </c:pt>
                <c:pt idx="1">
                  <c:v>0.49535603715170301</c:v>
                </c:pt>
                <c:pt idx="2">
                  <c:v>0.54798761609907298</c:v>
                </c:pt>
                <c:pt idx="3">
                  <c:v>0.82972136222910398</c:v>
                </c:pt>
              </c:numCache>
            </c:numRef>
          </c:val>
        </c:ser>
        <c:ser>
          <c:idx val="2"/>
          <c:order val="2"/>
          <c:tx>
            <c:strRef>
              <c:f>全体編Graph0209!$AA$919</c:f>
              <c:strCache>
                <c:ptCount val="1"/>
                <c:pt idx="0">
                  <c:v>無回答</c:v>
                </c:pt>
              </c:strCache>
            </c:strRef>
          </c:tx>
          <c:spPr>
            <a:solidFill>
              <a:schemeClr val="accent6">
                <a:lumMod val="20000"/>
                <a:lumOff val="80000"/>
              </a:schemeClr>
            </a:solidFill>
            <a:ln w="3175">
              <a:solidFill>
                <a:schemeClr val="tx1">
                  <a:lumMod val="50000"/>
                  <a:lumOff val="50000"/>
                </a:schemeClr>
              </a:solidFill>
            </a:ln>
          </c:spPr>
          <c:invertIfNegative val="0"/>
          <c:dLbls>
            <c:dLbl>
              <c:idx val="0"/>
              <c:layout>
                <c:manualLayout>
                  <c:x val="-4.7095749738377502E-3"/>
                  <c:y val="-8.45070422535213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全体編Graph0209!$W$920:$W$923</c:f>
              <c:strCache>
                <c:ptCount val="4"/>
                <c:pt idx="0">
                  <c:v>【1.ペットの健康管理】_x000c_N=323</c:v>
                </c:pt>
                <c:pt idx="1">
                  <c:v>【2.飼い主の明示】_x000c_N=323</c:v>
                </c:pt>
                <c:pt idx="2">
                  <c:v>【3.災害時の備え】_x000c_N=323</c:v>
                </c:pt>
                <c:pt idx="3">
                  <c:v>【4.災害時に避難所に同行避難できない際の預け先の確保】_x000c_N=323</c:v>
                </c:pt>
              </c:strCache>
            </c:strRef>
          </c:cat>
          <c:val>
            <c:numRef>
              <c:f>全体編Graph0209!$AA$920:$AA$923</c:f>
              <c:numCache>
                <c:formatCode>0.0%</c:formatCode>
                <c:ptCount val="4"/>
                <c:pt idx="0">
                  <c:v>2.1671826625387001E-2</c:v>
                </c:pt>
                <c:pt idx="1">
                  <c:v>2.1671826625387001E-2</c:v>
                </c:pt>
                <c:pt idx="2">
                  <c:v>2.1671826625387001E-2</c:v>
                </c:pt>
                <c:pt idx="3">
                  <c:v>1.8575851393188798E-2</c:v>
                </c:pt>
              </c:numCache>
            </c:numRef>
          </c:val>
        </c:ser>
        <c:dLbls>
          <c:showLegendKey val="0"/>
          <c:showVal val="1"/>
          <c:showCatName val="0"/>
          <c:showSerName val="0"/>
          <c:showPercent val="0"/>
          <c:showBubbleSize val="0"/>
        </c:dLbls>
        <c:gapWidth val="150"/>
        <c:overlap val="100"/>
        <c:axId val="353275416"/>
        <c:axId val="353266792"/>
      </c:barChart>
      <c:catAx>
        <c:axId val="353275416"/>
        <c:scaling>
          <c:orientation val="maxMin"/>
        </c:scaling>
        <c:delete val="0"/>
        <c:axPos val="l"/>
        <c:numFmt formatCode="General" sourceLinked="0"/>
        <c:majorTickMark val="in"/>
        <c:minorTickMark val="none"/>
        <c:tickLblPos val="nextTo"/>
        <c:spPr>
          <a:ln w="12700">
            <a:solidFill>
              <a:schemeClr val="tx1"/>
            </a:solidFill>
          </a:ln>
        </c:spPr>
        <c:txPr>
          <a:bodyPr/>
          <a:lstStyle/>
          <a:p>
            <a:pPr algn="r">
              <a:defRPr sz="500"/>
            </a:pPr>
            <a:endParaRPr lang="ja-JP"/>
          </a:p>
        </c:txPr>
        <c:crossAx val="353266792"/>
        <c:crosses val="autoZero"/>
        <c:auto val="1"/>
        <c:lblAlgn val="ctr"/>
        <c:lblOffset val="100"/>
        <c:noMultiLvlLbl val="0"/>
      </c:catAx>
      <c:valAx>
        <c:axId val="353266792"/>
        <c:scaling>
          <c:orientation val="minMax"/>
        </c:scaling>
        <c:delete val="1"/>
        <c:axPos val="t"/>
        <c:majorGridlines>
          <c:spPr>
            <a:ln>
              <a:noFill/>
            </a:ln>
          </c:spPr>
        </c:majorGridlines>
        <c:numFmt formatCode="0%" sourceLinked="1"/>
        <c:majorTickMark val="out"/>
        <c:minorTickMark val="none"/>
        <c:tickLblPos val="none"/>
        <c:crossAx val="353275416"/>
        <c:crosses val="autoZero"/>
        <c:crossBetween val="between"/>
      </c:valAx>
    </c:plotArea>
    <c:legend>
      <c:legendPos val="t"/>
      <c:layout/>
      <c:overlay val="0"/>
    </c:legend>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全体編Graph0209!$H$158:$H$172</c:f>
              <c:strCache>
                <c:ptCount val="15"/>
                <c:pt idx="0">
                  <c:v>区内の行事や催し物の案内</c:v>
                </c:pt>
                <c:pt idx="1">
                  <c:v>地震や大雨などの防災や災害に関すること</c:v>
                </c:pt>
                <c:pt idx="2">
                  <c:v>健康・医療・高齢者・地域福祉に関すること</c:v>
                </c:pt>
                <c:pt idx="3">
                  <c:v>文化芸術・スポーツ・趣味の活動に関すること</c:v>
                </c:pt>
                <c:pt idx="4">
                  <c:v>ごみ・リサイクル・環境に関すること</c:v>
                </c:pt>
                <c:pt idx="5">
                  <c:v>道路・鉄道などの整備、まちづくりに関すること</c:v>
                </c:pt>
                <c:pt idx="6">
                  <c:v>自治会・町内会の活動や地域のボランティア活動に関すること</c:v>
                </c:pt>
                <c:pt idx="7">
                  <c:v>出産・育児、保育園、子どもの遊び場などの子育てに関すること</c:v>
                </c:pt>
                <c:pt idx="8">
                  <c:v>区役所の業務案内に関すること</c:v>
                </c:pt>
                <c:pt idx="9">
                  <c:v>交通安全・防犯に関すること</c:v>
                </c:pt>
                <c:pt idx="10">
                  <c:v>食品の安全性、食中毒に関すること</c:v>
                </c:pt>
                <c:pt idx="11">
                  <c:v>区内の学校・企業の地域活動に関すること</c:v>
                </c:pt>
                <c:pt idx="12">
                  <c:v>害獣・害虫に関すること</c:v>
                </c:pt>
                <c:pt idx="13">
                  <c:v>その他</c:v>
                </c:pt>
                <c:pt idx="14">
                  <c:v>無回答</c:v>
                </c:pt>
              </c:strCache>
            </c:strRef>
          </c:cat>
          <c:val>
            <c:numRef>
              <c:f>全体編Graph0209!$I$158:$I$172</c:f>
              <c:numCache>
                <c:formatCode>0.0_ </c:formatCode>
                <c:ptCount val="15"/>
                <c:pt idx="0">
                  <c:v>0.63421828908554601</c:v>
                </c:pt>
                <c:pt idx="1">
                  <c:v>0.45427728613569301</c:v>
                </c:pt>
                <c:pt idx="2">
                  <c:v>0.38348082595870298</c:v>
                </c:pt>
                <c:pt idx="3">
                  <c:v>0.33628318584070799</c:v>
                </c:pt>
                <c:pt idx="4">
                  <c:v>0.31032448377581201</c:v>
                </c:pt>
                <c:pt idx="5">
                  <c:v>0.27964601769911501</c:v>
                </c:pt>
                <c:pt idx="6">
                  <c:v>0.16165191740413001</c:v>
                </c:pt>
                <c:pt idx="7">
                  <c:v>0.15044247787610601</c:v>
                </c:pt>
                <c:pt idx="8">
                  <c:v>0.140412979351032</c:v>
                </c:pt>
                <c:pt idx="9">
                  <c:v>0.13805309734513299</c:v>
                </c:pt>
                <c:pt idx="10">
                  <c:v>6.6666666666666693E-2</c:v>
                </c:pt>
                <c:pt idx="11">
                  <c:v>5.2507374631268401E-2</c:v>
                </c:pt>
                <c:pt idx="12">
                  <c:v>4.6607669616519201E-2</c:v>
                </c:pt>
                <c:pt idx="13">
                  <c:v>1.0029498525073699E-2</c:v>
                </c:pt>
                <c:pt idx="14">
                  <c:v>1.1799410029498501E-2</c:v>
                </c:pt>
              </c:numCache>
            </c:numRef>
          </c:val>
        </c:ser>
        <c:dLbls>
          <c:showLegendKey val="0"/>
          <c:showVal val="0"/>
          <c:showCatName val="0"/>
          <c:showSerName val="0"/>
          <c:showPercent val="0"/>
          <c:showBubbleSize val="0"/>
        </c:dLbls>
        <c:gapWidth val="70"/>
        <c:axId val="308170936"/>
        <c:axId val="308171328"/>
      </c:barChart>
      <c:catAx>
        <c:axId val="308170936"/>
        <c:scaling>
          <c:orientation val="maxMin"/>
        </c:scaling>
        <c:delete val="0"/>
        <c:axPos val="l"/>
        <c:numFmt formatCode="General" sourceLinked="0"/>
        <c:majorTickMark val="in"/>
        <c:minorTickMark val="none"/>
        <c:tickLblPos val="nextTo"/>
        <c:spPr>
          <a:ln w="12700">
            <a:solidFill>
              <a:schemeClr val="tx1"/>
            </a:solidFill>
          </a:ln>
        </c:spPr>
        <c:crossAx val="308171328"/>
        <c:crosses val="autoZero"/>
        <c:auto val="1"/>
        <c:lblAlgn val="ctr"/>
        <c:lblOffset val="100"/>
        <c:noMultiLvlLbl val="0"/>
      </c:catAx>
      <c:valAx>
        <c:axId val="308171328"/>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8170936"/>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Pt>
            <c:idx val="5"/>
            <c:invertIfNegative val="0"/>
            <c:bubble3D val="0"/>
            <c:spPr>
              <a:pattFill prst="pct90">
                <a:fgClr>
                  <a:schemeClr val="tx1">
                    <a:lumMod val="85000"/>
                    <a:lumOff val="15000"/>
                  </a:schemeClr>
                </a:fgClr>
                <a:bgClr>
                  <a:prstClr val="white"/>
                </a:bgClr>
              </a:pattFill>
              <a:effectLst/>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全体編Graph0209!$H$181:$H$187</c:f>
              <c:strCache>
                <c:ptCount val="7"/>
                <c:pt idx="0">
                  <c:v>顔もよく知らない</c:v>
                </c:pt>
                <c:pt idx="1">
                  <c:v>顔を見かける程度で、声をかけることはない</c:v>
                </c:pt>
                <c:pt idx="2">
                  <c:v>たまに立ち話をする</c:v>
                </c:pt>
                <c:pt idx="3">
                  <c:v>一緒に買い物にいくなど、ある程度親しくしている</c:v>
                </c:pt>
                <c:pt idx="4">
                  <c:v>困ったときはいつも相談したり助け合ったりする</c:v>
                </c:pt>
                <c:pt idx="5">
                  <c:v>※顔を見かける程度以上 計</c:v>
                </c:pt>
                <c:pt idx="6">
                  <c:v>無回答</c:v>
                </c:pt>
              </c:strCache>
            </c:strRef>
          </c:cat>
          <c:val>
            <c:numRef>
              <c:f>全体編Graph0209!$I$181:$I$187</c:f>
              <c:numCache>
                <c:formatCode>0.0_ </c:formatCode>
                <c:ptCount val="7"/>
                <c:pt idx="0">
                  <c:v>0.14762979683972899</c:v>
                </c:pt>
                <c:pt idx="1">
                  <c:v>0.28984198645598203</c:v>
                </c:pt>
                <c:pt idx="2">
                  <c:v>0.47358916478555302</c:v>
                </c:pt>
                <c:pt idx="3">
                  <c:v>2.8893905191873601E-2</c:v>
                </c:pt>
                <c:pt idx="4">
                  <c:v>5.5079006772008901E-2</c:v>
                </c:pt>
                <c:pt idx="5">
                  <c:v>0.84740406320541894</c:v>
                </c:pt>
                <c:pt idx="6">
                  <c:v>4.9661399548532803E-3</c:v>
                </c:pt>
              </c:numCache>
            </c:numRef>
          </c:val>
        </c:ser>
        <c:dLbls>
          <c:showLegendKey val="0"/>
          <c:showVal val="0"/>
          <c:showCatName val="0"/>
          <c:showSerName val="0"/>
          <c:showPercent val="0"/>
          <c:showBubbleSize val="0"/>
        </c:dLbls>
        <c:gapWidth val="70"/>
        <c:axId val="308167800"/>
        <c:axId val="308172504"/>
      </c:barChart>
      <c:catAx>
        <c:axId val="308167800"/>
        <c:scaling>
          <c:orientation val="maxMin"/>
        </c:scaling>
        <c:delete val="0"/>
        <c:axPos val="l"/>
        <c:numFmt formatCode="General" sourceLinked="0"/>
        <c:majorTickMark val="in"/>
        <c:minorTickMark val="none"/>
        <c:tickLblPos val="nextTo"/>
        <c:spPr>
          <a:ln w="12700">
            <a:solidFill>
              <a:schemeClr val="tx1"/>
            </a:solidFill>
          </a:ln>
        </c:spPr>
        <c:crossAx val="308172504"/>
        <c:crosses val="autoZero"/>
        <c:auto val="1"/>
        <c:lblAlgn val="ctr"/>
        <c:lblOffset val="100"/>
        <c:noMultiLvlLbl val="0"/>
      </c:catAx>
      <c:valAx>
        <c:axId val="308172504"/>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8167800"/>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49747645223592302"/>
          <c:y val="3.7309453965313197E-2"/>
          <c:w val="0.47799524587728398"/>
          <c:h val="0.93191729710256799"/>
        </c:manualLayout>
      </c:layout>
      <c:barChart>
        <c:barDir val="bar"/>
        <c:grouping val="clustered"/>
        <c:varyColors val="0"/>
        <c:ser>
          <c:idx val="0"/>
          <c:order val="0"/>
          <c:spPr>
            <a:pattFill prst="pct90">
              <a:fgClr>
                <a:schemeClr val="bg1">
                  <a:lumMod val="50000"/>
                </a:schemeClr>
              </a:fgClr>
              <a:bgClr>
                <a:prstClr val="white"/>
              </a:bgClr>
            </a:pattFill>
            <a:effectLst/>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全体編Graph0209!$H$193:$H$202</c:f>
              <c:strCache>
                <c:ptCount val="10"/>
                <c:pt idx="0">
                  <c:v>近くに住んでいるので自然に</c:v>
                </c:pt>
                <c:pt idx="1">
                  <c:v>子育てなど、子ども関係を通じて</c:v>
                </c:pt>
                <c:pt idx="2">
                  <c:v>自治会町内会活動を通じて</c:v>
                </c:pt>
                <c:pt idx="3">
                  <c:v>マンションの管理組合の活動を通じて</c:v>
                </c:pt>
                <c:pt idx="4">
                  <c:v>犬の散歩で顔見知りになるなどペットを通じて</c:v>
                </c:pt>
                <c:pt idx="5">
                  <c:v>趣味の活動を通じて</c:v>
                </c:pt>
                <c:pt idx="6">
                  <c:v>買い物や飲食などで同じ店を利用しているうちに</c:v>
                </c:pt>
                <c:pt idx="7">
                  <c:v>その他</c:v>
                </c:pt>
                <c:pt idx="8">
                  <c:v>わからない・覚えていない</c:v>
                </c:pt>
                <c:pt idx="9">
                  <c:v>無回答</c:v>
                </c:pt>
              </c:strCache>
            </c:strRef>
          </c:cat>
          <c:val>
            <c:numRef>
              <c:f>全体編Graph0209!$I$193:$I$202</c:f>
              <c:numCache>
                <c:formatCode>0.0_ </c:formatCode>
                <c:ptCount val="10"/>
                <c:pt idx="0">
                  <c:v>0.76558337773042096</c:v>
                </c:pt>
                <c:pt idx="1">
                  <c:v>0.18220564730953601</c:v>
                </c:pt>
                <c:pt idx="2">
                  <c:v>0.17261587639850801</c:v>
                </c:pt>
                <c:pt idx="3">
                  <c:v>0.119872136387853</c:v>
                </c:pt>
                <c:pt idx="4">
                  <c:v>8.2045817794352702E-2</c:v>
                </c:pt>
                <c:pt idx="5">
                  <c:v>5.9136920618007502E-2</c:v>
                </c:pt>
                <c:pt idx="6">
                  <c:v>3.5162493340436897E-2</c:v>
                </c:pt>
                <c:pt idx="7">
                  <c:v>2.8769312733084699E-2</c:v>
                </c:pt>
                <c:pt idx="8">
                  <c:v>2.3441662226957899E-2</c:v>
                </c:pt>
                <c:pt idx="9">
                  <c:v>7.0857751731486396E-2</c:v>
                </c:pt>
              </c:numCache>
            </c:numRef>
          </c:val>
        </c:ser>
        <c:dLbls>
          <c:showLegendKey val="0"/>
          <c:showVal val="0"/>
          <c:showCatName val="0"/>
          <c:showSerName val="0"/>
          <c:showPercent val="0"/>
          <c:showBubbleSize val="0"/>
        </c:dLbls>
        <c:gapWidth val="70"/>
        <c:axId val="308166232"/>
        <c:axId val="308166624"/>
      </c:barChart>
      <c:catAx>
        <c:axId val="308166232"/>
        <c:scaling>
          <c:orientation val="maxMin"/>
        </c:scaling>
        <c:delete val="0"/>
        <c:axPos val="l"/>
        <c:numFmt formatCode="General" sourceLinked="0"/>
        <c:majorTickMark val="in"/>
        <c:minorTickMark val="none"/>
        <c:tickLblPos val="nextTo"/>
        <c:spPr>
          <a:ln w="12700">
            <a:solidFill>
              <a:schemeClr val="tx1"/>
            </a:solidFill>
          </a:ln>
        </c:spPr>
        <c:crossAx val="308166624"/>
        <c:crosses val="autoZero"/>
        <c:auto val="1"/>
        <c:lblAlgn val="ctr"/>
        <c:lblOffset val="100"/>
        <c:noMultiLvlLbl val="0"/>
      </c:catAx>
      <c:valAx>
        <c:axId val="308166624"/>
        <c:scaling>
          <c:orientation val="minMax"/>
          <c:max val="1"/>
        </c:scaling>
        <c:delete val="0"/>
        <c:axPos val="t"/>
        <c:majorGridlines>
          <c:spPr>
            <a:ln>
              <a:noFill/>
            </a:ln>
          </c:spPr>
        </c:majorGridlines>
        <c:numFmt formatCode="0.0_ " sourceLinked="1"/>
        <c:majorTickMark val="none"/>
        <c:minorTickMark val="none"/>
        <c:tickLblPos val="none"/>
        <c:spPr>
          <a:ln w="12700">
            <a:noFill/>
          </a:ln>
        </c:spPr>
        <c:crossAx val="308166232"/>
        <c:crosses val="autoZero"/>
        <c:crossBetween val="between"/>
      </c:valAx>
    </c:plotArea>
    <c:plotVisOnly val="1"/>
    <c:dispBlanksAs val="gap"/>
    <c:showDLblsOverMax val="0"/>
  </c:chart>
  <c:txPr>
    <a:bodyPr/>
    <a:lstStyle/>
    <a:p>
      <a:pPr>
        <a:defRPr sz="600" b="1">
          <a:latin typeface="HG丸ｺﾞｼｯｸM-PRO"/>
          <a:ea typeface="HG丸ｺﾞｼｯｸM-PRO"/>
          <a:cs typeface="HG丸ｺﾞｼｯｸM-PRO"/>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8F4F095C-0A36-D340-A7CF-BE757CB61164}" type="datetime1">
              <a:rPr kumimoji="1" lang="ja-JP" altLang="en-US" smtClean="0"/>
              <a:pPr/>
              <a:t>2017/3/30</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2A314CE9-B18D-2F4D-9D30-8A41E296FC1D}" type="slidenum">
              <a:rPr kumimoji="1" lang="ja-JP" altLang="en-US" smtClean="0"/>
              <a:pPr/>
              <a:t>‹#›</a:t>
            </a:fld>
            <a:endParaRPr kumimoji="1" lang="ja-JP" altLang="en-US"/>
          </a:p>
        </p:txBody>
      </p:sp>
    </p:spTree>
    <p:extLst>
      <p:ext uri="{BB962C8B-B14F-4D97-AF65-F5344CB8AC3E}">
        <p14:creationId xmlns:p14="http://schemas.microsoft.com/office/powerpoint/2010/main" val="333855301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A0E1138-31F2-0B4C-96E8-867EE3CC3FB7}" type="datetime1">
              <a:rPr kumimoji="1" lang="ja-JP" altLang="en-US" smtClean="0"/>
              <a:pPr/>
              <a:t>2017/3/30</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0B62847-F584-334D-8F13-058A17981028}" type="slidenum">
              <a:rPr kumimoji="1" lang="ja-JP" altLang="en-US" smtClean="0"/>
              <a:pPr/>
              <a:t>‹#›</a:t>
            </a:fld>
            <a:endParaRPr kumimoji="1" lang="ja-JP" altLang="en-US"/>
          </a:p>
        </p:txBody>
      </p:sp>
    </p:spTree>
    <p:extLst>
      <p:ext uri="{BB962C8B-B14F-4D97-AF65-F5344CB8AC3E}">
        <p14:creationId xmlns:p14="http://schemas.microsoft.com/office/powerpoint/2010/main" val="2878267075"/>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8000" y="360000"/>
            <a:ext cx="6010480" cy="437796"/>
          </a:xfrm>
        </p:spPr>
        <p:txBody>
          <a:bodyPr>
            <a:normAutofit/>
          </a:bodyPr>
          <a:lstStyle>
            <a:lvl1pPr algn="l">
              <a:defRPr sz="14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68000" y="864000"/>
            <a:ext cx="6010480" cy="3619718"/>
          </a:xfrm>
        </p:spPr>
        <p:txBody>
          <a:bodyPr/>
          <a:lstStyle>
            <a:lvl1pPr marL="0" indent="0" algn="l">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38132FFC-71A5-C94B-86A6-736E2F392ADF}" type="datetime1">
              <a:rPr kumimoji="1" lang="ja-JP" altLang="en-US" smtClean="0"/>
              <a:pPr/>
              <a:t>2017/3/30</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6" name="スライド番号プレースホルダー 5"/>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1718317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3650D2-F124-2A40-B50A-162803284F60}" type="datetime1">
              <a:rPr kumimoji="1" lang="ja-JP" altLang="en-US" smtClean="0"/>
              <a:pPr/>
              <a:t>2017/3/30</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6" name="スライド番号プレースホルダー 5"/>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2495585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EA4E08-D4BF-5349-AFE8-2F490F60DFD5}" type="datetime1">
              <a:rPr kumimoji="1" lang="ja-JP" altLang="en-US" smtClean="0"/>
              <a:pPr/>
              <a:t>2017/3/30</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6" name="スライド番号プレースホルダー 5"/>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3850363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769131-5BF1-E641-A9D9-506891033C2B}" type="datetime1">
              <a:rPr kumimoji="1" lang="ja-JP" altLang="en-US" smtClean="0"/>
              <a:pPr/>
              <a:t>2017/3/30</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6" name="スライド番号プレースホルダー 5"/>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1953426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9AC27F0-FB93-BE46-AC2E-34DED881916E}" type="datetime1">
              <a:rPr kumimoji="1" lang="ja-JP" altLang="en-US" smtClean="0"/>
              <a:pPr/>
              <a:t>2017/3/30</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6" name="スライド番号プレースホルダー 5"/>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2225726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FD7CCE7-50EE-3242-80C2-D01485709638}" type="datetime1">
              <a:rPr kumimoji="1" lang="ja-JP" altLang="en-US" smtClean="0"/>
              <a:pPr/>
              <a:t>2017/3/30</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7" name="スライド番号プレースホルダー 6"/>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60380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0DDBC21-EF13-2649-97CE-4C093361B6F3}" type="datetime1">
              <a:rPr kumimoji="1" lang="ja-JP" altLang="en-US" smtClean="0"/>
              <a:pPr/>
              <a:t>2017/3/30</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9" name="スライド番号プレースホルダー 8"/>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3480142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5184EF9-989E-8944-B310-2A2BB61A78E7}" type="datetime1">
              <a:rPr kumimoji="1" lang="ja-JP" altLang="en-US" smtClean="0"/>
              <a:pPr/>
              <a:t>2017/3/30</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5" name="スライド番号プレースホルダー 4"/>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3150121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9A941D-A08E-E243-8AF7-457CABE6AE60}" type="datetime1">
              <a:rPr kumimoji="1" lang="ja-JP" altLang="en-US" smtClean="0"/>
              <a:pPr/>
              <a:t>2017/3/30</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67769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AC254A-89F8-4746-B8FA-6461A8B79059}" type="datetime1">
              <a:rPr kumimoji="1" lang="ja-JP" altLang="en-US" smtClean="0"/>
              <a:pPr/>
              <a:t>2017/3/30</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7" name="スライド番号プレースホルダー 6"/>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2303071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329F08-86B7-DF4D-A4FA-401F1BA8A27D}" type="datetime1">
              <a:rPr kumimoji="1" lang="ja-JP" altLang="en-US" smtClean="0"/>
              <a:pPr/>
              <a:t>2017/3/30</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平成</a:t>
            </a:r>
            <a:r>
              <a:rPr kumimoji="1" lang="en-US" altLang="ja-JP" smtClean="0"/>
              <a:t>28</a:t>
            </a:r>
            <a:r>
              <a:rPr kumimoji="1" lang="ja-JP" altLang="en-US" smtClean="0"/>
              <a:t>年度 港北区区民意識調査</a:t>
            </a:r>
            <a:endParaRPr kumimoji="1" lang="ja-JP" altLang="en-US"/>
          </a:p>
        </p:txBody>
      </p:sp>
      <p:sp>
        <p:nvSpPr>
          <p:cNvPr id="7" name="スライド番号プレースホルダー 6"/>
          <p:cNvSpPr>
            <a:spLocks noGrp="1"/>
          </p:cNvSpPr>
          <p:nvPr>
            <p:ph type="sldNum" sz="quarter" idx="12"/>
          </p:nvPr>
        </p:nvSpPr>
        <p:spPr/>
        <p:txBody>
          <a:bodyPr/>
          <a:lstStyle/>
          <a:p>
            <a:fld id="{6E8F5CB2-F233-504E-A0E6-8F243E763DF6}" type="slidenum">
              <a:rPr kumimoji="1" lang="ja-JP" altLang="en-US" smtClean="0"/>
              <a:pPr/>
              <a:t>‹#›</a:t>
            </a:fld>
            <a:endParaRPr kumimoji="1" lang="ja-JP" altLang="en-US"/>
          </a:p>
        </p:txBody>
      </p:sp>
    </p:spTree>
    <p:extLst>
      <p:ext uri="{BB962C8B-B14F-4D97-AF65-F5344CB8AC3E}">
        <p14:creationId xmlns:p14="http://schemas.microsoft.com/office/powerpoint/2010/main" val="203337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8000" y="360001"/>
            <a:ext cx="5992480" cy="454304"/>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67999" y="864000"/>
            <a:ext cx="5992481" cy="2899354"/>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860280" y="9369357"/>
            <a:ext cx="1600200" cy="527403"/>
          </a:xfrm>
          <a:prstGeom prst="rect">
            <a:avLst/>
          </a:prstGeom>
        </p:spPr>
        <p:txBody>
          <a:bodyPr vert="horz" lIns="91440" tIns="45720" rIns="91440" bIns="45720" rtlCol="0" anchor="ctr"/>
          <a:lstStyle>
            <a:lvl1pPr algn="r">
              <a:defRPr sz="800">
                <a:solidFill>
                  <a:srgbClr val="000000"/>
                </a:solidFill>
                <a:latin typeface="HG丸ｺﾞｼｯｸM-PRO"/>
                <a:ea typeface="HG丸ｺﾞｼｯｸM-PRO"/>
                <a:cs typeface="HG丸ｺﾞｼｯｸM-PRO"/>
              </a:defRPr>
            </a:lvl1pPr>
          </a:lstStyle>
          <a:p>
            <a:fld id="{4188D1E6-21D5-8C43-8255-F5526D076C6A}" type="datetime1">
              <a:rPr lang="ja-JP" altLang="en-US" smtClean="0"/>
              <a:pPr/>
              <a:t>2017/3/30</a:t>
            </a:fld>
            <a:endParaRPr lang="ja-JP" altLang="en-US" dirty="0"/>
          </a:p>
        </p:txBody>
      </p:sp>
      <p:sp>
        <p:nvSpPr>
          <p:cNvPr id="5" name="フッター プレースホルダー 4"/>
          <p:cNvSpPr>
            <a:spLocks noGrp="1"/>
          </p:cNvSpPr>
          <p:nvPr>
            <p:ph type="ftr" sz="quarter" idx="3"/>
          </p:nvPr>
        </p:nvSpPr>
        <p:spPr>
          <a:xfrm>
            <a:off x="383865" y="9369357"/>
            <a:ext cx="2171700" cy="527403"/>
          </a:xfrm>
          <a:prstGeom prst="rect">
            <a:avLst/>
          </a:prstGeom>
        </p:spPr>
        <p:txBody>
          <a:bodyPr vert="horz" lIns="91440" tIns="45720" rIns="91440" bIns="45720" rtlCol="0" anchor="ctr"/>
          <a:lstStyle>
            <a:lvl1pPr algn="l">
              <a:defRPr sz="800">
                <a:solidFill>
                  <a:srgbClr val="000000"/>
                </a:solidFill>
                <a:latin typeface="HG丸ｺﾞｼｯｸM-PRO"/>
                <a:ea typeface="HG丸ｺﾞｼｯｸM-PRO"/>
                <a:cs typeface="HG丸ｺﾞｼｯｸM-PRO"/>
              </a:defRPr>
            </a:lvl1pPr>
          </a:lstStyle>
          <a:p>
            <a:r>
              <a:rPr lang="ja-JP" altLang="en-US" smtClean="0"/>
              <a:t>平成</a:t>
            </a:r>
            <a:r>
              <a:rPr lang="en-US" altLang="ja-JP" smtClean="0"/>
              <a:t>28</a:t>
            </a:r>
            <a:r>
              <a:rPr lang="ja-JP" altLang="en-US" smtClean="0"/>
              <a:t>年度 港北区区民意識調査</a:t>
            </a:r>
            <a:endParaRPr lang="ja-JP" altLang="en-US" dirty="0"/>
          </a:p>
        </p:txBody>
      </p:sp>
      <p:sp>
        <p:nvSpPr>
          <p:cNvPr id="6" name="スライド番号プレースホルダー 5"/>
          <p:cNvSpPr>
            <a:spLocks noGrp="1"/>
          </p:cNvSpPr>
          <p:nvPr>
            <p:ph type="sldNum" sz="quarter" idx="4"/>
          </p:nvPr>
        </p:nvSpPr>
        <p:spPr>
          <a:xfrm>
            <a:off x="2620365" y="9369357"/>
            <a:ext cx="1600200" cy="527403"/>
          </a:xfrm>
          <a:prstGeom prst="rect">
            <a:avLst/>
          </a:prstGeom>
        </p:spPr>
        <p:txBody>
          <a:bodyPr vert="horz" lIns="91440" tIns="45720" rIns="91440" bIns="45720" rtlCol="0" anchor="ctr"/>
          <a:lstStyle>
            <a:lvl1pPr algn="ctr">
              <a:defRPr sz="800">
                <a:solidFill>
                  <a:srgbClr val="000000"/>
                </a:solidFill>
                <a:latin typeface="HG丸ｺﾞｼｯｸM-PRO"/>
                <a:ea typeface="HG丸ｺﾞｼｯｸM-PRO"/>
                <a:cs typeface="HG丸ｺﾞｼｯｸM-PRO"/>
              </a:defRPr>
            </a:lvl1pPr>
          </a:lstStyle>
          <a:p>
            <a:fld id="{6E8F5CB2-F233-504E-A0E6-8F243E763DF6}" type="slidenum">
              <a:rPr lang="ja-JP" altLang="en-US" smtClean="0"/>
              <a:pPr/>
              <a:t>‹#›</a:t>
            </a:fld>
            <a:endParaRPr lang="ja-JP" altLang="en-US" dirty="0"/>
          </a:p>
        </p:txBody>
      </p:sp>
    </p:spTree>
    <p:extLst>
      <p:ext uri="{BB962C8B-B14F-4D97-AF65-F5344CB8AC3E}">
        <p14:creationId xmlns:p14="http://schemas.microsoft.com/office/powerpoint/2010/main" val="2202501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p:titleStyle>
    <p:bodyStyle>
      <a:lvl1pPr marL="342900" indent="-342900" algn="l" defTabSz="457200" rtl="0" eaLnBrk="1" latinLnBrk="0" hangingPunct="1">
        <a:spcBef>
          <a:spcPct val="20000"/>
        </a:spcBef>
        <a:buFont typeface="Arial"/>
        <a:buChar char="•"/>
        <a:defRPr kumimoji="1" sz="1200" kern="1200">
          <a:solidFill>
            <a:srgbClr val="000000"/>
          </a:solidFill>
          <a:latin typeface="HG丸ｺﾞｼｯｸM-PRO"/>
          <a:ea typeface="HG丸ｺﾞｼｯｸM-PRO"/>
          <a:cs typeface="HG丸ｺﾞｼｯｸM-PRO"/>
        </a:defRPr>
      </a:lvl1pPr>
      <a:lvl2pPr marL="742950" indent="-285750" algn="l" defTabSz="457200" rtl="0" eaLnBrk="1" latinLnBrk="0" hangingPunct="1">
        <a:spcBef>
          <a:spcPct val="20000"/>
        </a:spcBef>
        <a:buFont typeface="Arial"/>
        <a:buChar char="–"/>
        <a:defRPr kumimoji="1" sz="1200" kern="1200">
          <a:solidFill>
            <a:srgbClr val="000000"/>
          </a:solidFill>
          <a:latin typeface="HG丸ｺﾞｼｯｸM-PRO"/>
          <a:ea typeface="HG丸ｺﾞｼｯｸM-PRO"/>
          <a:cs typeface="HG丸ｺﾞｼｯｸM-PRO"/>
        </a:defRPr>
      </a:lvl2pPr>
      <a:lvl3pPr marL="1143000" indent="-228600" algn="l" defTabSz="457200" rtl="0" eaLnBrk="1" latinLnBrk="0" hangingPunct="1">
        <a:spcBef>
          <a:spcPct val="20000"/>
        </a:spcBef>
        <a:buFont typeface="Arial"/>
        <a:buChar char="•"/>
        <a:defRPr kumimoji="1" sz="1200" kern="1200">
          <a:solidFill>
            <a:srgbClr val="000000"/>
          </a:solidFill>
          <a:latin typeface="HG丸ｺﾞｼｯｸM-PRO"/>
          <a:ea typeface="HG丸ｺﾞｼｯｸM-PRO"/>
          <a:cs typeface="HG丸ｺﾞｼｯｸM-PRO"/>
        </a:defRPr>
      </a:lvl3pPr>
      <a:lvl4pPr marL="1600200" indent="-228600" algn="l" defTabSz="457200" rtl="0" eaLnBrk="1" latinLnBrk="0" hangingPunct="1">
        <a:spcBef>
          <a:spcPct val="20000"/>
        </a:spcBef>
        <a:buFont typeface="Arial"/>
        <a:buChar char="–"/>
        <a:defRPr kumimoji="1" sz="1200" kern="1200">
          <a:solidFill>
            <a:srgbClr val="000000"/>
          </a:solidFill>
          <a:latin typeface="HG丸ｺﾞｼｯｸM-PRO"/>
          <a:ea typeface="HG丸ｺﾞｼｯｸM-PRO"/>
          <a:cs typeface="HG丸ｺﾞｼｯｸM-PRO"/>
        </a:defRPr>
      </a:lvl4pPr>
      <a:lvl5pPr marL="2057400" indent="-228600" algn="l" defTabSz="457200" rtl="0" eaLnBrk="1" latinLnBrk="0" hangingPunct="1">
        <a:spcBef>
          <a:spcPct val="20000"/>
        </a:spcBef>
        <a:buFont typeface="Arial"/>
        <a:buChar char="»"/>
        <a:defRPr kumimoji="1" sz="1200" kern="1200">
          <a:solidFill>
            <a:srgbClr val="000000"/>
          </a:solidFill>
          <a:latin typeface="HG丸ｺﾞｼｯｸM-PRO"/>
          <a:ea typeface="HG丸ｺﾞｼｯｸM-PRO"/>
          <a:cs typeface="HG丸ｺﾞｼｯｸM-PRO"/>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chart" Target="../charts/chart25.xml"/><Relationship Id="rId3" Type="http://schemas.openxmlformats.org/officeDocument/2006/relationships/chart" Target="../charts/chart20.xml"/><Relationship Id="rId7" Type="http://schemas.openxmlformats.org/officeDocument/2006/relationships/chart" Target="../charts/chart24.xml"/><Relationship Id="rId2" Type="http://schemas.openxmlformats.org/officeDocument/2006/relationships/chart" Target="../charts/chart19.xml"/><Relationship Id="rId1" Type="http://schemas.openxmlformats.org/officeDocument/2006/relationships/slideLayout" Target="../slideLayouts/slideLayout1.xml"/><Relationship Id="rId6" Type="http://schemas.openxmlformats.org/officeDocument/2006/relationships/chart" Target="../charts/chart23.xml"/><Relationship Id="rId11" Type="http://schemas.openxmlformats.org/officeDocument/2006/relationships/chart" Target="../charts/chart28.xml"/><Relationship Id="rId5" Type="http://schemas.openxmlformats.org/officeDocument/2006/relationships/chart" Target="../charts/chart22.xml"/><Relationship Id="rId10" Type="http://schemas.openxmlformats.org/officeDocument/2006/relationships/chart" Target="../charts/chart27.xml"/><Relationship Id="rId4" Type="http://schemas.openxmlformats.org/officeDocument/2006/relationships/chart" Target="../charts/chart21.xml"/><Relationship Id="rId9" Type="http://schemas.openxmlformats.org/officeDocument/2006/relationships/chart" Target="../charts/chart26.xml"/></Relationships>
</file>

<file path=ppt/slides/_rels/slide16.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chart" Target="../charts/chart3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chart" Target="../charts/chart3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chart" Target="../charts/chart3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chart" Target="../charts/chart4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chart" Target="../charts/chart42.xml"/><Relationship Id="rId1" Type="http://schemas.openxmlformats.org/officeDocument/2006/relationships/slideLayout" Target="../slideLayouts/slideLayout1.xml"/><Relationship Id="rId4" Type="http://schemas.openxmlformats.org/officeDocument/2006/relationships/chart" Target="../charts/chart44.xml"/></Relationships>
</file>

<file path=ppt/slides/_rels/slide24.xml.rels><?xml version="1.0" encoding="UTF-8" standalone="yes"?>
<Relationships xmlns="http://schemas.openxmlformats.org/package/2006/relationships"><Relationship Id="rId3" Type="http://schemas.openxmlformats.org/officeDocument/2006/relationships/chart" Target="../charts/chart46.xml"/><Relationship Id="rId2" Type="http://schemas.openxmlformats.org/officeDocument/2006/relationships/chart" Target="../charts/chart4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chart" Target="../charts/chart4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51.xml"/><Relationship Id="rId2" Type="http://schemas.openxmlformats.org/officeDocument/2006/relationships/chart" Target="../charts/chart5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53.xml"/><Relationship Id="rId2" Type="http://schemas.openxmlformats.org/officeDocument/2006/relationships/chart" Target="../charts/chart52.xml"/><Relationship Id="rId1" Type="http://schemas.openxmlformats.org/officeDocument/2006/relationships/slideLayout" Target="../slideLayouts/slideLayout1.xml"/><Relationship Id="rId5" Type="http://schemas.openxmlformats.org/officeDocument/2006/relationships/chart" Target="../charts/chart55.xml"/><Relationship Id="rId4" Type="http://schemas.openxmlformats.org/officeDocument/2006/relationships/chart" Target="../charts/chart54.xml"/></Relationships>
</file>

<file path=ppt/slides/_rels/slide29.xml.rels><?xml version="1.0" encoding="UTF-8" standalone="yes"?>
<Relationships xmlns="http://schemas.openxmlformats.org/package/2006/relationships"><Relationship Id="rId3" Type="http://schemas.openxmlformats.org/officeDocument/2006/relationships/chart" Target="../charts/chart57.xml"/><Relationship Id="rId2" Type="http://schemas.openxmlformats.org/officeDocument/2006/relationships/chart" Target="../charts/chart56.xml"/><Relationship Id="rId1" Type="http://schemas.openxmlformats.org/officeDocument/2006/relationships/slideLayout" Target="../slideLayouts/slideLayout1.xml"/><Relationship Id="rId5" Type="http://schemas.openxmlformats.org/officeDocument/2006/relationships/chart" Target="../charts/chart59.xml"/><Relationship Id="rId4" Type="http://schemas.openxmlformats.org/officeDocument/2006/relationships/chart" Target="../charts/chart58.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61.xml"/><Relationship Id="rId2" Type="http://schemas.openxmlformats.org/officeDocument/2006/relationships/chart" Target="../charts/chart6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63.xml"/><Relationship Id="rId2" Type="http://schemas.openxmlformats.org/officeDocument/2006/relationships/chart" Target="../charts/chart6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65.xml"/><Relationship Id="rId2" Type="http://schemas.openxmlformats.org/officeDocument/2006/relationships/chart" Target="../charts/chart64.xml"/><Relationship Id="rId1" Type="http://schemas.openxmlformats.org/officeDocument/2006/relationships/slideLayout" Target="../slideLayouts/slideLayout1.xml"/><Relationship Id="rId4" Type="http://schemas.openxmlformats.org/officeDocument/2006/relationships/chart" Target="../charts/chart66.xml"/></Relationships>
</file>

<file path=ppt/slides/_rels/slide33.xml.rels><?xml version="1.0" encoding="UTF-8" standalone="yes"?>
<Relationships xmlns="http://schemas.openxmlformats.org/package/2006/relationships"><Relationship Id="rId2" Type="http://schemas.openxmlformats.org/officeDocument/2006/relationships/chart" Target="../charts/chart6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chart" Target="../charts/chart69.xml"/><Relationship Id="rId2" Type="http://schemas.openxmlformats.org/officeDocument/2006/relationships/chart" Target="../charts/chart6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1179000" y="3019969"/>
            <a:ext cx="4500000" cy="1049006"/>
          </a:xfrm>
          <a:prstGeom prst="rect">
            <a:avLst/>
          </a:prstGeom>
          <a:ln w="76200" cmpd="tri">
            <a:solidFill>
              <a:schemeClr val="tx1">
                <a:lumMod val="50000"/>
                <a:lumOff val="50000"/>
              </a:schemeClr>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pPr algn="ctr"/>
            <a:r>
              <a:rPr lang="ja-JP" altLang="en-US" sz="2400" dirty="0" smtClean="0"/>
              <a:t>３</a:t>
            </a:r>
            <a:r>
              <a:rPr lang="en-US" altLang="ja-JP" sz="2400" dirty="0" smtClean="0"/>
              <a:t>. </a:t>
            </a:r>
            <a:r>
              <a:rPr lang="ja-JP" altLang="en-US" sz="2400" dirty="0" smtClean="0"/>
              <a:t>調査</a:t>
            </a:r>
            <a:r>
              <a:rPr lang="ja-JP" altLang="en-US" sz="2400" dirty="0"/>
              <a:t>結果</a:t>
            </a:r>
            <a:r>
              <a:rPr lang="ja-JP" altLang="en-US" sz="2400" dirty="0" smtClean="0"/>
              <a:t>の概要</a:t>
            </a:r>
            <a:endParaRPr lang="ja-JP" altLang="en-US" sz="2400" dirty="0"/>
          </a:p>
        </p:txBody>
      </p:sp>
      <p:sp>
        <p:nvSpPr>
          <p:cNvPr id="5" name="タイトル 1"/>
          <p:cNvSpPr txBox="1">
            <a:spLocks/>
          </p:cNvSpPr>
          <p:nvPr/>
        </p:nvSpPr>
        <p:spPr>
          <a:xfrm>
            <a:off x="0" y="6342"/>
            <a:ext cx="6858000" cy="104900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pPr algn="ctr"/>
            <a:endParaRPr lang="ja-JP" altLang="en-US" sz="3200" dirty="0"/>
          </a:p>
        </p:txBody>
      </p:sp>
      <p:sp>
        <p:nvSpPr>
          <p:cNvPr id="3" name="スライド番号プレースホルダー 2"/>
          <p:cNvSpPr>
            <a:spLocks noGrp="1"/>
          </p:cNvSpPr>
          <p:nvPr>
            <p:ph type="sldNum" sz="quarter" idx="12"/>
          </p:nvPr>
        </p:nvSpPr>
        <p:spPr/>
        <p:txBody>
          <a:bodyPr/>
          <a:lstStyle/>
          <a:p>
            <a:fld id="{6E8F5CB2-F233-504E-A0E6-8F243E763DF6}" type="slidenum">
              <a:rPr kumimoji="1" lang="ja-JP" altLang="en-US" smtClean="0"/>
              <a:pPr/>
              <a:t>0</a:t>
            </a:fld>
            <a:endParaRPr kumimoji="1" lang="ja-JP" altLang="en-US"/>
          </a:p>
        </p:txBody>
      </p:sp>
    </p:spTree>
    <p:extLst>
      <p:ext uri="{BB962C8B-B14F-4D97-AF65-F5344CB8AC3E}">
        <p14:creationId xmlns:p14="http://schemas.microsoft.com/office/powerpoint/2010/main" val="3803614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9</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smtClean="0"/>
              <a:t>「地域</a:t>
            </a:r>
            <a:r>
              <a:rPr lang="ja-JP" altLang="en-US" sz="1200" dirty="0"/>
              <a:t>のイベントの開催運営」「防犯・交通安全関連</a:t>
            </a:r>
            <a:r>
              <a:rPr lang="ja-JP" altLang="en-US" sz="1200" dirty="0" smtClean="0"/>
              <a:t>」</a:t>
            </a:r>
            <a:r>
              <a:rPr lang="en-US" altLang="ja-JP" sz="1200" dirty="0" smtClean="0"/>
              <a:t/>
            </a:r>
            <a:br>
              <a:rPr lang="en-US" altLang="ja-JP" sz="1200" dirty="0" smtClean="0"/>
            </a:br>
            <a:r>
              <a:rPr lang="ja-JP" altLang="en-US" sz="1200" dirty="0" smtClean="0"/>
              <a:t>　　「</a:t>
            </a:r>
            <a:r>
              <a:rPr lang="ja-JP" altLang="en-US" sz="1200" dirty="0"/>
              <a:t>美化・緑化・環境整備関連」</a:t>
            </a:r>
            <a:r>
              <a:rPr lang="ja-JP" altLang="en-US" sz="1200" dirty="0" smtClean="0"/>
              <a:t>が、地域</a:t>
            </a:r>
            <a:r>
              <a:rPr lang="ja-JP" altLang="en-US" sz="1200" dirty="0"/>
              <a:t>活動参加者の取り組み内容の上位項目。</a:t>
            </a:r>
            <a:endParaRPr kumimoji="1" lang="ja-JP" altLang="en-US" sz="1200" dirty="0"/>
          </a:p>
        </p:txBody>
      </p:sp>
      <p:sp>
        <p:nvSpPr>
          <p:cNvPr id="15" name="正方形/長方形 14"/>
          <p:cNvSpPr/>
          <p:nvPr/>
        </p:nvSpPr>
        <p:spPr>
          <a:xfrm>
            <a:off x="382346" y="2481978"/>
            <a:ext cx="6119999" cy="379529"/>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＜以下の2問（問8－1と問8－2）は、問8で「1.よく参加している」か「2.ときどき参加している」とお答えの方</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solidFill>
                <a:srgbClr val="000000"/>
              </a:solidFill>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8-1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が、地域活動で取り組んでいる具体的な内容は何ですか。（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=653</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16" name="サブタイトル 2"/>
          <p:cNvSpPr>
            <a:spLocks noGrp="1"/>
          </p:cNvSpPr>
          <p:nvPr>
            <p:ph type="subTitle" idx="1"/>
          </p:nvPr>
        </p:nvSpPr>
        <p:spPr>
          <a:xfrm>
            <a:off x="383865" y="1131678"/>
            <a:ext cx="6118480" cy="1202339"/>
          </a:xfrm>
        </p:spPr>
        <p:txBody>
          <a:bodyPr>
            <a:noAutofit/>
          </a:bodyPr>
          <a:lstStyle/>
          <a:p>
            <a:r>
              <a:rPr lang="ja-JP" altLang="en-US" sz="1000" dirty="0"/>
              <a:t>地域活動に参加していると回答した人</a:t>
            </a:r>
            <a:r>
              <a:rPr lang="en-US" altLang="ja-JP" sz="1000" dirty="0"/>
              <a:t>(653</a:t>
            </a:r>
            <a:r>
              <a:rPr lang="ja-JP" altLang="en-US" sz="1000" dirty="0"/>
              <a:t>名</a:t>
            </a:r>
            <a:r>
              <a:rPr lang="en-US" altLang="ja-JP" sz="1000" dirty="0"/>
              <a:t>)</a:t>
            </a:r>
            <a:r>
              <a:rPr lang="ja-JP" altLang="en-US" sz="1000" dirty="0"/>
              <a:t>に、地域活動</a:t>
            </a:r>
            <a:r>
              <a:rPr lang="ja-JP" altLang="en-US" sz="1000" dirty="0" smtClean="0"/>
              <a:t>での取り組み内容</a:t>
            </a:r>
            <a:r>
              <a:rPr lang="ja-JP" altLang="en-US" sz="1000" dirty="0"/>
              <a:t>を複数回答</a:t>
            </a:r>
            <a:r>
              <a:rPr lang="ja-JP" altLang="en-US" sz="1000" dirty="0" smtClean="0"/>
              <a:t>で選んで</a:t>
            </a:r>
            <a:endParaRPr lang="en-US" altLang="ja-JP" sz="1000" dirty="0" smtClean="0"/>
          </a:p>
          <a:p>
            <a:r>
              <a:rPr lang="ja-JP" altLang="en-US" sz="1000" dirty="0" smtClean="0"/>
              <a:t>もらった</a:t>
            </a:r>
            <a:r>
              <a:rPr lang="ja-JP" altLang="en-US" sz="1000" dirty="0"/>
              <a:t>結果をみると、「地域のイベント</a:t>
            </a:r>
            <a:r>
              <a:rPr lang="en-US" altLang="ja-JP" sz="1000" dirty="0"/>
              <a:t>(</a:t>
            </a:r>
            <a:r>
              <a:rPr lang="ja-JP" altLang="en-US" sz="1000" dirty="0"/>
              <a:t>自治会町内会の盆踊りや運動会など</a:t>
            </a:r>
            <a:r>
              <a:rPr lang="en-US" altLang="ja-JP" sz="1000" dirty="0"/>
              <a:t>)</a:t>
            </a:r>
            <a:r>
              <a:rPr lang="ja-JP" altLang="en-US" sz="1000" dirty="0"/>
              <a:t>の開催運営</a:t>
            </a:r>
            <a:r>
              <a:rPr lang="ja-JP" altLang="en-US" sz="1000" dirty="0" smtClean="0"/>
              <a:t>」</a:t>
            </a:r>
            <a:r>
              <a:rPr lang="en-US" altLang="ja-JP" sz="1000" dirty="0" smtClean="0"/>
              <a:t>(</a:t>
            </a:r>
            <a:r>
              <a:rPr lang="en-US" altLang="ja-JP" sz="1000" dirty="0"/>
              <a:t>42</a:t>
            </a:r>
            <a:r>
              <a:rPr lang="ja-JP" altLang="en-US" sz="1000" dirty="0"/>
              <a:t>％</a:t>
            </a:r>
            <a:r>
              <a:rPr lang="en-US" altLang="ja-JP" sz="1000" dirty="0"/>
              <a:t>)</a:t>
            </a:r>
            <a:r>
              <a:rPr lang="ja-JP" altLang="en-US" sz="1000" dirty="0" smtClean="0"/>
              <a:t>が</a:t>
            </a:r>
            <a:endParaRPr lang="en-US" altLang="ja-JP" sz="1000" dirty="0" smtClean="0"/>
          </a:p>
          <a:p>
            <a:r>
              <a:rPr lang="ja-JP" altLang="en-US" sz="1000" dirty="0" smtClean="0"/>
              <a:t>４割</a:t>
            </a:r>
            <a:r>
              <a:rPr lang="ja-JP" altLang="en-US" sz="1000" dirty="0"/>
              <a:t>強で最も多く、以下</a:t>
            </a:r>
            <a:r>
              <a:rPr lang="ja-JP" altLang="en-US" sz="1000" dirty="0" smtClean="0"/>
              <a:t>、「</a:t>
            </a:r>
            <a:r>
              <a:rPr lang="ja-JP" altLang="en-US" sz="1000" dirty="0"/>
              <a:t>防犯・交通安全に関する活動</a:t>
            </a:r>
            <a:r>
              <a:rPr lang="en-US" altLang="ja-JP" sz="1000" dirty="0"/>
              <a:t>(</a:t>
            </a:r>
            <a:r>
              <a:rPr lang="ja-JP" altLang="en-US" sz="1000" dirty="0"/>
              <a:t>防犯パトロールや防犯灯の見守り、交通</a:t>
            </a:r>
            <a:r>
              <a:rPr lang="ja-JP" altLang="en-US" sz="1000" dirty="0" smtClean="0"/>
              <a:t>安全</a:t>
            </a:r>
            <a:endParaRPr lang="en-US" altLang="ja-JP" sz="1000" dirty="0" smtClean="0"/>
          </a:p>
          <a:p>
            <a:r>
              <a:rPr lang="ja-JP" altLang="en-US" sz="1000" dirty="0" smtClean="0"/>
              <a:t>の</a:t>
            </a:r>
            <a:r>
              <a:rPr lang="ja-JP" altLang="en-US" sz="1000" dirty="0"/>
              <a:t>見守りなど</a:t>
            </a:r>
            <a:r>
              <a:rPr lang="en-US" altLang="ja-JP" sz="1000" dirty="0"/>
              <a:t>)</a:t>
            </a:r>
            <a:r>
              <a:rPr lang="ja-JP" altLang="en-US" sz="1000" dirty="0"/>
              <a:t>」</a:t>
            </a:r>
            <a:r>
              <a:rPr lang="en-US" altLang="ja-JP" sz="1000" dirty="0"/>
              <a:t>(25</a:t>
            </a:r>
            <a:r>
              <a:rPr lang="ja-JP" altLang="en-US" sz="1000" dirty="0"/>
              <a:t>％</a:t>
            </a:r>
            <a:r>
              <a:rPr lang="en-US" altLang="ja-JP" sz="1000" dirty="0"/>
              <a:t>)</a:t>
            </a:r>
            <a:r>
              <a:rPr lang="ja-JP" altLang="en-US" sz="1000" dirty="0" smtClean="0"/>
              <a:t>、「</a:t>
            </a:r>
            <a:r>
              <a:rPr lang="ja-JP" altLang="en-US" sz="1000" dirty="0"/>
              <a:t>美化・緑化・環境整備に関する活動</a:t>
            </a:r>
            <a:r>
              <a:rPr lang="en-US" altLang="ja-JP" sz="1000" dirty="0"/>
              <a:t>(</a:t>
            </a:r>
            <a:r>
              <a:rPr lang="ja-JP" altLang="en-US" sz="1000" dirty="0"/>
              <a:t>道路や公園の清掃、花壇の設置・</a:t>
            </a:r>
            <a:r>
              <a:rPr lang="ja-JP" altLang="en-US" sz="1000" dirty="0" smtClean="0"/>
              <a:t>管理</a:t>
            </a:r>
            <a:endParaRPr lang="en-US" altLang="ja-JP" sz="1000" dirty="0" smtClean="0"/>
          </a:p>
          <a:p>
            <a:r>
              <a:rPr lang="ja-JP" altLang="en-US" sz="1000" dirty="0" smtClean="0"/>
              <a:t>など</a:t>
            </a:r>
            <a:r>
              <a:rPr lang="en-US" altLang="ja-JP" sz="1000" dirty="0"/>
              <a:t>)</a:t>
            </a:r>
            <a:r>
              <a:rPr lang="ja-JP" altLang="en-US" sz="1000" dirty="0"/>
              <a:t>」</a:t>
            </a:r>
            <a:r>
              <a:rPr lang="en-US" altLang="ja-JP" sz="1000" dirty="0"/>
              <a:t>(23</a:t>
            </a:r>
            <a:r>
              <a:rPr lang="ja-JP" altLang="en-US" sz="1000" dirty="0"/>
              <a:t>％</a:t>
            </a:r>
            <a:r>
              <a:rPr lang="en-US" altLang="ja-JP" sz="1000" dirty="0"/>
              <a:t>)</a:t>
            </a:r>
            <a:r>
              <a:rPr lang="ja-JP" altLang="en-US" sz="1000" dirty="0" smtClean="0"/>
              <a:t>、「</a:t>
            </a:r>
            <a:r>
              <a:rPr lang="ja-JP" altLang="en-US" sz="1000" dirty="0"/>
              <a:t>住民同士の交流や助け合いの促進に関する活動</a:t>
            </a:r>
            <a:r>
              <a:rPr lang="en-US" altLang="ja-JP" sz="1000" dirty="0"/>
              <a:t>(</a:t>
            </a:r>
            <a:r>
              <a:rPr lang="ja-JP" altLang="en-US" sz="1000" dirty="0"/>
              <a:t>親睦会・旅行会などを含む</a:t>
            </a:r>
            <a:r>
              <a:rPr lang="en-US" altLang="ja-JP" sz="1000" dirty="0"/>
              <a:t>)</a:t>
            </a:r>
            <a:r>
              <a:rPr lang="ja-JP" altLang="en-US" sz="1000" dirty="0"/>
              <a:t>」</a:t>
            </a:r>
            <a:r>
              <a:rPr lang="en-US" altLang="ja-JP" sz="1000" dirty="0"/>
              <a:t>(20</a:t>
            </a:r>
            <a:r>
              <a:rPr lang="ja-JP" altLang="en-US" sz="1000" dirty="0" smtClean="0"/>
              <a:t>％</a:t>
            </a:r>
            <a:r>
              <a:rPr lang="en-US" altLang="ja-JP" sz="1000" dirty="0" smtClean="0"/>
              <a:t>)</a:t>
            </a:r>
          </a:p>
          <a:p>
            <a:r>
              <a:rPr lang="ja-JP" altLang="en-US" sz="1000" dirty="0" smtClean="0"/>
              <a:t>の</a:t>
            </a:r>
            <a:r>
              <a:rPr lang="ja-JP" altLang="en-US" sz="1000" dirty="0"/>
              <a:t>３項目</a:t>
            </a:r>
            <a:r>
              <a:rPr lang="ja-JP" altLang="en-US" sz="1000" dirty="0" smtClean="0"/>
              <a:t>が２割</a:t>
            </a:r>
            <a:r>
              <a:rPr lang="ja-JP" altLang="en-US" sz="1000" dirty="0"/>
              <a:t>台で続いて上位となっている。</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地域活動での取り組み内容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（問８</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１）（問８＝</a:t>
            </a:r>
            <a:r>
              <a:rPr lang="en-US" altLang="ja-JP" sz="900" b="1" dirty="0">
                <a:latin typeface="HG丸ｺﾞｼｯｸM-PRO"/>
                <a:ea typeface="HG丸ｺﾞｼｯｸM-PRO"/>
                <a:cs typeface="HG丸ｺﾞｼｯｸM-PRO"/>
              </a:rPr>
              <a:t>①</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②</a:t>
            </a:r>
            <a:r>
              <a:rPr lang="ja-JP" altLang="en-US" sz="900" b="1" dirty="0">
                <a:latin typeface="HG丸ｺﾞｼｯｸM-PRO"/>
                <a:ea typeface="HG丸ｺﾞｼｯｸM-PRO"/>
                <a:cs typeface="HG丸ｺﾞｼｯｸM-PRO"/>
              </a:rPr>
              <a:t>ベース）</a:t>
            </a:r>
          </a:p>
        </p:txBody>
      </p:sp>
      <p:graphicFrame>
        <p:nvGraphicFramePr>
          <p:cNvPr id="12" name="グラフ 11"/>
          <p:cNvGraphicFramePr>
            <a:graphicFrameLocks/>
          </p:cNvGraphicFramePr>
          <p:nvPr>
            <p:extLst>
              <p:ext uri="{D42A27DB-BD31-4B8C-83A1-F6EECF244321}">
                <p14:modId xmlns:p14="http://schemas.microsoft.com/office/powerpoint/2010/main" val="932769047"/>
              </p:ext>
            </p:extLst>
          </p:nvPr>
        </p:nvGraphicFramePr>
        <p:xfrm>
          <a:off x="442795" y="3042942"/>
          <a:ext cx="6767000" cy="2971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0479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10</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地域活動の課題で</a:t>
            </a:r>
            <a:r>
              <a:rPr lang="ja-JP" altLang="en-US" sz="1200" dirty="0" smtClean="0"/>
              <a:t>は、「</a:t>
            </a:r>
            <a:r>
              <a:rPr lang="ja-JP" altLang="en-US" sz="1200" dirty="0"/>
              <a:t>担い手の不足や高齢化」と「参加者の減少・固定化」</a:t>
            </a:r>
            <a:r>
              <a:rPr lang="ja-JP" altLang="en-US" sz="1200" dirty="0" smtClean="0"/>
              <a:t>の</a:t>
            </a:r>
            <a:r>
              <a:rPr lang="en-US" altLang="ja-JP" sz="1200" dirty="0" smtClean="0"/>
              <a:t/>
            </a:r>
            <a:br>
              <a:rPr lang="en-US" altLang="ja-JP" sz="1200" dirty="0" smtClean="0"/>
            </a:br>
            <a:r>
              <a:rPr lang="en-US" altLang="ja-JP" sz="1200" dirty="0" smtClean="0"/>
              <a:t>                                                                                  </a:t>
            </a:r>
            <a:r>
              <a:rPr lang="ja-JP" altLang="en-US" sz="1200" dirty="0" smtClean="0"/>
              <a:t>２項目</a:t>
            </a:r>
            <a:r>
              <a:rPr lang="ja-JP" altLang="en-US" sz="1200" dirty="0"/>
              <a:t>が５割超で上位。</a:t>
            </a:r>
          </a:p>
        </p:txBody>
      </p:sp>
      <p:sp>
        <p:nvSpPr>
          <p:cNvPr id="15" name="正方形/長方形 14"/>
          <p:cNvSpPr/>
          <p:nvPr/>
        </p:nvSpPr>
        <p:spPr>
          <a:xfrm>
            <a:off x="383865" y="2096106"/>
            <a:ext cx="6118480" cy="37429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＜以下の2問（問8－1と問8－2）は、問8で「1.よく参加している」か「2.ときどき参加している」とお答えの方</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8-2</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地域</a:t>
            </a:r>
            <a:r>
              <a:rPr lang="ja-JP" altLang="en-US" sz="800" b="1" dirty="0">
                <a:latin typeface="HG丸ｺﾞｼｯｸM-PRO"/>
                <a:ea typeface="HG丸ｺﾞｼｯｸM-PRO"/>
                <a:cs typeface="HG丸ｺﾞｼｯｸM-PRO"/>
              </a:rPr>
              <a:t>活動の活動面・運営面で課題と感じられる点は何ですか。（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=653</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16" name="サブタイトル 2"/>
          <p:cNvSpPr>
            <a:spLocks noGrp="1"/>
          </p:cNvSpPr>
          <p:nvPr>
            <p:ph type="subTitle" idx="1"/>
          </p:nvPr>
        </p:nvSpPr>
        <p:spPr>
          <a:xfrm>
            <a:off x="383865" y="1131678"/>
            <a:ext cx="6120000" cy="867483"/>
          </a:xfrm>
        </p:spPr>
        <p:txBody>
          <a:bodyPr>
            <a:noAutofit/>
          </a:bodyPr>
          <a:lstStyle/>
          <a:p>
            <a:r>
              <a:rPr lang="ja-JP" altLang="en-US" sz="1000" dirty="0"/>
              <a:t>地域活動に参加していると回答した人</a:t>
            </a:r>
            <a:r>
              <a:rPr lang="en-US" altLang="ja-JP" sz="1000" dirty="0"/>
              <a:t>(653</a:t>
            </a:r>
            <a:r>
              <a:rPr lang="ja-JP" altLang="en-US" sz="1000" dirty="0"/>
              <a:t>名</a:t>
            </a:r>
            <a:r>
              <a:rPr lang="en-US" altLang="ja-JP" sz="1000" dirty="0"/>
              <a:t>)</a:t>
            </a:r>
            <a:r>
              <a:rPr lang="ja-JP" altLang="en-US" sz="1000" dirty="0"/>
              <a:t>に、地域活動の活動面・運営面での課題を複数回答</a:t>
            </a:r>
            <a:r>
              <a:rPr lang="ja-JP" altLang="en-US" sz="1000" dirty="0" smtClean="0"/>
              <a:t>で</a:t>
            </a:r>
            <a:endParaRPr lang="en-US" altLang="ja-JP" sz="1000" dirty="0" smtClean="0"/>
          </a:p>
          <a:p>
            <a:r>
              <a:rPr lang="ja-JP" altLang="en-US" sz="1000" dirty="0" smtClean="0"/>
              <a:t>選んで</a:t>
            </a:r>
            <a:r>
              <a:rPr lang="ja-JP" altLang="en-US" sz="1000" dirty="0"/>
              <a:t>もらった結果をみると、「担い手</a:t>
            </a:r>
            <a:r>
              <a:rPr lang="en-US" altLang="ja-JP" sz="1000" dirty="0"/>
              <a:t>(</a:t>
            </a:r>
            <a:r>
              <a:rPr lang="ja-JP" altLang="en-US" sz="1000" dirty="0"/>
              <a:t>役員やリーダー、後継者</a:t>
            </a:r>
            <a:r>
              <a:rPr lang="en-US" altLang="ja-JP" sz="1000" dirty="0"/>
              <a:t>)</a:t>
            </a:r>
            <a:r>
              <a:rPr lang="ja-JP" altLang="en-US" sz="1000" dirty="0"/>
              <a:t>の不足や高齢化」</a:t>
            </a:r>
            <a:r>
              <a:rPr lang="en-US" altLang="ja-JP" sz="1000" dirty="0"/>
              <a:t>(65</a:t>
            </a:r>
            <a:r>
              <a:rPr lang="ja-JP" altLang="en-US" sz="1000" dirty="0"/>
              <a:t>％</a:t>
            </a:r>
            <a:r>
              <a:rPr lang="en-US" altLang="ja-JP" sz="1000" dirty="0"/>
              <a:t>)</a:t>
            </a:r>
            <a:r>
              <a:rPr lang="ja-JP" altLang="en-US" sz="1000" dirty="0" smtClean="0"/>
              <a:t>と「参加者</a:t>
            </a:r>
            <a:endParaRPr lang="en-US" altLang="ja-JP" sz="1000" dirty="0" smtClean="0"/>
          </a:p>
          <a:p>
            <a:r>
              <a:rPr lang="ja-JP" altLang="en-US" sz="1000" dirty="0" smtClean="0"/>
              <a:t>の</a:t>
            </a:r>
            <a:r>
              <a:rPr lang="ja-JP" altLang="en-US" sz="1000" dirty="0"/>
              <a:t>減少・</a:t>
            </a:r>
            <a:r>
              <a:rPr lang="ja-JP" altLang="en-US" sz="1000" dirty="0" smtClean="0"/>
              <a:t>固定化」</a:t>
            </a:r>
            <a:r>
              <a:rPr lang="en-US" altLang="ja-JP" sz="1000" dirty="0" smtClean="0"/>
              <a:t>(52</a:t>
            </a:r>
            <a:r>
              <a:rPr lang="ja-JP" altLang="en-US" sz="1000" dirty="0" smtClean="0"/>
              <a:t>％</a:t>
            </a:r>
            <a:r>
              <a:rPr lang="en-US" altLang="ja-JP" sz="1000" dirty="0" smtClean="0"/>
              <a:t>)</a:t>
            </a:r>
            <a:r>
              <a:rPr lang="ja-JP" altLang="en-US" sz="1000" dirty="0" smtClean="0"/>
              <a:t>の</a:t>
            </a:r>
            <a:r>
              <a:rPr lang="ja-JP" altLang="en-US" sz="1000" dirty="0"/>
              <a:t>２項目が５割を超えて多く</a:t>
            </a:r>
            <a:r>
              <a:rPr lang="ja-JP" altLang="en-US" sz="1000" dirty="0" smtClean="0"/>
              <a:t>、これに「</a:t>
            </a:r>
            <a:r>
              <a:rPr lang="ja-JP" altLang="en-US" sz="1000" dirty="0"/>
              <a:t>組織運営が役員任せで自主性がない</a:t>
            </a:r>
            <a:r>
              <a:rPr lang="ja-JP" altLang="en-US" sz="1000" dirty="0" smtClean="0"/>
              <a:t>」</a:t>
            </a:r>
            <a:endParaRPr lang="en-US" altLang="ja-JP" sz="1000" dirty="0" smtClean="0"/>
          </a:p>
          <a:p>
            <a:r>
              <a:rPr lang="en-US" altLang="ja-JP" sz="1000" dirty="0" smtClean="0"/>
              <a:t>(</a:t>
            </a:r>
            <a:r>
              <a:rPr lang="en-US" altLang="ja-JP" sz="1000" dirty="0"/>
              <a:t>22</a:t>
            </a:r>
            <a:r>
              <a:rPr lang="ja-JP" altLang="en-US" sz="1000" dirty="0"/>
              <a:t>％</a:t>
            </a:r>
            <a:r>
              <a:rPr lang="en-US" altLang="ja-JP" sz="1000" dirty="0"/>
              <a:t>)</a:t>
            </a:r>
            <a:r>
              <a:rPr lang="ja-JP" altLang="en-US" sz="1000" dirty="0"/>
              <a:t>と「役員に事務負担が集中している」</a:t>
            </a:r>
            <a:r>
              <a:rPr lang="en-US" altLang="ja-JP" sz="1000" dirty="0"/>
              <a:t>(19</a:t>
            </a:r>
            <a:r>
              <a:rPr lang="ja-JP" altLang="en-US" sz="1000" dirty="0"/>
              <a:t>％</a:t>
            </a:r>
            <a:r>
              <a:rPr lang="en-US" altLang="ja-JP" sz="1000" dirty="0"/>
              <a:t>)</a:t>
            </a:r>
            <a:r>
              <a:rPr lang="ja-JP" altLang="en-US" sz="1000" dirty="0" smtClean="0"/>
              <a:t>の２項目が２割前後で続いて</a:t>
            </a:r>
            <a:r>
              <a:rPr lang="ja-JP" altLang="en-US" sz="1000" dirty="0"/>
              <a:t>、上位となっている。</a:t>
            </a:r>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地域活動の活動面・運営面での課題</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（問８</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２）（問８＝</a:t>
            </a:r>
            <a:r>
              <a:rPr lang="en-US" altLang="ja-JP" sz="900" b="1" dirty="0">
                <a:latin typeface="HG丸ｺﾞｼｯｸM-PRO"/>
                <a:ea typeface="HG丸ｺﾞｼｯｸM-PRO"/>
                <a:cs typeface="HG丸ｺﾞｼｯｸM-PRO"/>
              </a:rPr>
              <a:t>①</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②</a:t>
            </a:r>
            <a:r>
              <a:rPr lang="ja-JP" altLang="en-US" sz="900" b="1" dirty="0">
                <a:latin typeface="HG丸ｺﾞｼｯｸM-PRO"/>
                <a:ea typeface="HG丸ｺﾞｼｯｸM-PRO"/>
                <a:cs typeface="HG丸ｺﾞｼｯｸM-PRO"/>
              </a:rPr>
              <a:t>ベース）</a:t>
            </a:r>
          </a:p>
        </p:txBody>
      </p:sp>
      <p:graphicFrame>
        <p:nvGraphicFramePr>
          <p:cNvPr id="10" name="グラフ 9"/>
          <p:cNvGraphicFramePr>
            <a:graphicFrameLocks/>
          </p:cNvGraphicFramePr>
          <p:nvPr>
            <p:extLst>
              <p:ext uri="{D42A27DB-BD31-4B8C-83A1-F6EECF244321}">
                <p14:modId xmlns:p14="http://schemas.microsoft.com/office/powerpoint/2010/main" val="4025153749"/>
              </p:ext>
            </p:extLst>
          </p:nvPr>
        </p:nvGraphicFramePr>
        <p:xfrm>
          <a:off x="63500" y="2470397"/>
          <a:ext cx="6731000" cy="2971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44200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11</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「活動時間が都合に合えば」「行きたい時だけ自由に行けたら」「活動の内容</a:t>
            </a:r>
            <a:r>
              <a:rPr lang="ja-JP" altLang="en-US" sz="1200" dirty="0" smtClean="0"/>
              <a:t>・雰囲</a:t>
            </a:r>
            <a:r>
              <a:rPr lang="en-US" altLang="ja-JP" sz="1200" dirty="0" smtClean="0"/>
              <a:t/>
            </a:r>
            <a:br>
              <a:rPr lang="en-US" altLang="ja-JP" sz="1200" dirty="0" smtClean="0"/>
            </a:br>
            <a:r>
              <a:rPr lang="ja-JP" altLang="en-US" sz="1200" dirty="0" smtClean="0"/>
              <a:t>　気</a:t>
            </a:r>
            <a:r>
              <a:rPr lang="ja-JP" altLang="en-US" sz="1200" dirty="0"/>
              <a:t>がわかれば」</a:t>
            </a:r>
            <a:r>
              <a:rPr lang="ja-JP" altLang="en-US" sz="1200" dirty="0" smtClean="0"/>
              <a:t>が現在</a:t>
            </a:r>
            <a:r>
              <a:rPr lang="ja-JP" altLang="en-US" sz="1200" dirty="0"/>
              <a:t>地域活動に参加していない人たちの、参加条件の上位項目。</a:t>
            </a:r>
            <a:endParaRPr kumimoji="1" lang="ja-JP" altLang="en-US" sz="1200" dirty="0"/>
          </a:p>
        </p:txBody>
      </p:sp>
      <p:sp>
        <p:nvSpPr>
          <p:cNvPr id="15" name="正方形/長方形 14"/>
          <p:cNvSpPr/>
          <p:nvPr/>
        </p:nvSpPr>
        <p:spPr>
          <a:xfrm>
            <a:off x="383865" y="2548470"/>
            <a:ext cx="6119999" cy="393177"/>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8</a:t>
            </a:r>
            <a:r>
              <a:rPr lang="ja-JP" altLang="en-US" sz="800" b="1" dirty="0">
                <a:latin typeface="HG丸ｺﾞｼｯｸM-PRO"/>
                <a:ea typeface="HG丸ｺﾞｼｯｸM-PRO"/>
                <a:cs typeface="HG丸ｺﾞｼｯｸM-PRO"/>
              </a:rPr>
              <a:t>で「</a:t>
            </a:r>
            <a:r>
              <a:rPr lang="en-US" altLang="ja-JP" sz="800" b="1" dirty="0">
                <a:latin typeface="HG丸ｺﾞｼｯｸM-PRO"/>
                <a:ea typeface="HG丸ｺﾞｼｯｸM-PRO"/>
                <a:cs typeface="HG丸ｺﾞｼｯｸM-PRO"/>
              </a:rPr>
              <a:t>3.</a:t>
            </a:r>
            <a:r>
              <a:rPr lang="ja-JP" altLang="en-US" sz="800" b="1" dirty="0">
                <a:latin typeface="HG丸ｺﾞｼｯｸM-PRO"/>
                <a:ea typeface="HG丸ｺﾞｼｯｸM-PRO"/>
                <a:cs typeface="HG丸ｺﾞｼｯｸM-PRO"/>
              </a:rPr>
              <a:t>参加していない」とお答えの方</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8-3</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は、地域活動に参加する場合、どんな条件が整えば参加したいですか。（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=1,549</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16" name="サブタイトル 2"/>
          <p:cNvSpPr>
            <a:spLocks noGrp="1"/>
          </p:cNvSpPr>
          <p:nvPr>
            <p:ph type="subTitle" idx="1"/>
          </p:nvPr>
        </p:nvSpPr>
        <p:spPr>
          <a:xfrm>
            <a:off x="383865" y="1131678"/>
            <a:ext cx="6120000" cy="1281161"/>
          </a:xfrm>
        </p:spPr>
        <p:txBody>
          <a:bodyPr>
            <a:noAutofit/>
          </a:bodyPr>
          <a:lstStyle/>
          <a:p>
            <a:r>
              <a:rPr lang="ja-JP" altLang="en-US" sz="1000" dirty="0"/>
              <a:t>現在地域活動に参加していないと回答した人</a:t>
            </a:r>
            <a:r>
              <a:rPr lang="en-US" altLang="ja-JP" sz="1000" dirty="0"/>
              <a:t>(</a:t>
            </a:r>
            <a:r>
              <a:rPr lang="en-US" altLang="ja-JP" sz="1000" dirty="0" smtClean="0"/>
              <a:t>1,549</a:t>
            </a:r>
            <a:r>
              <a:rPr lang="ja-JP" altLang="en-US" sz="1000" dirty="0"/>
              <a:t>名</a:t>
            </a:r>
            <a:r>
              <a:rPr lang="en-US" altLang="ja-JP" sz="1000" dirty="0"/>
              <a:t>)</a:t>
            </a:r>
            <a:r>
              <a:rPr lang="ja-JP" altLang="en-US" sz="1000" dirty="0"/>
              <a:t>に、地域活動に参加する場合の整うべき条件</a:t>
            </a:r>
            <a:r>
              <a:rPr lang="ja-JP" altLang="en-US" sz="1000" dirty="0" smtClean="0"/>
              <a:t>を</a:t>
            </a:r>
            <a:endParaRPr lang="en-US" altLang="ja-JP" sz="1000" dirty="0" smtClean="0"/>
          </a:p>
          <a:p>
            <a:r>
              <a:rPr lang="ja-JP" altLang="en-US" sz="1000" dirty="0" smtClean="0"/>
              <a:t>選んで</a:t>
            </a:r>
            <a:r>
              <a:rPr lang="ja-JP" altLang="en-US" sz="1000" dirty="0"/>
              <a:t>もらった</a:t>
            </a:r>
            <a:r>
              <a:rPr lang="ja-JP" altLang="en-US" sz="1000" dirty="0" smtClean="0"/>
              <a:t>結果は、</a:t>
            </a:r>
            <a:r>
              <a:rPr lang="ja-JP" altLang="en-US" sz="1000" dirty="0"/>
              <a:t>「活動する時間帯が自分の都合に合えば」</a:t>
            </a:r>
            <a:r>
              <a:rPr lang="en-US" altLang="ja-JP" sz="1000" dirty="0"/>
              <a:t>(46</a:t>
            </a:r>
            <a:r>
              <a:rPr lang="ja-JP" altLang="en-US" sz="1000" dirty="0"/>
              <a:t>％</a:t>
            </a:r>
            <a:r>
              <a:rPr lang="en-US" altLang="ja-JP" sz="1000" dirty="0"/>
              <a:t>)</a:t>
            </a:r>
            <a:r>
              <a:rPr lang="ja-JP" altLang="en-US" sz="1000" dirty="0"/>
              <a:t>が４割台半ば最も多く</a:t>
            </a:r>
            <a:r>
              <a:rPr lang="ja-JP" altLang="en-US" sz="1000" dirty="0" smtClean="0"/>
              <a:t>、</a:t>
            </a:r>
            <a:endParaRPr lang="en-US" altLang="ja-JP" sz="1000" dirty="0" smtClean="0"/>
          </a:p>
          <a:p>
            <a:r>
              <a:rPr lang="ja-JP" altLang="en-US" sz="1000" dirty="0" smtClean="0"/>
              <a:t>以下、「</a:t>
            </a:r>
            <a:r>
              <a:rPr lang="ja-JP" altLang="en-US" sz="1000" dirty="0"/>
              <a:t>自分が行きたいときだけ自由に参加できるようであれば」</a:t>
            </a:r>
            <a:r>
              <a:rPr lang="en-US" altLang="ja-JP" sz="1000" dirty="0"/>
              <a:t>(38</a:t>
            </a:r>
            <a:r>
              <a:rPr lang="ja-JP" altLang="en-US" sz="1000" dirty="0"/>
              <a:t>％</a:t>
            </a:r>
            <a:r>
              <a:rPr lang="en-US" altLang="ja-JP" sz="1000" dirty="0"/>
              <a:t>)</a:t>
            </a:r>
            <a:r>
              <a:rPr lang="ja-JP" altLang="en-US" sz="1000" dirty="0" smtClean="0"/>
              <a:t>と「</a:t>
            </a:r>
            <a:r>
              <a:rPr lang="ja-JP" altLang="en-US" sz="1000" dirty="0"/>
              <a:t>活動の内容や雰囲気</a:t>
            </a:r>
            <a:r>
              <a:rPr lang="ja-JP" altLang="en-US" sz="1000" dirty="0" smtClean="0"/>
              <a:t>など</a:t>
            </a:r>
            <a:endParaRPr lang="en-US" altLang="ja-JP" sz="1000" dirty="0" smtClean="0"/>
          </a:p>
          <a:p>
            <a:r>
              <a:rPr lang="ja-JP" altLang="en-US" sz="1000" dirty="0" smtClean="0"/>
              <a:t>の</a:t>
            </a:r>
            <a:r>
              <a:rPr lang="ja-JP" altLang="en-US" sz="1000" dirty="0"/>
              <a:t>情報が入ってくれば」</a:t>
            </a:r>
            <a:r>
              <a:rPr lang="en-US" altLang="ja-JP" sz="1000" dirty="0"/>
              <a:t>(32</a:t>
            </a:r>
            <a:r>
              <a:rPr lang="ja-JP" altLang="en-US" sz="1000" dirty="0"/>
              <a:t>％</a:t>
            </a:r>
            <a:r>
              <a:rPr lang="en-US" altLang="ja-JP" sz="1000" dirty="0"/>
              <a:t>)</a:t>
            </a:r>
            <a:r>
              <a:rPr lang="ja-JP" altLang="en-US" sz="1000" dirty="0"/>
              <a:t>の２項目が３割台</a:t>
            </a:r>
            <a:r>
              <a:rPr lang="ja-JP" altLang="en-US" sz="1000" dirty="0" smtClean="0"/>
              <a:t>、「</a:t>
            </a:r>
            <a:r>
              <a:rPr lang="ja-JP" altLang="en-US" sz="1000" dirty="0"/>
              <a:t>活動場所が自分の都合に合えば</a:t>
            </a:r>
            <a:r>
              <a:rPr lang="en-US" altLang="ja-JP" sz="1000" dirty="0"/>
              <a:t>(</a:t>
            </a:r>
            <a:r>
              <a:rPr lang="ja-JP" altLang="en-US" sz="1000" dirty="0"/>
              <a:t>自宅や勤務先</a:t>
            </a:r>
            <a:r>
              <a:rPr lang="ja-JP" altLang="en-US" sz="1000" dirty="0" smtClean="0"/>
              <a:t>の</a:t>
            </a:r>
            <a:endParaRPr lang="en-US" altLang="ja-JP" sz="1000" dirty="0" smtClean="0"/>
          </a:p>
          <a:p>
            <a:r>
              <a:rPr lang="ja-JP" altLang="en-US" sz="1000" dirty="0" smtClean="0"/>
              <a:t>近く</a:t>
            </a:r>
            <a:r>
              <a:rPr lang="ja-JP" altLang="en-US" sz="1000" dirty="0"/>
              <a:t>など</a:t>
            </a:r>
            <a:r>
              <a:rPr lang="en-US" altLang="ja-JP" sz="1000" dirty="0"/>
              <a:t>)</a:t>
            </a:r>
            <a:r>
              <a:rPr lang="ja-JP" altLang="en-US" sz="1000" dirty="0"/>
              <a:t>」</a:t>
            </a:r>
            <a:r>
              <a:rPr lang="en-US" altLang="ja-JP" sz="1000" dirty="0"/>
              <a:t>(23</a:t>
            </a:r>
            <a:r>
              <a:rPr lang="ja-JP" altLang="en-US" sz="1000" dirty="0"/>
              <a:t>％</a:t>
            </a:r>
            <a:r>
              <a:rPr lang="en-US" altLang="ja-JP" sz="1000" dirty="0"/>
              <a:t>)</a:t>
            </a:r>
            <a:r>
              <a:rPr lang="ja-JP" altLang="en-US" sz="1000" dirty="0" smtClean="0"/>
              <a:t>と「</a:t>
            </a:r>
            <a:r>
              <a:rPr lang="ja-JP" altLang="en-US" sz="1000" dirty="0"/>
              <a:t>自分と同年代の人が参加していれば」</a:t>
            </a:r>
            <a:r>
              <a:rPr lang="en-US" altLang="ja-JP" sz="1000" dirty="0"/>
              <a:t>(20</a:t>
            </a:r>
            <a:r>
              <a:rPr lang="ja-JP" altLang="en-US" sz="1000" dirty="0"/>
              <a:t>％</a:t>
            </a:r>
            <a:r>
              <a:rPr lang="en-US" altLang="ja-JP" sz="1000" dirty="0"/>
              <a:t>)</a:t>
            </a:r>
            <a:r>
              <a:rPr lang="ja-JP" altLang="en-US" sz="1000" dirty="0"/>
              <a:t>の２項目が２割台で続き、上</a:t>
            </a:r>
            <a:r>
              <a:rPr lang="en-US" altLang="ja-JP" sz="1000" dirty="0"/>
              <a:t>〜</a:t>
            </a:r>
            <a:r>
              <a:rPr lang="ja-JP" altLang="en-US" sz="1000" dirty="0" smtClean="0"/>
              <a:t>中</a:t>
            </a:r>
            <a:endParaRPr lang="en-US" altLang="ja-JP" sz="1000" dirty="0" smtClean="0"/>
          </a:p>
          <a:p>
            <a:r>
              <a:rPr lang="ja-JP" altLang="en-US" sz="1000" dirty="0" smtClean="0"/>
              <a:t>位</a:t>
            </a:r>
            <a:r>
              <a:rPr lang="ja-JP" altLang="en-US" sz="1000" dirty="0"/>
              <a:t>となっている。</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地域活動に参加する場合の条件</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（問８</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３）（問８＝</a:t>
            </a:r>
            <a:r>
              <a:rPr lang="en-US" altLang="ja-JP" sz="900" b="1" dirty="0">
                <a:latin typeface="HG丸ｺﾞｼｯｸM-PRO"/>
                <a:ea typeface="HG丸ｺﾞｼｯｸM-PRO"/>
                <a:cs typeface="HG丸ｺﾞｼｯｸM-PRO"/>
              </a:rPr>
              <a:t>③</a:t>
            </a:r>
            <a:r>
              <a:rPr lang="ja-JP" altLang="en-US" sz="900" b="1" dirty="0">
                <a:latin typeface="HG丸ｺﾞｼｯｸM-PRO"/>
                <a:ea typeface="HG丸ｺﾞｼｯｸM-PRO"/>
                <a:cs typeface="HG丸ｺﾞｼｯｸM-PRO"/>
              </a:rPr>
              <a:t>ベース）</a:t>
            </a:r>
          </a:p>
        </p:txBody>
      </p:sp>
      <p:graphicFrame>
        <p:nvGraphicFramePr>
          <p:cNvPr id="10" name="グラフ 9"/>
          <p:cNvGraphicFramePr>
            <a:graphicFrameLocks/>
          </p:cNvGraphicFramePr>
          <p:nvPr>
            <p:extLst>
              <p:ext uri="{D42A27DB-BD31-4B8C-83A1-F6EECF244321}">
                <p14:modId xmlns:p14="http://schemas.microsoft.com/office/powerpoint/2010/main" val="1687838952"/>
              </p:ext>
            </p:extLst>
          </p:nvPr>
        </p:nvGraphicFramePr>
        <p:xfrm>
          <a:off x="63500" y="2985074"/>
          <a:ext cx="6731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1708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12</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地域のつながりの役立ち時では</a:t>
            </a:r>
            <a:r>
              <a:rPr lang="ja-JP" altLang="en-US" sz="1200" dirty="0" smtClean="0"/>
              <a:t>、</a:t>
            </a:r>
            <a:r>
              <a:rPr lang="en-US" altLang="ja-JP" sz="1200" dirty="0" smtClean="0"/>
              <a:t/>
            </a:r>
            <a:br>
              <a:rPr lang="en-US" altLang="ja-JP" sz="1200" dirty="0" smtClean="0"/>
            </a:br>
            <a:r>
              <a:rPr lang="ja-JP" altLang="en-US" sz="1200" dirty="0" smtClean="0"/>
              <a:t>　　　　　　　　「</a:t>
            </a:r>
            <a:r>
              <a:rPr lang="ja-JP" altLang="en-US" sz="1200" dirty="0"/>
              <a:t>大地震や洪水など災害時に助け合うとき」が８割台半ばで最多。</a:t>
            </a:r>
          </a:p>
        </p:txBody>
      </p:sp>
      <p:sp>
        <p:nvSpPr>
          <p:cNvPr id="15" name="正方形/長方形 14"/>
          <p:cNvSpPr/>
          <p:nvPr/>
        </p:nvSpPr>
        <p:spPr>
          <a:xfrm>
            <a:off x="383865" y="2167702"/>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9</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地域</a:t>
            </a:r>
            <a:r>
              <a:rPr lang="ja-JP" altLang="en-US" sz="800" b="1" dirty="0">
                <a:latin typeface="HG丸ｺﾞｼｯｸM-PRO"/>
                <a:ea typeface="HG丸ｺﾞｼｯｸM-PRO"/>
                <a:cs typeface="HG丸ｺﾞｼｯｸM-PRO"/>
              </a:rPr>
              <a:t>のつながり（ご近所付き合い）はどういった時に役立つと思いますか。（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6" name="サブタイトル 2"/>
          <p:cNvSpPr>
            <a:spLocks noGrp="1"/>
          </p:cNvSpPr>
          <p:nvPr>
            <p:ph type="subTitle" idx="1"/>
          </p:nvPr>
        </p:nvSpPr>
        <p:spPr>
          <a:xfrm>
            <a:off x="383865" y="1131678"/>
            <a:ext cx="6120000" cy="851073"/>
          </a:xfrm>
        </p:spPr>
        <p:txBody>
          <a:bodyPr>
            <a:noAutofit/>
          </a:bodyPr>
          <a:lstStyle/>
          <a:p>
            <a:r>
              <a:rPr lang="ja-JP" altLang="en-US" sz="1000" dirty="0"/>
              <a:t>地域のつながり</a:t>
            </a:r>
            <a:r>
              <a:rPr lang="en-US" altLang="ja-JP" sz="1000" dirty="0"/>
              <a:t>(</a:t>
            </a:r>
            <a:r>
              <a:rPr lang="ja-JP" altLang="en-US" sz="1000" dirty="0"/>
              <a:t>ご近所付き合い</a:t>
            </a:r>
            <a:r>
              <a:rPr lang="en-US" altLang="ja-JP" sz="1000" dirty="0"/>
              <a:t>)</a:t>
            </a:r>
            <a:r>
              <a:rPr lang="ja-JP" altLang="en-US" sz="1000" dirty="0"/>
              <a:t>がどういったときに役立つと思うかを複数回答で聴いた結果をみると</a:t>
            </a:r>
            <a:r>
              <a:rPr lang="ja-JP" altLang="en-US" sz="1000" dirty="0" smtClean="0"/>
              <a:t>、</a:t>
            </a:r>
            <a:endParaRPr lang="en-US" altLang="ja-JP" sz="1000" dirty="0" smtClean="0"/>
          </a:p>
          <a:p>
            <a:r>
              <a:rPr lang="ja-JP" altLang="en-US" sz="1000" dirty="0" smtClean="0"/>
              <a:t>「</a:t>
            </a:r>
            <a:r>
              <a:rPr lang="ja-JP" altLang="en-US" sz="1000" dirty="0"/>
              <a:t>大地震や洪水など災害時に助け合うとき」</a:t>
            </a:r>
            <a:r>
              <a:rPr lang="en-US" altLang="ja-JP" sz="1000" dirty="0"/>
              <a:t>(85</a:t>
            </a:r>
            <a:r>
              <a:rPr lang="ja-JP" altLang="en-US" sz="1000" dirty="0"/>
              <a:t>％</a:t>
            </a:r>
            <a:r>
              <a:rPr lang="en-US" altLang="ja-JP" sz="1000" dirty="0"/>
              <a:t>)</a:t>
            </a:r>
            <a:r>
              <a:rPr lang="ja-JP" altLang="en-US" sz="1000" dirty="0"/>
              <a:t>が８割台半ばで最も多く、これに</a:t>
            </a:r>
            <a:r>
              <a:rPr lang="ja-JP" altLang="en-US" sz="1000" dirty="0" smtClean="0"/>
              <a:t>、「</a:t>
            </a:r>
            <a:r>
              <a:rPr lang="ja-JP" altLang="en-US" sz="1000" dirty="0"/>
              <a:t>犯罪への</a:t>
            </a:r>
            <a:r>
              <a:rPr lang="ja-JP" altLang="en-US" sz="1000" dirty="0" smtClean="0"/>
              <a:t>不安</a:t>
            </a:r>
            <a:endParaRPr lang="en-US" altLang="ja-JP" sz="1000" dirty="0" smtClean="0"/>
          </a:p>
          <a:p>
            <a:r>
              <a:rPr lang="ja-JP" altLang="en-US" sz="1000" dirty="0" smtClean="0"/>
              <a:t>を</a:t>
            </a:r>
            <a:r>
              <a:rPr lang="ja-JP" altLang="en-US" sz="1000" dirty="0"/>
              <a:t>感じたとき」</a:t>
            </a:r>
            <a:r>
              <a:rPr lang="en-US" altLang="ja-JP" sz="1000" dirty="0"/>
              <a:t>(51</a:t>
            </a:r>
            <a:r>
              <a:rPr lang="ja-JP" altLang="en-US" sz="1000" dirty="0"/>
              <a:t>％</a:t>
            </a:r>
            <a:r>
              <a:rPr lang="en-US" altLang="ja-JP" sz="1000" dirty="0"/>
              <a:t>)</a:t>
            </a:r>
            <a:r>
              <a:rPr lang="ja-JP" altLang="en-US" sz="1000" dirty="0"/>
              <a:t>が５割強、「病気やけがなどの緊急時」</a:t>
            </a:r>
            <a:r>
              <a:rPr lang="en-US" altLang="ja-JP" sz="1000" dirty="0"/>
              <a:t>(42</a:t>
            </a:r>
            <a:r>
              <a:rPr lang="ja-JP" altLang="en-US" sz="1000" dirty="0"/>
              <a:t>％</a:t>
            </a:r>
            <a:r>
              <a:rPr lang="en-US" altLang="ja-JP" sz="1000" dirty="0"/>
              <a:t>)</a:t>
            </a:r>
            <a:r>
              <a:rPr lang="ja-JP" altLang="en-US" sz="1000" dirty="0"/>
              <a:t>が４割強</a:t>
            </a:r>
            <a:r>
              <a:rPr lang="ja-JP" altLang="en-US" sz="1000" dirty="0" smtClean="0"/>
              <a:t>、「</a:t>
            </a:r>
            <a:r>
              <a:rPr lang="ja-JP" altLang="en-US" sz="1000" dirty="0"/>
              <a:t>子育てを行うとき</a:t>
            </a:r>
            <a:r>
              <a:rPr lang="ja-JP" altLang="en-US" sz="1000" dirty="0" smtClean="0"/>
              <a:t>」</a:t>
            </a:r>
            <a:endParaRPr lang="en-US" altLang="ja-JP" sz="1000" dirty="0" smtClean="0"/>
          </a:p>
          <a:p>
            <a:r>
              <a:rPr lang="en-US" altLang="ja-JP" sz="1000" dirty="0" smtClean="0"/>
              <a:t>(</a:t>
            </a:r>
            <a:r>
              <a:rPr lang="en-US" altLang="ja-JP" sz="1000" dirty="0"/>
              <a:t>33</a:t>
            </a:r>
            <a:r>
              <a:rPr lang="ja-JP" altLang="en-US" sz="1000" dirty="0"/>
              <a:t>％</a:t>
            </a:r>
            <a:r>
              <a:rPr lang="en-US" altLang="ja-JP" sz="1000" dirty="0"/>
              <a:t>)</a:t>
            </a:r>
            <a:r>
              <a:rPr lang="ja-JP" altLang="en-US" sz="1000" dirty="0"/>
              <a:t>が３割強で続き、上位となっている。</a:t>
            </a:r>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地域のつながり（ご近所付き合い）の役立つ時</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（問９）</a:t>
            </a:r>
          </a:p>
        </p:txBody>
      </p:sp>
      <p:graphicFrame>
        <p:nvGraphicFramePr>
          <p:cNvPr id="19" name="グラフ 18"/>
          <p:cNvGraphicFramePr>
            <a:graphicFrameLocks/>
          </p:cNvGraphicFramePr>
          <p:nvPr>
            <p:extLst>
              <p:ext uri="{D42A27DB-BD31-4B8C-83A1-F6EECF244321}">
                <p14:modId xmlns:p14="http://schemas.microsoft.com/office/powerpoint/2010/main" val="170396192"/>
              </p:ext>
            </p:extLst>
          </p:nvPr>
        </p:nvGraphicFramePr>
        <p:xfrm>
          <a:off x="63500" y="2500977"/>
          <a:ext cx="6731000" cy="2514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0246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13</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「防犯・交通安全」「高齢者・障害者支援など福祉」「美化・緑化・環境整備」</a:t>
            </a:r>
            <a:r>
              <a:rPr lang="ja-JP" altLang="en-US" sz="1200" dirty="0" smtClean="0"/>
              <a:t>の</a:t>
            </a:r>
            <a:r>
              <a:rPr lang="en-US" altLang="ja-JP" sz="1200" dirty="0" smtClean="0"/>
              <a:t/>
            </a:r>
            <a:br>
              <a:rPr lang="en-US" altLang="ja-JP" sz="1200" dirty="0" smtClean="0"/>
            </a:br>
            <a:r>
              <a:rPr lang="ja-JP" altLang="en-US" sz="1200" dirty="0" smtClean="0"/>
              <a:t>　　　　　　　３項目</a:t>
            </a:r>
            <a:r>
              <a:rPr lang="ja-JP" altLang="en-US" sz="1200" dirty="0"/>
              <a:t>が</a:t>
            </a:r>
            <a:r>
              <a:rPr lang="ja-JP" altLang="en-US" sz="1200" dirty="0" smtClean="0"/>
              <a:t>、自分</a:t>
            </a:r>
            <a:r>
              <a:rPr lang="ja-JP" altLang="en-US" sz="1200" dirty="0"/>
              <a:t>の居住地域で力を</a:t>
            </a:r>
            <a:r>
              <a:rPr lang="ja-JP" altLang="en-US" sz="1200" dirty="0" smtClean="0"/>
              <a:t>入れて欲しい地域</a:t>
            </a:r>
            <a:r>
              <a:rPr lang="ja-JP" altLang="en-US" sz="1200" dirty="0"/>
              <a:t>活動の上位項目。</a:t>
            </a:r>
            <a:endParaRPr kumimoji="1" lang="ja-JP" altLang="en-US" sz="1200" dirty="0"/>
          </a:p>
        </p:txBody>
      </p:sp>
      <p:sp>
        <p:nvSpPr>
          <p:cNvPr id="15" name="正方形/長方形 14"/>
          <p:cNvSpPr/>
          <p:nvPr/>
        </p:nvSpPr>
        <p:spPr>
          <a:xfrm>
            <a:off x="383865" y="2698001"/>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10</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今後</a:t>
            </a:r>
            <a:r>
              <a:rPr lang="ja-JP" altLang="en-US" sz="800" b="1" dirty="0">
                <a:latin typeface="HG丸ｺﾞｼｯｸM-PRO"/>
                <a:ea typeface="HG丸ｺﾞｼｯｸM-PRO"/>
                <a:cs typeface="HG丸ｺﾞｼｯｸM-PRO"/>
              </a:rPr>
              <a:t>、あなたが、お住まいの地域で力を入れて欲しいと思う地域活動は何ですか。（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6" name="サブタイトル 2"/>
          <p:cNvSpPr>
            <a:spLocks noGrp="1"/>
          </p:cNvSpPr>
          <p:nvPr>
            <p:ph type="subTitle" idx="1"/>
          </p:nvPr>
        </p:nvSpPr>
        <p:spPr>
          <a:xfrm>
            <a:off x="383864" y="1131679"/>
            <a:ext cx="6119999" cy="1441912"/>
          </a:xfrm>
        </p:spPr>
        <p:txBody>
          <a:bodyPr>
            <a:noAutofit/>
          </a:bodyPr>
          <a:lstStyle/>
          <a:p>
            <a:r>
              <a:rPr lang="ja-JP" altLang="en-US" sz="1000" dirty="0" smtClean="0"/>
              <a:t>自分</a:t>
            </a:r>
            <a:r>
              <a:rPr lang="ja-JP" altLang="en-US" sz="1000" dirty="0"/>
              <a:t>の住まいの地域で力を入れて欲しい地域活動を、複数回答で選んでもらった結果をみると</a:t>
            </a:r>
            <a:r>
              <a:rPr lang="ja-JP" altLang="en-US" sz="1000" dirty="0" smtClean="0"/>
              <a:t>、</a:t>
            </a:r>
            <a:endParaRPr lang="en-US" altLang="ja-JP" sz="1000" dirty="0" smtClean="0"/>
          </a:p>
          <a:p>
            <a:r>
              <a:rPr lang="ja-JP" altLang="en-US" sz="1000" dirty="0" smtClean="0"/>
              <a:t>「</a:t>
            </a:r>
            <a:r>
              <a:rPr lang="ja-JP" altLang="en-US" sz="1000" dirty="0"/>
              <a:t>防犯・交通安全に関する活動</a:t>
            </a:r>
            <a:r>
              <a:rPr lang="en-US" altLang="ja-JP" sz="1000" dirty="0"/>
              <a:t>(</a:t>
            </a:r>
            <a:r>
              <a:rPr lang="ja-JP" altLang="en-US" sz="1000" dirty="0"/>
              <a:t>防犯パトロールや防犯灯の見守り、交通安全の見守りなど</a:t>
            </a:r>
            <a:r>
              <a:rPr lang="en-US" altLang="ja-JP" sz="1000" dirty="0"/>
              <a:t>)</a:t>
            </a:r>
            <a:r>
              <a:rPr lang="ja-JP" altLang="en-US" sz="1000" dirty="0"/>
              <a:t>」</a:t>
            </a:r>
            <a:r>
              <a:rPr lang="en-US" altLang="ja-JP" sz="1000" dirty="0"/>
              <a:t>(45</a:t>
            </a:r>
            <a:r>
              <a:rPr lang="ja-JP" altLang="en-US" sz="1000" dirty="0"/>
              <a:t>％</a:t>
            </a:r>
            <a:r>
              <a:rPr lang="en-US" altLang="ja-JP" sz="1000" dirty="0"/>
              <a:t>)</a:t>
            </a:r>
            <a:r>
              <a:rPr lang="ja-JP" altLang="en-US" sz="1000" dirty="0" err="1" smtClean="0"/>
              <a:t>、</a:t>
            </a:r>
            <a:endParaRPr lang="en-US" altLang="ja-JP" sz="1000" dirty="0" smtClean="0"/>
          </a:p>
          <a:p>
            <a:r>
              <a:rPr lang="ja-JP" altLang="en-US" sz="1000" dirty="0" smtClean="0"/>
              <a:t>「</a:t>
            </a:r>
            <a:r>
              <a:rPr lang="ja-JP" altLang="en-US" sz="1000" dirty="0"/>
              <a:t>高齢者・障害者支援など福祉に関する活動</a:t>
            </a:r>
            <a:r>
              <a:rPr lang="en-US" altLang="ja-JP" sz="1000" dirty="0"/>
              <a:t>(</a:t>
            </a:r>
            <a:r>
              <a:rPr lang="ja-JP" altLang="en-US" sz="1000" dirty="0"/>
              <a:t>サポート・見守り・</a:t>
            </a:r>
            <a:r>
              <a:rPr lang="ja-JP" altLang="en-US" sz="1000" dirty="0" smtClean="0"/>
              <a:t>介護者への</a:t>
            </a:r>
            <a:r>
              <a:rPr lang="ja-JP" altLang="en-US" sz="1000" dirty="0"/>
              <a:t>支援など</a:t>
            </a:r>
            <a:r>
              <a:rPr lang="en-US" altLang="ja-JP" sz="1000" dirty="0"/>
              <a:t>)</a:t>
            </a:r>
            <a:r>
              <a:rPr lang="ja-JP" altLang="en-US" sz="1000" dirty="0"/>
              <a:t>」</a:t>
            </a:r>
            <a:r>
              <a:rPr lang="en-US" altLang="ja-JP" sz="1000" dirty="0"/>
              <a:t>(32</a:t>
            </a:r>
            <a:r>
              <a:rPr lang="ja-JP" altLang="en-US" sz="1000" dirty="0"/>
              <a:t>％</a:t>
            </a:r>
            <a:r>
              <a:rPr lang="en-US" altLang="ja-JP" sz="1000" dirty="0"/>
              <a:t>)</a:t>
            </a:r>
            <a:r>
              <a:rPr lang="ja-JP" altLang="en-US" sz="1000" dirty="0" err="1" smtClean="0"/>
              <a:t>、</a:t>
            </a:r>
            <a:endParaRPr lang="en-US" altLang="ja-JP" sz="1000" dirty="0" smtClean="0"/>
          </a:p>
          <a:p>
            <a:r>
              <a:rPr lang="ja-JP" altLang="en-US" sz="1000" dirty="0" smtClean="0"/>
              <a:t>「</a:t>
            </a:r>
            <a:r>
              <a:rPr lang="ja-JP" altLang="en-US" sz="1000" dirty="0"/>
              <a:t>美化・緑化・環境整備に関する活動</a:t>
            </a:r>
            <a:r>
              <a:rPr lang="en-US" altLang="ja-JP" sz="1000" dirty="0"/>
              <a:t>(</a:t>
            </a:r>
            <a:r>
              <a:rPr lang="ja-JP" altLang="en-US" sz="1000" dirty="0"/>
              <a:t>道路や公園の清掃、花壇の設置・管理など</a:t>
            </a:r>
            <a:r>
              <a:rPr lang="en-US" altLang="ja-JP" sz="1000" dirty="0"/>
              <a:t>)</a:t>
            </a:r>
            <a:r>
              <a:rPr lang="ja-JP" altLang="en-US" sz="1000" dirty="0"/>
              <a:t>」</a:t>
            </a:r>
            <a:r>
              <a:rPr lang="en-US" altLang="ja-JP" sz="1000" dirty="0"/>
              <a:t>(</a:t>
            </a:r>
            <a:r>
              <a:rPr lang="en-US" altLang="ja-JP" sz="1000" dirty="0" smtClean="0"/>
              <a:t>28</a:t>
            </a:r>
            <a:r>
              <a:rPr lang="ja-JP" altLang="en-US" sz="1000" dirty="0" smtClean="0"/>
              <a:t>％</a:t>
            </a:r>
            <a:r>
              <a:rPr lang="en-US" altLang="ja-JP" sz="1000" dirty="0"/>
              <a:t>)</a:t>
            </a:r>
            <a:r>
              <a:rPr lang="ja-JP" altLang="en-US" sz="1000" dirty="0" err="1" smtClean="0"/>
              <a:t>、</a:t>
            </a:r>
            <a:endParaRPr lang="en-US" altLang="ja-JP" sz="1000" dirty="0" smtClean="0"/>
          </a:p>
          <a:p>
            <a:r>
              <a:rPr lang="ja-JP" altLang="en-US" sz="1000" dirty="0" smtClean="0"/>
              <a:t>「</a:t>
            </a:r>
            <a:r>
              <a:rPr lang="ja-JP" altLang="en-US" sz="1000" dirty="0"/>
              <a:t>子育てや青少年健全育成に関する活動</a:t>
            </a:r>
            <a:r>
              <a:rPr lang="en-US" altLang="ja-JP" sz="1000" dirty="0"/>
              <a:t>(</a:t>
            </a:r>
            <a:r>
              <a:rPr lang="ja-JP" altLang="en-US" sz="1000" dirty="0"/>
              <a:t>子供会・教育・保育・青少年への見回り・声掛けなど</a:t>
            </a:r>
            <a:r>
              <a:rPr lang="en-US" altLang="ja-JP" sz="1000" dirty="0"/>
              <a:t>)</a:t>
            </a:r>
            <a:r>
              <a:rPr lang="ja-JP" altLang="en-US" sz="1000" dirty="0" smtClean="0"/>
              <a:t>」</a:t>
            </a:r>
            <a:endParaRPr lang="en-US" altLang="ja-JP" sz="1000" dirty="0" smtClean="0"/>
          </a:p>
          <a:p>
            <a:r>
              <a:rPr lang="en-US" altLang="ja-JP" sz="1000" dirty="0" smtClean="0"/>
              <a:t>(</a:t>
            </a:r>
            <a:r>
              <a:rPr lang="en-US" altLang="ja-JP" sz="1000" dirty="0"/>
              <a:t>23</a:t>
            </a:r>
            <a:r>
              <a:rPr lang="ja-JP" altLang="en-US" sz="1000" dirty="0"/>
              <a:t>％</a:t>
            </a:r>
            <a:r>
              <a:rPr lang="en-US" altLang="ja-JP" sz="1000" dirty="0" smtClean="0"/>
              <a:t>)</a:t>
            </a:r>
            <a:r>
              <a:rPr lang="ja-JP" altLang="en-US" sz="1000" dirty="0" smtClean="0"/>
              <a:t>の</a:t>
            </a:r>
            <a:r>
              <a:rPr lang="ja-JP" altLang="en-US" sz="1000" dirty="0"/>
              <a:t>４項目が、２割以上の比率で</a:t>
            </a:r>
            <a:r>
              <a:rPr lang="ja-JP" altLang="en-US" sz="1000" dirty="0" smtClean="0"/>
              <a:t>挙がり上位</a:t>
            </a:r>
            <a:r>
              <a:rPr lang="ja-JP" altLang="en-US" sz="1000" dirty="0"/>
              <a:t>となって</a:t>
            </a:r>
            <a:r>
              <a:rPr lang="ja-JP" altLang="en-US" sz="1000" dirty="0" smtClean="0"/>
              <a:t>いる。</a:t>
            </a:r>
            <a:endParaRPr lang="en-US" altLang="ja-JP" sz="1000" dirty="0" smtClean="0"/>
          </a:p>
          <a:p>
            <a:r>
              <a:rPr lang="ja-JP" altLang="en-US" sz="1000" dirty="0" smtClean="0"/>
              <a:t>一方</a:t>
            </a:r>
            <a:r>
              <a:rPr lang="ja-JP" altLang="en-US" sz="1000" dirty="0"/>
              <a:t>、「特にない」</a:t>
            </a:r>
            <a:r>
              <a:rPr lang="en-US" altLang="ja-JP" sz="1000" dirty="0"/>
              <a:t>(15</a:t>
            </a:r>
            <a:r>
              <a:rPr lang="ja-JP" altLang="en-US" sz="1000" dirty="0"/>
              <a:t>％</a:t>
            </a:r>
            <a:r>
              <a:rPr lang="en-US" altLang="ja-JP" sz="1000" dirty="0"/>
              <a:t>)</a:t>
            </a:r>
            <a:r>
              <a:rPr lang="ja-JP" altLang="en-US" sz="1000" dirty="0"/>
              <a:t>も１割台半ばで、やや多めの</a:t>
            </a:r>
            <a:r>
              <a:rPr lang="ja-JP" altLang="en-US" sz="1000" dirty="0" smtClean="0"/>
              <a:t>傾向。</a:t>
            </a:r>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居住地域で力を</a:t>
            </a:r>
            <a:r>
              <a:rPr lang="ja-JP" altLang="en-US" sz="900" b="1" dirty="0" smtClean="0">
                <a:latin typeface="HG丸ｺﾞｼｯｸM-PRO"/>
                <a:ea typeface="HG丸ｺﾞｼｯｸM-PRO"/>
                <a:cs typeface="HG丸ｺﾞｼｯｸM-PRO"/>
              </a:rPr>
              <a:t>入れて欲しい地域</a:t>
            </a:r>
            <a:r>
              <a:rPr lang="ja-JP" altLang="en-US" sz="900" b="1" dirty="0">
                <a:latin typeface="HG丸ｺﾞｼｯｸM-PRO"/>
                <a:ea typeface="HG丸ｺﾞｼｯｸM-PRO"/>
                <a:cs typeface="HG丸ｺﾞｼｯｸM-PRO"/>
              </a:rPr>
              <a:t>活動</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10</a:t>
            </a:r>
            <a:r>
              <a:rPr lang="ja-JP" altLang="en-US" sz="900" b="1" dirty="0">
                <a:latin typeface="HG丸ｺﾞｼｯｸM-PRO"/>
                <a:ea typeface="HG丸ｺﾞｼｯｸM-PRO"/>
                <a:cs typeface="HG丸ｺﾞｼｯｸM-PRO"/>
              </a:rPr>
              <a:t>）</a:t>
            </a:r>
          </a:p>
        </p:txBody>
      </p:sp>
      <p:graphicFrame>
        <p:nvGraphicFramePr>
          <p:cNvPr id="12" name="グラフ 11"/>
          <p:cNvGraphicFramePr>
            <a:graphicFrameLocks/>
          </p:cNvGraphicFramePr>
          <p:nvPr>
            <p:extLst>
              <p:ext uri="{D42A27DB-BD31-4B8C-83A1-F6EECF244321}">
                <p14:modId xmlns:p14="http://schemas.microsoft.com/office/powerpoint/2010/main" val="4133011861"/>
              </p:ext>
            </p:extLst>
          </p:nvPr>
        </p:nvGraphicFramePr>
        <p:xfrm>
          <a:off x="495300" y="2951545"/>
          <a:ext cx="68326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0116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14</a:t>
            </a:fld>
            <a:endParaRPr kumimoji="1" lang="ja-JP" altLang="en-US"/>
          </a:p>
        </p:txBody>
      </p:sp>
      <p:sp>
        <p:nvSpPr>
          <p:cNvPr id="14" name="タイトル 1"/>
          <p:cNvSpPr>
            <a:spLocks noGrp="1"/>
          </p:cNvSpPr>
          <p:nvPr>
            <p:ph type="ctrTitle"/>
          </p:nvPr>
        </p:nvSpPr>
        <p:spPr>
          <a:xfrm>
            <a:off x="383865" y="626689"/>
            <a:ext cx="6118480" cy="828000"/>
          </a:xfrm>
          <a:solidFill>
            <a:srgbClr val="D9D9D9"/>
          </a:solidFill>
          <a:ln>
            <a:solidFill>
              <a:srgbClr val="FFFFFF"/>
            </a:solidFill>
          </a:ln>
        </p:spPr>
        <p:txBody>
          <a:bodyPr>
            <a:noAutofit/>
          </a:bodyPr>
          <a:lstStyle/>
          <a:p>
            <a:r>
              <a:rPr lang="ja-JP" altLang="en-US" sz="1200" dirty="0"/>
              <a:t>心配事や困窮事があって、その相談先等を挙げた人の割合は、</a:t>
            </a:r>
            <a:r>
              <a:rPr lang="en-US" altLang="ja-JP" sz="1200" dirty="0"/>
              <a:t>【</a:t>
            </a:r>
            <a:r>
              <a:rPr lang="ja-JP" altLang="en-US" sz="1200" dirty="0"/>
              <a:t>Ａ．自分の病気や老後のこと</a:t>
            </a:r>
            <a:r>
              <a:rPr lang="en-US" altLang="ja-JP" sz="1200" dirty="0"/>
              <a:t>】</a:t>
            </a:r>
            <a:r>
              <a:rPr lang="ja-JP" altLang="en-US" sz="1200" dirty="0" smtClean="0"/>
              <a:t>と</a:t>
            </a:r>
            <a:r>
              <a:rPr lang="en-US" altLang="ja-JP" sz="1200" dirty="0" smtClean="0"/>
              <a:t>【</a:t>
            </a:r>
            <a:r>
              <a:rPr lang="ja-JP" altLang="en-US" sz="1200" dirty="0"/>
              <a:t>Ｂ．家族の健康や生活上の問題</a:t>
            </a:r>
            <a:r>
              <a:rPr lang="en-US" altLang="ja-JP" sz="1200" dirty="0"/>
              <a:t>】</a:t>
            </a:r>
            <a:r>
              <a:rPr lang="ja-JP" altLang="en-US" sz="1200" dirty="0"/>
              <a:t>の２項目がそれぞれ６割台で多く、その具体的な相談先としては</a:t>
            </a:r>
            <a:r>
              <a:rPr lang="ja-JP" altLang="en-US" sz="1200" dirty="0" smtClean="0"/>
              <a:t>、２項目</a:t>
            </a:r>
            <a:r>
              <a:rPr lang="ja-JP" altLang="en-US" sz="1200" dirty="0"/>
              <a:t>共に「家族・親戚」</a:t>
            </a:r>
            <a:r>
              <a:rPr lang="ja-JP" altLang="en-US" sz="1200" dirty="0" smtClean="0"/>
              <a:t>が</a:t>
            </a:r>
            <a:r>
              <a:rPr lang="en-US" altLang="ja-JP" sz="1200" dirty="0" smtClean="0"/>
              <a:t/>
            </a:r>
            <a:br>
              <a:rPr lang="en-US" altLang="ja-JP" sz="1200" dirty="0" smtClean="0"/>
            </a:br>
            <a:r>
              <a:rPr lang="ja-JP" altLang="en-US" sz="1200" dirty="0" smtClean="0"/>
              <a:t>　　　　　　　　　　　　　　　半数前後</a:t>
            </a:r>
            <a:r>
              <a:rPr lang="en-US" altLang="ja-JP" sz="1200" dirty="0"/>
              <a:t>(</a:t>
            </a:r>
            <a:r>
              <a:rPr lang="ja-JP" altLang="en-US" sz="1200" dirty="0"/>
              <a:t>該当者の８割程度に相当</a:t>
            </a:r>
            <a:r>
              <a:rPr lang="en-US" altLang="ja-JP" sz="1200" dirty="0"/>
              <a:t>)</a:t>
            </a:r>
            <a:r>
              <a:rPr lang="ja-JP" altLang="en-US" sz="1200" dirty="0"/>
              <a:t>で圧倒的に多い。</a:t>
            </a:r>
            <a:endParaRPr kumimoji="1" lang="ja-JP" altLang="en-US" sz="1200" dirty="0"/>
          </a:p>
        </p:txBody>
      </p:sp>
      <p:sp>
        <p:nvSpPr>
          <p:cNvPr id="16" name="サブタイトル 2"/>
          <p:cNvSpPr>
            <a:spLocks noGrp="1"/>
          </p:cNvSpPr>
          <p:nvPr>
            <p:ph type="subTitle" idx="1"/>
          </p:nvPr>
        </p:nvSpPr>
        <p:spPr>
          <a:xfrm>
            <a:off x="383864" y="1488728"/>
            <a:ext cx="6120000" cy="1482918"/>
          </a:xfrm>
        </p:spPr>
        <p:txBody>
          <a:bodyPr>
            <a:noAutofit/>
          </a:bodyPr>
          <a:lstStyle/>
          <a:p>
            <a:pPr>
              <a:spcBef>
                <a:spcPts val="240"/>
              </a:spcBef>
            </a:pPr>
            <a:r>
              <a:rPr lang="ja-JP" altLang="en-US" sz="1000" dirty="0"/>
              <a:t>「その他の困りごと」を含むＡ</a:t>
            </a:r>
            <a:r>
              <a:rPr lang="en-US" altLang="ja-JP" sz="1000" dirty="0"/>
              <a:t>〜</a:t>
            </a:r>
            <a:r>
              <a:rPr lang="ja-JP" altLang="en-US" sz="1000" dirty="0"/>
              <a:t>Ｊの計１０の項目の中で、その心配ごとや困っていることでの相談先を</a:t>
            </a:r>
            <a:r>
              <a:rPr lang="ja-JP" altLang="en-US" sz="1000" dirty="0" smtClean="0"/>
              <a:t>挙げた</a:t>
            </a:r>
            <a:r>
              <a:rPr lang="en-US" altLang="ja-JP" sz="1000" dirty="0" smtClean="0"/>
              <a:t>『</a:t>
            </a:r>
            <a:r>
              <a:rPr lang="ja-JP" altLang="en-US" sz="1000" dirty="0"/>
              <a:t>心配ごとや困っていることがある</a:t>
            </a:r>
            <a:r>
              <a:rPr lang="en-US" altLang="ja-JP" sz="1000" dirty="0"/>
              <a:t>』</a:t>
            </a:r>
            <a:r>
              <a:rPr lang="ja-JP" altLang="en-US" sz="1000" dirty="0"/>
              <a:t>に該当した人の割合が最も多いのは</a:t>
            </a:r>
            <a:r>
              <a:rPr lang="ja-JP" altLang="en-US" sz="1000" dirty="0" smtClean="0"/>
              <a:t>、</a:t>
            </a:r>
            <a:r>
              <a:rPr lang="en-US" altLang="ja-JP" sz="1000" dirty="0" smtClean="0"/>
              <a:t>【</a:t>
            </a:r>
            <a:r>
              <a:rPr lang="ja-JP" altLang="en-US" sz="1000" dirty="0" smtClean="0"/>
              <a:t>Ａ．自分の病気や老後のこと</a:t>
            </a:r>
            <a:r>
              <a:rPr lang="en-US" altLang="ja-JP" sz="1000" dirty="0" smtClean="0"/>
              <a:t>】</a:t>
            </a:r>
            <a:r>
              <a:rPr lang="ja-JP" altLang="en-US" sz="1000" dirty="0" smtClean="0"/>
              <a:t>で</a:t>
            </a:r>
            <a:r>
              <a:rPr lang="en-US" altLang="ja-JP" sz="1000" dirty="0" smtClean="0"/>
              <a:t>63</a:t>
            </a:r>
            <a:r>
              <a:rPr lang="ja-JP" altLang="en-US" sz="1000" dirty="0" smtClean="0"/>
              <a:t>％。僅差の</a:t>
            </a:r>
            <a:r>
              <a:rPr lang="en-US" altLang="ja-JP" sz="1000" dirty="0" smtClean="0"/>
              <a:t>62</a:t>
            </a:r>
            <a:r>
              <a:rPr lang="ja-JP" altLang="en-US" sz="1000" dirty="0" smtClean="0"/>
              <a:t>％で</a:t>
            </a:r>
            <a:r>
              <a:rPr lang="en-US" altLang="ja-JP" sz="1000" dirty="0" smtClean="0"/>
              <a:t>【</a:t>
            </a:r>
            <a:r>
              <a:rPr lang="ja-JP" altLang="en-US" sz="1000" dirty="0" smtClean="0"/>
              <a:t>Ｂ．家族の健康や生活上の問題</a:t>
            </a:r>
            <a:r>
              <a:rPr lang="en-US" altLang="ja-JP" sz="1000" dirty="0" smtClean="0"/>
              <a:t>】</a:t>
            </a:r>
            <a:r>
              <a:rPr lang="ja-JP" altLang="en-US" sz="1000" dirty="0" smtClean="0"/>
              <a:t>が続き、以下、</a:t>
            </a:r>
            <a:r>
              <a:rPr lang="en-US" altLang="ja-JP" sz="1000" dirty="0" smtClean="0"/>
              <a:t>【</a:t>
            </a:r>
            <a:r>
              <a:rPr lang="ja-JP" altLang="en-US" sz="1000" dirty="0" smtClean="0"/>
              <a:t>Ｈ．犯罪や防犯のこと</a:t>
            </a:r>
            <a:r>
              <a:rPr lang="en-US" altLang="ja-JP" sz="1000" dirty="0" smtClean="0"/>
              <a:t>】(43</a:t>
            </a:r>
            <a:r>
              <a:rPr lang="ja-JP" altLang="en-US" sz="1000" dirty="0" smtClean="0"/>
              <a:t>％</a:t>
            </a:r>
            <a:r>
              <a:rPr lang="en-US" altLang="ja-JP" sz="1000" dirty="0" smtClean="0"/>
              <a:t>)</a:t>
            </a:r>
            <a:r>
              <a:rPr lang="ja-JP" altLang="en-US" sz="1000" dirty="0" smtClean="0"/>
              <a:t>、</a:t>
            </a:r>
            <a:r>
              <a:rPr lang="en-US" altLang="ja-JP" sz="1000" dirty="0" smtClean="0"/>
              <a:t>【</a:t>
            </a:r>
            <a:r>
              <a:rPr lang="ja-JP" altLang="en-US" sz="1000" dirty="0" smtClean="0"/>
              <a:t>Ｃ．失業・倒産や収入減、景気、生活費など経済的なこと</a:t>
            </a:r>
            <a:r>
              <a:rPr lang="en-US" altLang="ja-JP" sz="1000" dirty="0" smtClean="0"/>
              <a:t>】</a:t>
            </a:r>
            <a:r>
              <a:rPr lang="ja-JP" altLang="en-US" sz="1000" dirty="0" smtClean="0"/>
              <a:t>と</a:t>
            </a:r>
            <a:r>
              <a:rPr lang="en-US" altLang="ja-JP" sz="1000" dirty="0" smtClean="0"/>
              <a:t>【</a:t>
            </a:r>
            <a:r>
              <a:rPr lang="ja-JP" altLang="en-US" sz="1000" dirty="0" smtClean="0"/>
              <a:t>Ｄ．仕事や職場のこと</a:t>
            </a:r>
            <a:r>
              <a:rPr lang="en-US" altLang="ja-JP" sz="1000" dirty="0" smtClean="0"/>
              <a:t>】(</a:t>
            </a:r>
            <a:r>
              <a:rPr lang="ja-JP" altLang="en-US" sz="1000" dirty="0" smtClean="0"/>
              <a:t>各</a:t>
            </a:r>
            <a:r>
              <a:rPr lang="en-US" altLang="ja-JP" sz="1000" dirty="0" smtClean="0"/>
              <a:t>42</a:t>
            </a:r>
            <a:r>
              <a:rPr lang="ja-JP" altLang="en-US" sz="1000" dirty="0" smtClean="0"/>
              <a:t>％</a:t>
            </a:r>
            <a:r>
              <a:rPr lang="en-US" altLang="ja-JP" sz="1000" dirty="0" smtClean="0"/>
              <a:t>)</a:t>
            </a:r>
            <a:r>
              <a:rPr lang="ja-JP" altLang="en-US" sz="1000" dirty="0" smtClean="0"/>
              <a:t>、</a:t>
            </a:r>
            <a:r>
              <a:rPr lang="en-US" altLang="ja-JP" sz="1000" dirty="0" smtClean="0"/>
              <a:t>【</a:t>
            </a:r>
            <a:r>
              <a:rPr lang="ja-JP" altLang="en-US" sz="1000" dirty="0" smtClean="0"/>
              <a:t>Ｇ．事故や災害のこと</a:t>
            </a:r>
            <a:r>
              <a:rPr lang="en-US" altLang="ja-JP" sz="1000" dirty="0" smtClean="0"/>
              <a:t>】(41</a:t>
            </a:r>
            <a:r>
              <a:rPr lang="ja-JP" altLang="en-US" sz="1000" dirty="0" smtClean="0"/>
              <a:t>％</a:t>
            </a:r>
            <a:r>
              <a:rPr lang="en-US" altLang="ja-JP" sz="1000" dirty="0" smtClean="0"/>
              <a:t>)</a:t>
            </a:r>
            <a:r>
              <a:rPr lang="ja-JP" altLang="en-US" sz="1000" dirty="0" smtClean="0"/>
              <a:t>の４項目が４割強程度の比率で並び上位。</a:t>
            </a:r>
            <a:endParaRPr lang="en-US" altLang="ja-JP" sz="1000" dirty="0" smtClean="0"/>
          </a:p>
          <a:p>
            <a:pPr>
              <a:spcBef>
                <a:spcPts val="240"/>
              </a:spcBef>
            </a:pPr>
            <a:r>
              <a:rPr lang="en-US" altLang="ja-JP" sz="1000" dirty="0" smtClean="0"/>
              <a:t>※</a:t>
            </a:r>
            <a:r>
              <a:rPr lang="ja-JP" altLang="en-US" sz="1000" dirty="0" smtClean="0"/>
              <a:t>ただし</a:t>
            </a:r>
            <a:r>
              <a:rPr lang="ja-JP" altLang="en-US" sz="1000" dirty="0"/>
              <a:t>、この設問の各項目への回答については、「現実的に起きている心配</a:t>
            </a:r>
            <a:r>
              <a:rPr lang="ja-JP" altLang="en-US" sz="1000" dirty="0" smtClean="0"/>
              <a:t>ごとや困って</a:t>
            </a:r>
            <a:r>
              <a:rPr lang="ja-JP" altLang="en-US" sz="1000" dirty="0"/>
              <a:t>いること」について</a:t>
            </a:r>
            <a:r>
              <a:rPr lang="ja-JP" altLang="en-US" sz="1000" dirty="0" smtClean="0"/>
              <a:t>、その</a:t>
            </a:r>
            <a:r>
              <a:rPr lang="ja-JP" altLang="en-US" sz="1000" dirty="0"/>
              <a:t>相談先を回答している人に加えて</a:t>
            </a:r>
            <a:r>
              <a:rPr lang="ja-JP" altLang="en-US" sz="1000" dirty="0" smtClean="0"/>
              <a:t>、設問の意図を誤認して</a:t>
            </a:r>
            <a:r>
              <a:rPr lang="en-US" altLang="ja-JP" sz="1000" dirty="0" smtClean="0"/>
              <a:t>『</a:t>
            </a:r>
            <a:r>
              <a:rPr lang="ja-JP" altLang="en-US" sz="1000" dirty="0"/>
              <a:t>もし、このような心配ごとや困ることが自分の身に起こったら</a:t>
            </a:r>
            <a:r>
              <a:rPr lang="ja-JP" altLang="en-US" sz="1000" dirty="0" smtClean="0"/>
              <a:t>・・・、</a:t>
            </a:r>
            <a:r>
              <a:rPr lang="ja-JP" altLang="en-US" sz="1000" dirty="0"/>
              <a:t>誰に相談するだろうか？</a:t>
            </a:r>
            <a:r>
              <a:rPr lang="en-US" altLang="ja-JP" sz="1000" dirty="0"/>
              <a:t>』</a:t>
            </a:r>
            <a:r>
              <a:rPr lang="ja-JP" altLang="en-US" sz="1000" dirty="0" smtClean="0"/>
              <a:t>と想定</a:t>
            </a:r>
            <a:r>
              <a:rPr lang="ja-JP" altLang="en-US" sz="1000" dirty="0"/>
              <a:t>して回答している人が</a:t>
            </a:r>
            <a:r>
              <a:rPr lang="ja-JP" altLang="en-US" sz="1000" dirty="0" smtClean="0"/>
              <a:t>、　一</a:t>
            </a:r>
            <a:r>
              <a:rPr lang="ja-JP" altLang="en-US" sz="1000" dirty="0"/>
              <a:t>定数含まれていると思われるので、その点に留意して、結果をみるの</a:t>
            </a:r>
            <a:r>
              <a:rPr lang="ja-JP" altLang="en-US" sz="1000" dirty="0" smtClean="0"/>
              <a:t>が妥当</a:t>
            </a:r>
            <a:r>
              <a:rPr lang="ja-JP" altLang="en-US" sz="1000" dirty="0"/>
              <a:t>と判断される。</a:t>
            </a:r>
          </a:p>
        </p:txBody>
      </p:sp>
      <p:sp>
        <p:nvSpPr>
          <p:cNvPr id="17" name="正方形/長方形 16"/>
          <p:cNvSpPr/>
          <p:nvPr/>
        </p:nvSpPr>
        <p:spPr>
          <a:xfrm>
            <a:off x="234000" y="400512"/>
            <a:ext cx="612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心配事や困窮事の有無とその相談先</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11</a:t>
            </a:r>
            <a:r>
              <a:rPr lang="ja-JP" altLang="en-US" sz="900" b="1" dirty="0">
                <a:latin typeface="HG丸ｺﾞｼｯｸM-PRO"/>
                <a:ea typeface="HG丸ｺﾞｼｯｸM-PRO"/>
                <a:cs typeface="HG丸ｺﾞｼｯｸM-PRO"/>
              </a:rPr>
              <a:t>ーＡ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Ｊ）（各項目＝全数ベース＆項目Ｊだけは選択肢反応者Ｂ）</a:t>
            </a:r>
          </a:p>
        </p:txBody>
      </p:sp>
      <p:sp>
        <p:nvSpPr>
          <p:cNvPr id="60" name="正方形/長方形 59"/>
          <p:cNvSpPr/>
          <p:nvPr/>
        </p:nvSpPr>
        <p:spPr>
          <a:xfrm>
            <a:off x="383865" y="3072761"/>
            <a:ext cx="6119999" cy="576000"/>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は、近頃、ご自分やご家族の生活のことで、心配ごとや困っていることがありますか。以下にあげた</a:t>
            </a:r>
            <a:r>
              <a:rPr lang="en-US" altLang="ja-JP" sz="800" b="1" dirty="0">
                <a:latin typeface="HG丸ｺﾞｼｯｸM-PRO"/>
                <a:ea typeface="HG丸ｺﾞｼｯｸM-PRO"/>
                <a:cs typeface="HG丸ｺﾞｼｯｸM-PRO"/>
              </a:rPr>
              <a:t>A</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J</a:t>
            </a:r>
            <a:r>
              <a:rPr lang="ja-JP" altLang="en-US" sz="800" b="1" dirty="0">
                <a:latin typeface="HG丸ｺﾞｼｯｸM-PRO"/>
                <a:ea typeface="HG丸ｺﾞｼｯｸM-PRO"/>
                <a:cs typeface="HG丸ｺﾞｼｯｸM-PRO"/>
              </a:rPr>
              <a:t>のことがらについて、心配ごとや困っていることがある場合は、そのことがらについて相談する先をお答えください。（「ない」場合は、「心配ごとや困っていることはない」をお答えください）</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心配ごとや困っていることがあるときの相談先（</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a:t>
            </a:r>
            <a:r>
              <a:rPr lang="ja-JP" altLang="en-US" sz="800" b="1" dirty="0" smtClean="0">
                <a:latin typeface="HG丸ｺﾞｼｯｸM-PRO"/>
                <a:ea typeface="HG丸ｺﾞｼｯｸM-PRO"/>
                <a:cs typeface="HG丸ｺﾞｼｯｸM-PRO"/>
              </a:rPr>
              <a:t>）　</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項目</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Ａ</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Ｉ</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は［</a:t>
            </a:r>
            <a:r>
              <a:rPr lang="en-US" altLang="ja-JP" sz="800" b="1" dirty="0">
                <a:latin typeface="HG丸ｺﾞｼｯｸM-PRO"/>
                <a:ea typeface="HG丸ｺﾞｼｯｸM-PRO"/>
                <a:cs typeface="HG丸ｺﾞｼｯｸM-PRO"/>
              </a:rPr>
              <a:t>N=2,215</a:t>
            </a:r>
            <a:r>
              <a:rPr lang="ja-JP" altLang="en-US" sz="800" b="1" dirty="0" smtClean="0">
                <a:latin typeface="HG丸ｺﾞｼｯｸM-PRO"/>
                <a:ea typeface="HG丸ｺﾞｼｯｸM-PRO"/>
                <a:cs typeface="HG丸ｺﾞｼｯｸM-PRO"/>
              </a:rPr>
              <a:t>］、ただし項目</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Ｊ</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だけは、ベースが異なり［</a:t>
            </a:r>
            <a:r>
              <a:rPr lang="en-US" altLang="ja-JP" sz="800" b="1" dirty="0" smtClean="0">
                <a:latin typeface="HG丸ｺﾞｼｯｸM-PRO"/>
                <a:ea typeface="HG丸ｺﾞｼｯｸM-PRO"/>
                <a:cs typeface="HG丸ｺﾞｼｯｸM-PRO"/>
              </a:rPr>
              <a:t>N=902</a:t>
            </a:r>
            <a:r>
              <a:rPr lang="ja-JP" altLang="en-US" sz="800" b="1" dirty="0" smtClean="0">
                <a:latin typeface="HG丸ｺﾞｼｯｸM-PRO"/>
                <a:ea typeface="HG丸ｺﾞｼｯｸM-PRO"/>
                <a:cs typeface="HG丸ｺﾞｼｯｸM-PRO"/>
              </a:rPr>
              <a:t>］であることに留意</a:t>
            </a:r>
            <a:endParaRPr lang="ja-JP" altLang="en-US" sz="800" b="1" dirty="0">
              <a:latin typeface="HG丸ｺﾞｼｯｸM-PRO"/>
              <a:ea typeface="HG丸ｺﾞｼｯｸM-PRO"/>
              <a:cs typeface="HG丸ｺﾞｼｯｸM-PRO"/>
            </a:endParaRPr>
          </a:p>
        </p:txBody>
      </p:sp>
      <p:grpSp>
        <p:nvGrpSpPr>
          <p:cNvPr id="7" name="図形グループ 6"/>
          <p:cNvGrpSpPr/>
          <p:nvPr/>
        </p:nvGrpSpPr>
        <p:grpSpPr>
          <a:xfrm>
            <a:off x="375724" y="3801672"/>
            <a:ext cx="6290366" cy="2725347"/>
            <a:chOff x="375724" y="3764682"/>
            <a:chExt cx="6290366" cy="2725347"/>
          </a:xfrm>
        </p:grpSpPr>
        <p:graphicFrame>
          <p:nvGraphicFramePr>
            <p:cNvPr id="72" name="グラフ 71"/>
            <p:cNvGraphicFramePr>
              <a:graphicFrameLocks/>
            </p:cNvGraphicFramePr>
            <p:nvPr>
              <p:extLst>
                <p:ext uri="{D42A27DB-BD31-4B8C-83A1-F6EECF244321}">
                  <p14:modId xmlns:p14="http://schemas.microsoft.com/office/powerpoint/2010/main" val="2739295625"/>
                </p:ext>
              </p:extLst>
            </p:nvPr>
          </p:nvGraphicFramePr>
          <p:xfrm>
            <a:off x="4468990" y="3975429"/>
            <a:ext cx="2197100" cy="2514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9" name="グラフ 68"/>
            <p:cNvGraphicFramePr>
              <a:graphicFrameLocks/>
            </p:cNvGraphicFramePr>
            <p:nvPr>
              <p:extLst>
                <p:ext uri="{D42A27DB-BD31-4B8C-83A1-F6EECF244321}">
                  <p14:modId xmlns:p14="http://schemas.microsoft.com/office/powerpoint/2010/main" val="726435084"/>
                </p:ext>
              </p:extLst>
            </p:nvPr>
          </p:nvGraphicFramePr>
          <p:xfrm>
            <a:off x="3465265" y="3975429"/>
            <a:ext cx="2184400"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8" name="グラフ 67"/>
            <p:cNvGraphicFramePr>
              <a:graphicFrameLocks/>
            </p:cNvGraphicFramePr>
            <p:nvPr>
              <p:extLst>
                <p:ext uri="{D42A27DB-BD31-4B8C-83A1-F6EECF244321}">
                  <p14:modId xmlns:p14="http://schemas.microsoft.com/office/powerpoint/2010/main" val="2817490013"/>
                </p:ext>
              </p:extLst>
            </p:nvPr>
          </p:nvGraphicFramePr>
          <p:xfrm>
            <a:off x="2448841" y="3975429"/>
            <a:ext cx="2197100" cy="2514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7" name="グラフ 66"/>
            <p:cNvGraphicFramePr>
              <a:graphicFrameLocks/>
            </p:cNvGraphicFramePr>
            <p:nvPr>
              <p:extLst>
                <p:ext uri="{D42A27DB-BD31-4B8C-83A1-F6EECF244321}">
                  <p14:modId xmlns:p14="http://schemas.microsoft.com/office/powerpoint/2010/main" val="2166376773"/>
                </p:ext>
              </p:extLst>
            </p:nvPr>
          </p:nvGraphicFramePr>
          <p:xfrm>
            <a:off x="1445117" y="3975429"/>
            <a:ext cx="2184400" cy="2514600"/>
          </p:xfrm>
          <a:graphic>
            <a:graphicData uri="http://schemas.openxmlformats.org/drawingml/2006/chart">
              <c:chart xmlns:c="http://schemas.openxmlformats.org/drawingml/2006/chart" xmlns:r="http://schemas.openxmlformats.org/officeDocument/2006/relationships" r:id="rId5"/>
            </a:graphicData>
          </a:graphic>
        </p:graphicFrame>
        <p:sp>
          <p:nvSpPr>
            <p:cNvPr id="37" name="正方形/長方形 36"/>
            <p:cNvSpPr/>
            <p:nvPr/>
          </p:nvSpPr>
          <p:spPr>
            <a:xfrm>
              <a:off x="1527243" y="3764682"/>
              <a:ext cx="899999"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【A.</a:t>
              </a:r>
              <a:r>
                <a:rPr lang="ja-JP" altLang="en-US" sz="600" b="1" dirty="0">
                  <a:latin typeface="HG丸ｺﾞｼｯｸM-PRO"/>
                  <a:ea typeface="HG丸ｺﾞｼｯｸM-PRO"/>
                  <a:cs typeface="HG丸ｺﾞｼｯｸM-PRO"/>
                </a:rPr>
                <a:t>自分</a:t>
              </a:r>
              <a:r>
                <a:rPr lang="ja-JP" altLang="en-US" sz="600" b="1" dirty="0" smtClean="0">
                  <a:latin typeface="HG丸ｺﾞｼｯｸM-PRO"/>
                  <a:ea typeface="HG丸ｺﾞｼｯｸM-PRO"/>
                  <a:cs typeface="HG丸ｺﾞｼｯｸM-PRO"/>
                </a:rPr>
                <a:t>のこと</a:t>
              </a:r>
              <a:r>
                <a:rPr lang="en-US" altLang="ja-JP" sz="600" b="1" dirty="0">
                  <a:latin typeface="HG丸ｺﾞｼｯｸM-PRO"/>
                  <a:ea typeface="HG丸ｺﾞｼｯｸM-PRO"/>
                  <a:cs typeface="HG丸ｺﾞｼｯｸM-PRO"/>
                </a:rPr>
                <a:t>】</a:t>
              </a:r>
              <a:r>
                <a:rPr lang="ja-JP" altLang="en-US" sz="600" b="1" dirty="0">
                  <a:latin typeface="HG丸ｺﾞｼｯｸM-PRO"/>
                  <a:ea typeface="HG丸ｺﾞｼｯｸM-PRO"/>
                  <a:cs typeface="HG丸ｺﾞｼｯｸM-PRO"/>
                </a:rPr>
                <a:t> </a:t>
              </a:r>
            </a:p>
          </p:txBody>
        </p:sp>
        <p:sp>
          <p:nvSpPr>
            <p:cNvPr id="44" name="正方形/長方形 43"/>
            <p:cNvSpPr/>
            <p:nvPr/>
          </p:nvSpPr>
          <p:spPr>
            <a:xfrm>
              <a:off x="5567540" y="3764682"/>
              <a:ext cx="899999"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【E.</a:t>
              </a:r>
              <a:r>
                <a:rPr lang="ja-JP" altLang="en-US" sz="600" b="1" dirty="0" smtClean="0">
                  <a:latin typeface="HG丸ｺﾞｼｯｸM-PRO"/>
                  <a:ea typeface="HG丸ｺﾞｼｯｸM-PRO"/>
                  <a:cs typeface="HG丸ｺﾞｼｯｸM-PRO"/>
                </a:rPr>
                <a:t>子どものこと</a:t>
              </a:r>
              <a:r>
                <a:rPr lang="en-US" altLang="ja-JP" sz="600" b="1" dirty="0" smtClean="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sp>
          <p:nvSpPr>
            <p:cNvPr id="45" name="正方形/長方形 44"/>
            <p:cNvSpPr/>
            <p:nvPr/>
          </p:nvSpPr>
          <p:spPr>
            <a:xfrm>
              <a:off x="4557465" y="3764682"/>
              <a:ext cx="899999"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【D.</a:t>
              </a:r>
              <a:r>
                <a:rPr lang="ja-JP" altLang="en-US" sz="600" b="1" dirty="0">
                  <a:latin typeface="HG丸ｺﾞｼｯｸM-PRO"/>
                  <a:ea typeface="HG丸ｺﾞｼｯｸM-PRO"/>
                  <a:cs typeface="HG丸ｺﾞｼｯｸM-PRO"/>
                </a:rPr>
                <a:t>仕事や</a:t>
              </a:r>
              <a:r>
                <a:rPr lang="ja-JP" altLang="en-US" sz="600" b="1" dirty="0" smtClean="0">
                  <a:latin typeface="HG丸ｺﾞｼｯｸM-PRO"/>
                  <a:ea typeface="HG丸ｺﾞｼｯｸM-PRO"/>
                  <a:cs typeface="HG丸ｺﾞｼｯｸM-PRO"/>
                </a:rPr>
                <a:t>職場</a:t>
              </a:r>
              <a:r>
                <a:rPr lang="en-US" altLang="ja-JP" sz="600" b="1" dirty="0" smtClean="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sp>
          <p:nvSpPr>
            <p:cNvPr id="46" name="正方形/長方形 45"/>
            <p:cNvSpPr/>
            <p:nvPr/>
          </p:nvSpPr>
          <p:spPr>
            <a:xfrm>
              <a:off x="3547391" y="3764682"/>
              <a:ext cx="899999"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【C.</a:t>
              </a:r>
              <a:r>
                <a:rPr lang="ja-JP" altLang="en-US" sz="600" b="1" dirty="0">
                  <a:latin typeface="HG丸ｺﾞｼｯｸM-PRO"/>
                  <a:ea typeface="HG丸ｺﾞｼｯｸM-PRO"/>
                  <a:cs typeface="HG丸ｺﾞｼｯｸM-PRO"/>
                </a:rPr>
                <a:t>経済的なこと</a:t>
              </a:r>
              <a:r>
                <a:rPr lang="en-US" altLang="ja-JP" sz="600" b="1" dirty="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sp>
          <p:nvSpPr>
            <p:cNvPr id="47" name="正方形/長方形 46"/>
            <p:cNvSpPr/>
            <p:nvPr/>
          </p:nvSpPr>
          <p:spPr>
            <a:xfrm>
              <a:off x="2537317" y="3764682"/>
              <a:ext cx="899999"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【B.</a:t>
              </a:r>
              <a:r>
                <a:rPr lang="ja-JP" altLang="en-US" sz="600" b="1" dirty="0">
                  <a:latin typeface="HG丸ｺﾞｼｯｸM-PRO"/>
                  <a:ea typeface="HG丸ｺﾞｼｯｸM-PRO"/>
                  <a:cs typeface="HG丸ｺﾞｼｯｸM-PRO"/>
                </a:rPr>
                <a:t>家族</a:t>
              </a:r>
              <a:r>
                <a:rPr lang="ja-JP" altLang="en-US" sz="600" b="1" dirty="0" smtClean="0">
                  <a:latin typeface="HG丸ｺﾞｼｯｸM-PRO"/>
                  <a:ea typeface="HG丸ｺﾞｼｯｸM-PRO"/>
                  <a:cs typeface="HG丸ｺﾞｼｯｸM-PRO"/>
                </a:rPr>
                <a:t>の問題</a:t>
              </a:r>
              <a:r>
                <a:rPr lang="en-US" altLang="ja-JP" sz="600" b="1" dirty="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graphicFrame>
          <p:nvGraphicFramePr>
            <p:cNvPr id="36" name="グラフ 35"/>
            <p:cNvGraphicFramePr>
              <a:graphicFrameLocks/>
            </p:cNvGraphicFramePr>
            <p:nvPr>
              <p:extLst>
                <p:ext uri="{D42A27DB-BD31-4B8C-83A1-F6EECF244321}">
                  <p14:modId xmlns:p14="http://schemas.microsoft.com/office/powerpoint/2010/main" val="1553585851"/>
                </p:ext>
              </p:extLst>
            </p:nvPr>
          </p:nvGraphicFramePr>
          <p:xfrm>
            <a:off x="375724" y="3975429"/>
            <a:ext cx="2218268" cy="2514600"/>
          </p:xfrm>
          <a:graphic>
            <a:graphicData uri="http://schemas.openxmlformats.org/drawingml/2006/chart">
              <c:chart xmlns:c="http://schemas.openxmlformats.org/drawingml/2006/chart" xmlns:r="http://schemas.openxmlformats.org/officeDocument/2006/relationships" r:id="rId6"/>
            </a:graphicData>
          </a:graphic>
        </p:graphicFrame>
      </p:grpSp>
      <p:grpSp>
        <p:nvGrpSpPr>
          <p:cNvPr id="9" name="図形グループ 8"/>
          <p:cNvGrpSpPr/>
          <p:nvPr/>
        </p:nvGrpSpPr>
        <p:grpSpPr>
          <a:xfrm>
            <a:off x="396892" y="6745578"/>
            <a:ext cx="6282806" cy="2732412"/>
            <a:chOff x="396892" y="6708588"/>
            <a:chExt cx="6282806" cy="2732412"/>
          </a:xfrm>
        </p:grpSpPr>
        <p:graphicFrame>
          <p:nvGraphicFramePr>
            <p:cNvPr id="76" name="グラフ 75"/>
            <p:cNvGraphicFramePr>
              <a:graphicFrameLocks/>
            </p:cNvGraphicFramePr>
            <p:nvPr>
              <p:extLst>
                <p:ext uri="{D42A27DB-BD31-4B8C-83A1-F6EECF244321}">
                  <p14:modId xmlns:p14="http://schemas.microsoft.com/office/powerpoint/2010/main" val="1045271387"/>
                </p:ext>
              </p:extLst>
            </p:nvPr>
          </p:nvGraphicFramePr>
          <p:xfrm>
            <a:off x="4482598" y="6926400"/>
            <a:ext cx="2197100" cy="25146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5" name="グラフ 74"/>
            <p:cNvGraphicFramePr>
              <a:graphicFrameLocks/>
            </p:cNvGraphicFramePr>
            <p:nvPr>
              <p:extLst>
                <p:ext uri="{D42A27DB-BD31-4B8C-83A1-F6EECF244321}">
                  <p14:modId xmlns:p14="http://schemas.microsoft.com/office/powerpoint/2010/main" val="2586336515"/>
                </p:ext>
              </p:extLst>
            </p:nvPr>
          </p:nvGraphicFramePr>
          <p:xfrm>
            <a:off x="3465265" y="6926400"/>
            <a:ext cx="2197100" cy="25146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73" name="グラフ 72"/>
            <p:cNvGraphicFramePr>
              <a:graphicFrameLocks/>
            </p:cNvGraphicFramePr>
            <p:nvPr>
              <p:extLst>
                <p:ext uri="{D42A27DB-BD31-4B8C-83A1-F6EECF244321}">
                  <p14:modId xmlns:p14="http://schemas.microsoft.com/office/powerpoint/2010/main" val="1942483601"/>
                </p:ext>
              </p:extLst>
            </p:nvPr>
          </p:nvGraphicFramePr>
          <p:xfrm>
            <a:off x="2448841" y="6926400"/>
            <a:ext cx="2197100" cy="25146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4" name="グラフ 73"/>
            <p:cNvGraphicFramePr>
              <a:graphicFrameLocks/>
            </p:cNvGraphicFramePr>
            <p:nvPr>
              <p:extLst>
                <p:ext uri="{D42A27DB-BD31-4B8C-83A1-F6EECF244321}">
                  <p14:modId xmlns:p14="http://schemas.microsoft.com/office/powerpoint/2010/main" val="4240584177"/>
                </p:ext>
              </p:extLst>
            </p:nvPr>
          </p:nvGraphicFramePr>
          <p:xfrm>
            <a:off x="1438061" y="6926400"/>
            <a:ext cx="2197100" cy="2514600"/>
          </p:xfrm>
          <a:graphic>
            <a:graphicData uri="http://schemas.openxmlformats.org/drawingml/2006/chart">
              <c:chart xmlns:c="http://schemas.openxmlformats.org/drawingml/2006/chart" xmlns:r="http://schemas.openxmlformats.org/officeDocument/2006/relationships" r:id="rId10"/>
            </a:graphicData>
          </a:graphic>
        </p:graphicFrame>
        <p:sp>
          <p:nvSpPr>
            <p:cNvPr id="54" name="正方形/長方形 53"/>
            <p:cNvSpPr/>
            <p:nvPr/>
          </p:nvSpPr>
          <p:spPr>
            <a:xfrm>
              <a:off x="1527243" y="6708588"/>
              <a:ext cx="900000"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【F.</a:t>
              </a:r>
              <a:r>
                <a:rPr lang="ja-JP" altLang="en-US" sz="600" b="1" dirty="0">
                  <a:latin typeface="HG丸ｺﾞｼｯｸM-PRO"/>
                  <a:ea typeface="HG丸ｺﾞｼｯｸM-PRO"/>
                  <a:cs typeface="HG丸ｺﾞｼｯｸM-PRO"/>
                </a:rPr>
                <a:t>環境問題</a:t>
              </a:r>
              <a:r>
                <a:rPr lang="en-US" altLang="ja-JP" sz="600" b="1" dirty="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sp>
          <p:nvSpPr>
            <p:cNvPr id="55" name="正方形/長方形 54"/>
            <p:cNvSpPr/>
            <p:nvPr/>
          </p:nvSpPr>
          <p:spPr>
            <a:xfrm>
              <a:off x="5567539" y="6708588"/>
              <a:ext cx="900000" cy="180000"/>
            </a:xfrm>
            <a:prstGeom prst="rect">
              <a:avLst/>
            </a:prstGeom>
            <a:noFill/>
            <a:ln w="38100" cmpd="dbl">
              <a:solidFill>
                <a:schemeClr val="tx1">
                  <a:lumMod val="50000"/>
                  <a:lumOff val="50000"/>
                </a:schemeClr>
              </a:solidFill>
            </a:ln>
          </p:spPr>
          <p:txBody>
            <a:bodyPr wrap="square">
              <a:noAutofit/>
            </a:bodyPr>
            <a:lstStyle/>
            <a:p>
              <a:r>
                <a:rPr lang="en-US" altLang="ja-JP" sz="500" b="1" dirty="0">
                  <a:latin typeface="HG丸ｺﾞｼｯｸM-PRO"/>
                  <a:ea typeface="HG丸ｺﾞｼｯｸM-PRO"/>
                  <a:cs typeface="HG丸ｺﾞｼｯｸM-PRO"/>
                </a:rPr>
                <a:t>【J.</a:t>
              </a:r>
              <a:r>
                <a:rPr lang="ja-JP" altLang="en-US" sz="500" b="1" dirty="0" smtClean="0">
                  <a:latin typeface="HG丸ｺﾞｼｯｸM-PRO"/>
                  <a:ea typeface="HG丸ｺﾞｼｯｸM-PRO"/>
                  <a:cs typeface="HG丸ｺﾞｼｯｸM-PRO"/>
                </a:rPr>
                <a:t>その他の困り</a:t>
              </a:r>
              <a:r>
                <a:rPr lang="ja-JP" altLang="en-US" sz="500" b="1" dirty="0">
                  <a:latin typeface="HG丸ｺﾞｼｯｸM-PRO"/>
                  <a:ea typeface="HG丸ｺﾞｼｯｸM-PRO"/>
                  <a:cs typeface="HG丸ｺﾞｼｯｸM-PRO"/>
                </a:rPr>
                <a:t>ごと</a:t>
              </a:r>
              <a:r>
                <a:rPr lang="en-US" altLang="ja-JP" sz="500" b="1" dirty="0">
                  <a:latin typeface="HG丸ｺﾞｼｯｸM-PRO"/>
                  <a:ea typeface="HG丸ｺﾞｼｯｸM-PRO"/>
                  <a:cs typeface="HG丸ｺﾞｼｯｸM-PRO"/>
                </a:rPr>
                <a:t>】</a:t>
              </a:r>
              <a:endParaRPr lang="ja-JP" altLang="en-US" sz="500" b="1" dirty="0">
                <a:latin typeface="HG丸ｺﾞｼｯｸM-PRO"/>
                <a:ea typeface="HG丸ｺﾞｼｯｸM-PRO"/>
                <a:cs typeface="HG丸ｺﾞｼｯｸM-PRO"/>
              </a:endParaRPr>
            </a:p>
          </p:txBody>
        </p:sp>
        <p:sp>
          <p:nvSpPr>
            <p:cNvPr id="56" name="正方形/長方形 55"/>
            <p:cNvSpPr/>
            <p:nvPr/>
          </p:nvSpPr>
          <p:spPr>
            <a:xfrm>
              <a:off x="4557465" y="6708588"/>
              <a:ext cx="900000"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【I.</a:t>
              </a:r>
              <a:r>
                <a:rPr lang="ja-JP" altLang="en-US" sz="600" b="1" dirty="0">
                  <a:latin typeface="HG丸ｺﾞｼｯｸM-PRO"/>
                  <a:ea typeface="HG丸ｺﾞｼｯｸM-PRO"/>
                  <a:cs typeface="HG丸ｺﾞｼｯｸM-PRO"/>
                </a:rPr>
                <a:t>近所づきあい</a:t>
              </a:r>
              <a:r>
                <a:rPr lang="en-US" altLang="ja-JP" sz="600" b="1" dirty="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sp>
          <p:nvSpPr>
            <p:cNvPr id="57" name="正方形/長方形 56"/>
            <p:cNvSpPr/>
            <p:nvPr/>
          </p:nvSpPr>
          <p:spPr>
            <a:xfrm>
              <a:off x="3547391" y="6708588"/>
              <a:ext cx="900000"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【H.</a:t>
              </a:r>
              <a:r>
                <a:rPr lang="ja-JP" altLang="en-US" sz="600" b="1" dirty="0">
                  <a:latin typeface="HG丸ｺﾞｼｯｸM-PRO"/>
                  <a:ea typeface="HG丸ｺﾞｼｯｸM-PRO"/>
                  <a:cs typeface="HG丸ｺﾞｼｯｸM-PRO"/>
                </a:rPr>
                <a:t>犯罪や防犯</a:t>
              </a:r>
              <a:r>
                <a:rPr lang="en-US" altLang="ja-JP" sz="600" b="1" dirty="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sp>
          <p:nvSpPr>
            <p:cNvPr id="58" name="正方形/長方形 57"/>
            <p:cNvSpPr/>
            <p:nvPr/>
          </p:nvSpPr>
          <p:spPr>
            <a:xfrm>
              <a:off x="2537317" y="6708588"/>
              <a:ext cx="900000" cy="180000"/>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【G.</a:t>
              </a:r>
              <a:r>
                <a:rPr lang="ja-JP" altLang="en-US" sz="600" b="1" dirty="0">
                  <a:latin typeface="HG丸ｺﾞｼｯｸM-PRO"/>
                  <a:ea typeface="HG丸ｺﾞｼｯｸM-PRO"/>
                  <a:cs typeface="HG丸ｺﾞｼｯｸM-PRO"/>
                </a:rPr>
                <a:t>事故や災害</a:t>
              </a:r>
              <a:r>
                <a:rPr lang="en-US" altLang="ja-JP" sz="600" b="1" dirty="0">
                  <a:latin typeface="HG丸ｺﾞｼｯｸM-PRO"/>
                  <a:ea typeface="HG丸ｺﾞｼｯｸM-PRO"/>
                  <a:cs typeface="HG丸ｺﾞｼｯｸM-PRO"/>
                </a:rPr>
                <a:t>】</a:t>
              </a:r>
              <a:endParaRPr lang="ja-JP" altLang="en-US" sz="600" b="1" dirty="0">
                <a:latin typeface="HG丸ｺﾞｼｯｸM-PRO"/>
                <a:ea typeface="HG丸ｺﾞｼｯｸM-PRO"/>
                <a:cs typeface="HG丸ｺﾞｼｯｸM-PRO"/>
              </a:endParaRPr>
            </a:p>
          </p:txBody>
        </p:sp>
        <p:graphicFrame>
          <p:nvGraphicFramePr>
            <p:cNvPr id="65" name="グラフ 64"/>
            <p:cNvGraphicFramePr>
              <a:graphicFrameLocks/>
            </p:cNvGraphicFramePr>
            <p:nvPr>
              <p:extLst>
                <p:ext uri="{D42A27DB-BD31-4B8C-83A1-F6EECF244321}">
                  <p14:modId xmlns:p14="http://schemas.microsoft.com/office/powerpoint/2010/main" val="402239393"/>
                </p:ext>
              </p:extLst>
            </p:nvPr>
          </p:nvGraphicFramePr>
          <p:xfrm>
            <a:off x="396892" y="6926400"/>
            <a:ext cx="2197100" cy="2514600"/>
          </p:xfrm>
          <a:graphic>
            <a:graphicData uri="http://schemas.openxmlformats.org/drawingml/2006/chart">
              <c:chart xmlns:c="http://schemas.openxmlformats.org/drawingml/2006/chart" xmlns:r="http://schemas.openxmlformats.org/officeDocument/2006/relationships" r:id="rId11"/>
            </a:graphicData>
          </a:graphic>
        </p:graphicFrame>
      </p:grpSp>
      <p:graphicFrame>
        <p:nvGraphicFramePr>
          <p:cNvPr id="59" name="表 58"/>
          <p:cNvGraphicFramePr>
            <a:graphicFrameLocks noGrp="1"/>
          </p:cNvGraphicFramePr>
          <p:nvPr>
            <p:extLst>
              <p:ext uri="{D42A27DB-BD31-4B8C-83A1-F6EECF244321}">
                <p14:modId xmlns:p14="http://schemas.microsoft.com/office/powerpoint/2010/main" val="223424080"/>
              </p:ext>
            </p:extLst>
          </p:nvPr>
        </p:nvGraphicFramePr>
        <p:xfrm>
          <a:off x="5642006" y="6583161"/>
          <a:ext cx="786460" cy="108049"/>
        </p:xfrm>
        <a:graphic>
          <a:graphicData uri="http://schemas.openxmlformats.org/drawingml/2006/table">
            <a:tbl>
              <a:tblPr/>
              <a:tblGrid>
                <a:gridCol w="786460"/>
              </a:tblGrid>
              <a:tr h="108049">
                <a:tc>
                  <a:txBody>
                    <a:bodyPr/>
                    <a:lstStyle/>
                    <a:p>
                      <a:pPr algn="l" fontAlgn="b"/>
                      <a:r>
                        <a:rPr lang="ja-JP" altLang="en-US" sz="500" b="0" i="0" u="none" strike="noStrike" dirty="0">
                          <a:solidFill>
                            <a:srgbClr val="000000"/>
                          </a:solidFill>
                          <a:effectLst/>
                          <a:latin typeface="HG丸ｺﾞｼｯｸM-PRO"/>
                          <a:ea typeface="HG丸ｺﾞｼｯｸM-PRO"/>
                          <a:cs typeface="HG丸ｺﾞｼｯｸM-PRO"/>
                        </a:rPr>
                        <a:t>＜選択肢反応者ベース＞</a:t>
                      </a:r>
                    </a:p>
                  </a:txBody>
                  <a:tcPr marL="12700" marR="12700" marT="12700" marB="0" anchor="b">
                    <a:lnL>
                      <a:noFill/>
                    </a:lnL>
                    <a:lnR>
                      <a:noFill/>
                    </a:lnR>
                    <a:lnT>
                      <a:noFill/>
                    </a:lnT>
                    <a:lnB>
                      <a:noFill/>
                    </a:lnB>
                  </a:tcPr>
                </a:tc>
              </a:tr>
            </a:tbl>
          </a:graphicData>
        </a:graphic>
      </p:graphicFrame>
    </p:spTree>
    <p:extLst>
      <p:ext uri="{BB962C8B-B14F-4D97-AF65-F5344CB8AC3E}">
        <p14:creationId xmlns:p14="http://schemas.microsoft.com/office/powerpoint/2010/main" val="1610430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15</a:t>
            </a:fld>
            <a:endParaRPr kumimoji="1" lang="ja-JP" altLang="en-US"/>
          </a:p>
        </p:txBody>
      </p:sp>
      <p:sp>
        <p:nvSpPr>
          <p:cNvPr id="15" name="正方形/長方形 14"/>
          <p:cNvSpPr/>
          <p:nvPr/>
        </p:nvSpPr>
        <p:spPr>
          <a:xfrm>
            <a:off x="383865"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sp>
        <p:nvSpPr>
          <p:cNvPr id="16" name="サブタイトル 2"/>
          <p:cNvSpPr>
            <a:spLocks noGrp="1"/>
          </p:cNvSpPr>
          <p:nvPr>
            <p:ph type="subTitle" idx="1"/>
          </p:nvPr>
        </p:nvSpPr>
        <p:spPr>
          <a:xfrm>
            <a:off x="383865" y="838961"/>
            <a:ext cx="2861539" cy="764473"/>
          </a:xfrm>
        </p:spPr>
        <p:txBody>
          <a:bodyPr>
            <a:noAutofit/>
          </a:bodyPr>
          <a:lstStyle/>
          <a:p>
            <a:r>
              <a:rPr lang="ja-JP" altLang="en-US" sz="1000" dirty="0"/>
              <a:t>全体の</a:t>
            </a:r>
            <a:r>
              <a:rPr lang="en-US" altLang="ja-JP" sz="1000" dirty="0"/>
              <a:t>63</a:t>
            </a:r>
            <a:r>
              <a:rPr lang="ja-JP" altLang="en-US" sz="1000" dirty="0"/>
              <a:t>％に相当する人たちが挙げた相談先の上位は、「家族・親戚」</a:t>
            </a:r>
            <a:r>
              <a:rPr lang="en-US" altLang="ja-JP" sz="1000" dirty="0"/>
              <a:t>(51</a:t>
            </a:r>
            <a:r>
              <a:rPr lang="ja-JP" altLang="en-US" sz="1000" dirty="0"/>
              <a:t>％</a:t>
            </a:r>
            <a:r>
              <a:rPr lang="en-US" altLang="ja-JP" sz="1000" dirty="0"/>
              <a:t>)</a:t>
            </a:r>
            <a:r>
              <a:rPr lang="ja-JP" altLang="en-US" sz="1000" dirty="0"/>
              <a:t>、「友人・知人」</a:t>
            </a:r>
            <a:r>
              <a:rPr lang="en-US" altLang="ja-JP" sz="1000" dirty="0"/>
              <a:t>(19</a:t>
            </a:r>
            <a:r>
              <a:rPr lang="ja-JP" altLang="en-US" sz="1000" dirty="0"/>
              <a:t>％</a:t>
            </a:r>
            <a:r>
              <a:rPr lang="en-US" altLang="ja-JP" sz="1000" dirty="0"/>
              <a:t>)</a:t>
            </a:r>
            <a:r>
              <a:rPr lang="ja-JP" altLang="en-US" sz="1000" dirty="0" smtClean="0"/>
              <a:t>、「</a:t>
            </a:r>
            <a:r>
              <a:rPr lang="ja-JP" altLang="en-US" sz="1000" dirty="0"/>
              <a:t>専門家</a:t>
            </a:r>
            <a:r>
              <a:rPr lang="en-US" altLang="ja-JP" sz="1000" dirty="0"/>
              <a:t>(</a:t>
            </a:r>
            <a:r>
              <a:rPr lang="ja-JP" altLang="en-US" sz="1000" dirty="0"/>
              <a:t>医師・弁護士・司法書士など</a:t>
            </a:r>
            <a:r>
              <a:rPr lang="en-US" altLang="ja-JP" sz="1000" dirty="0"/>
              <a:t>)</a:t>
            </a:r>
            <a:r>
              <a:rPr lang="ja-JP" altLang="en-US" sz="1000" dirty="0"/>
              <a:t>」</a:t>
            </a:r>
            <a:r>
              <a:rPr lang="en-US" altLang="ja-JP" sz="1000" dirty="0"/>
              <a:t>(10</a:t>
            </a:r>
            <a:r>
              <a:rPr lang="ja-JP" altLang="en-US" sz="1000" dirty="0"/>
              <a:t>％</a:t>
            </a:r>
            <a:r>
              <a:rPr lang="en-US" altLang="ja-JP" sz="1000" dirty="0"/>
              <a:t>)</a:t>
            </a:r>
            <a:r>
              <a:rPr lang="ja-JP" altLang="en-US" sz="1000" dirty="0"/>
              <a:t>。</a:t>
            </a:r>
            <a:endParaRPr kumimoji="1" lang="en-US" altLang="ja-JP" sz="1000" dirty="0" smtClean="0"/>
          </a:p>
        </p:txBody>
      </p:sp>
      <p:sp>
        <p:nvSpPr>
          <p:cNvPr id="17" name="正方形/長方形 16"/>
          <p:cNvSpPr/>
          <p:nvPr/>
        </p:nvSpPr>
        <p:spPr>
          <a:xfrm>
            <a:off x="234000" y="400512"/>
            <a:ext cx="2921610" cy="502584"/>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Ａ．自分の病気や老後のこと</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smtClean="0">
                <a:latin typeface="HG丸ｺﾞｼｯｸM-PRO"/>
                <a:ea typeface="HG丸ｺﾞｼｯｸM-PRO"/>
                <a:cs typeface="HG丸ｺﾞｼｯｸM-PRO"/>
              </a:rPr>
              <a:t>（</a:t>
            </a: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63</a:t>
            </a:r>
            <a:r>
              <a:rPr lang="ja-JP" altLang="en-US" sz="700" b="1" dirty="0">
                <a:latin typeface="HG丸ｺﾞｼｯｸM-PRO"/>
                <a:ea typeface="HG丸ｺﾞｼｯｸM-PRO"/>
                <a:cs typeface="HG丸ｺﾞｼｯｸM-PRO"/>
              </a:rPr>
              <a:t>％）</a:t>
            </a:r>
          </a:p>
        </p:txBody>
      </p:sp>
      <p:sp>
        <p:nvSpPr>
          <p:cNvPr id="19" name="サブタイトル 2"/>
          <p:cNvSpPr txBox="1">
            <a:spLocks/>
          </p:cNvSpPr>
          <p:nvPr/>
        </p:nvSpPr>
        <p:spPr>
          <a:xfrm>
            <a:off x="3637423" y="838961"/>
            <a:ext cx="2861539" cy="764473"/>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全体の</a:t>
            </a:r>
            <a:r>
              <a:rPr lang="en-US" altLang="ja-JP" sz="1000" dirty="0"/>
              <a:t>62</a:t>
            </a:r>
            <a:r>
              <a:rPr lang="ja-JP" altLang="en-US" sz="1000" dirty="0"/>
              <a:t>％に相当する人たちが挙げた相談先の上位は、「家族・親戚」</a:t>
            </a:r>
            <a:r>
              <a:rPr lang="en-US" altLang="ja-JP" sz="1000" dirty="0"/>
              <a:t>(49</a:t>
            </a:r>
            <a:r>
              <a:rPr lang="ja-JP" altLang="en-US" sz="1000" dirty="0"/>
              <a:t>％</a:t>
            </a:r>
            <a:r>
              <a:rPr lang="en-US" altLang="ja-JP" sz="1000" dirty="0"/>
              <a:t>)</a:t>
            </a:r>
            <a:r>
              <a:rPr lang="ja-JP" altLang="en-US" sz="1000" dirty="0"/>
              <a:t>、「友人・知人」</a:t>
            </a:r>
            <a:r>
              <a:rPr lang="en-US" altLang="ja-JP" sz="1000" dirty="0"/>
              <a:t>(</a:t>
            </a:r>
            <a:r>
              <a:rPr lang="en-US" altLang="ja-JP" sz="1000" dirty="0" smtClean="0"/>
              <a:t>18</a:t>
            </a:r>
            <a:r>
              <a:rPr lang="ja-JP" altLang="en-US" sz="1000" dirty="0" smtClean="0"/>
              <a:t>％</a:t>
            </a:r>
            <a:r>
              <a:rPr lang="en-US" altLang="ja-JP" sz="1000" dirty="0"/>
              <a:t>)</a:t>
            </a:r>
            <a:r>
              <a:rPr lang="ja-JP" altLang="en-US" sz="1000" dirty="0" smtClean="0"/>
              <a:t>、「</a:t>
            </a:r>
            <a:r>
              <a:rPr lang="ja-JP" altLang="en-US" sz="1000" dirty="0"/>
              <a:t>専門家</a:t>
            </a:r>
            <a:r>
              <a:rPr lang="en-US" altLang="ja-JP" sz="1000" dirty="0"/>
              <a:t>(</a:t>
            </a:r>
            <a:r>
              <a:rPr lang="ja-JP" altLang="en-US" sz="1000" dirty="0"/>
              <a:t>医師・弁護士・司法書士など</a:t>
            </a:r>
            <a:r>
              <a:rPr lang="en-US" altLang="ja-JP" sz="1000" dirty="0"/>
              <a:t>)</a:t>
            </a:r>
            <a:r>
              <a:rPr lang="ja-JP" altLang="en-US" sz="1000" dirty="0"/>
              <a:t>」</a:t>
            </a:r>
            <a:r>
              <a:rPr lang="en-US" altLang="ja-JP" sz="1000" dirty="0"/>
              <a:t>(8</a:t>
            </a:r>
            <a:r>
              <a:rPr lang="ja-JP" altLang="en-US" sz="1000" dirty="0"/>
              <a:t>％</a:t>
            </a:r>
            <a:r>
              <a:rPr lang="en-US" altLang="ja-JP" sz="1000" dirty="0"/>
              <a:t>)</a:t>
            </a:r>
            <a:r>
              <a:rPr lang="ja-JP" altLang="en-US" sz="1000" dirty="0"/>
              <a:t>。</a:t>
            </a:r>
            <a:endParaRPr lang="en-US" altLang="ja-JP" sz="1000" dirty="0" smtClean="0"/>
          </a:p>
        </p:txBody>
      </p:sp>
      <p:sp>
        <p:nvSpPr>
          <p:cNvPr id="27" name="正方形/長方形 26"/>
          <p:cNvSpPr/>
          <p:nvPr/>
        </p:nvSpPr>
        <p:spPr>
          <a:xfrm>
            <a:off x="3509143" y="400512"/>
            <a:ext cx="2921610" cy="502584"/>
          </a:xfrm>
          <a:prstGeom prst="rect">
            <a:avLst/>
          </a:prstGeom>
        </p:spPr>
        <p:txBody>
          <a:bodyPr wrap="none">
            <a:noAutofit/>
          </a:bodyPr>
          <a:lstStyle/>
          <a:p>
            <a:pPr>
              <a:spcBef>
                <a:spcPts val="600"/>
              </a:spcBef>
            </a:pP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Ｂ．家族の健康や生活上の問題</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62</a:t>
            </a:r>
            <a:r>
              <a:rPr lang="ja-JP" altLang="en-US" sz="700" b="1" dirty="0">
                <a:latin typeface="HG丸ｺﾞｼｯｸM-PRO"/>
                <a:ea typeface="HG丸ｺﾞｼｯｸM-PRO"/>
                <a:cs typeface="HG丸ｺﾞｼｯｸM-PRO"/>
              </a:rPr>
              <a:t>％）</a:t>
            </a:r>
          </a:p>
        </p:txBody>
      </p:sp>
      <p:sp>
        <p:nvSpPr>
          <p:cNvPr id="30" name="正方形/長方形 29"/>
          <p:cNvSpPr/>
          <p:nvPr/>
        </p:nvSpPr>
        <p:spPr>
          <a:xfrm>
            <a:off x="3637423"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graphicFrame>
        <p:nvGraphicFramePr>
          <p:cNvPr id="21" name="グラフ 20"/>
          <p:cNvGraphicFramePr>
            <a:graphicFrameLocks/>
          </p:cNvGraphicFramePr>
          <p:nvPr>
            <p:extLst>
              <p:ext uri="{D42A27DB-BD31-4B8C-83A1-F6EECF244321}">
                <p14:modId xmlns:p14="http://schemas.microsoft.com/office/powerpoint/2010/main" val="2587386688"/>
              </p:ext>
            </p:extLst>
          </p:nvPr>
        </p:nvGraphicFramePr>
        <p:xfrm>
          <a:off x="3637423" y="2880000"/>
          <a:ext cx="2853196"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グラフ 12"/>
          <p:cNvGraphicFramePr>
            <a:graphicFrameLocks/>
          </p:cNvGraphicFramePr>
          <p:nvPr>
            <p:extLst>
              <p:ext uri="{D42A27DB-BD31-4B8C-83A1-F6EECF244321}">
                <p14:modId xmlns:p14="http://schemas.microsoft.com/office/powerpoint/2010/main" val="870322858"/>
              </p:ext>
            </p:extLst>
          </p:nvPr>
        </p:nvGraphicFramePr>
        <p:xfrm>
          <a:off x="385200" y="2880000"/>
          <a:ext cx="285466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58291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16</a:t>
            </a:fld>
            <a:endParaRPr kumimoji="1" lang="ja-JP" altLang="en-US"/>
          </a:p>
        </p:txBody>
      </p:sp>
      <p:sp>
        <p:nvSpPr>
          <p:cNvPr id="16" name="サブタイトル 2"/>
          <p:cNvSpPr>
            <a:spLocks noGrp="1"/>
          </p:cNvSpPr>
          <p:nvPr>
            <p:ph type="subTitle" idx="1"/>
          </p:nvPr>
        </p:nvSpPr>
        <p:spPr>
          <a:xfrm>
            <a:off x="383865" y="838961"/>
            <a:ext cx="2861539" cy="764473"/>
          </a:xfrm>
        </p:spPr>
        <p:txBody>
          <a:bodyPr>
            <a:noAutofit/>
          </a:bodyPr>
          <a:lstStyle/>
          <a:p>
            <a:r>
              <a:rPr lang="ja-JP" altLang="en-US" sz="1000" dirty="0"/>
              <a:t>全体の</a:t>
            </a:r>
            <a:r>
              <a:rPr lang="en-US" altLang="ja-JP" sz="1000" dirty="0"/>
              <a:t>42</a:t>
            </a:r>
            <a:r>
              <a:rPr lang="ja-JP" altLang="en-US" sz="1000" dirty="0"/>
              <a:t>％に相当する人たちが挙げた相談先の上位は、「家族・親戚」</a:t>
            </a:r>
            <a:r>
              <a:rPr lang="en-US" altLang="ja-JP" sz="1000" dirty="0"/>
              <a:t>(29</a:t>
            </a:r>
            <a:r>
              <a:rPr lang="ja-JP" altLang="en-US" sz="1000" dirty="0"/>
              <a:t>％</a:t>
            </a:r>
            <a:r>
              <a:rPr lang="en-US" altLang="ja-JP" sz="1000" dirty="0"/>
              <a:t>)</a:t>
            </a:r>
            <a:r>
              <a:rPr lang="ja-JP" altLang="en-US" sz="1000" dirty="0"/>
              <a:t>、「友人・知人」</a:t>
            </a:r>
            <a:r>
              <a:rPr lang="en-US" altLang="ja-JP" sz="1000" dirty="0"/>
              <a:t>(8</a:t>
            </a:r>
            <a:r>
              <a:rPr lang="ja-JP" altLang="en-US" sz="1000" dirty="0"/>
              <a:t>％</a:t>
            </a:r>
            <a:r>
              <a:rPr lang="en-US" altLang="ja-JP" sz="1000" dirty="0"/>
              <a:t>)</a:t>
            </a:r>
            <a:r>
              <a:rPr lang="ja-JP" altLang="en-US" sz="1000" dirty="0" smtClean="0"/>
              <a:t>、「</a:t>
            </a:r>
            <a:r>
              <a:rPr lang="ja-JP" altLang="en-US" sz="1000" dirty="0"/>
              <a:t>誰にも相談しない」</a:t>
            </a:r>
            <a:r>
              <a:rPr lang="en-US" altLang="ja-JP" sz="1000" dirty="0"/>
              <a:t>(6</a:t>
            </a:r>
            <a:r>
              <a:rPr lang="ja-JP" altLang="en-US" sz="1000" dirty="0"/>
              <a:t>％</a:t>
            </a:r>
            <a:r>
              <a:rPr lang="en-US" altLang="ja-JP" sz="1000" dirty="0"/>
              <a:t>)</a:t>
            </a:r>
            <a:r>
              <a:rPr lang="ja-JP" altLang="en-US" sz="1000" dirty="0"/>
              <a:t>、「区役所」</a:t>
            </a:r>
            <a:r>
              <a:rPr lang="en-US" altLang="ja-JP" sz="1000" dirty="0"/>
              <a:t>(4</a:t>
            </a:r>
            <a:r>
              <a:rPr lang="ja-JP" altLang="en-US" sz="1000" dirty="0"/>
              <a:t>％</a:t>
            </a:r>
            <a:r>
              <a:rPr lang="en-US" altLang="ja-JP" sz="1000" dirty="0"/>
              <a:t>)</a:t>
            </a:r>
            <a:r>
              <a:rPr lang="ja-JP" altLang="en-US" sz="1000" dirty="0"/>
              <a:t>。</a:t>
            </a:r>
            <a:endParaRPr kumimoji="1" lang="en-US" altLang="ja-JP" sz="1000" dirty="0" smtClean="0"/>
          </a:p>
        </p:txBody>
      </p:sp>
      <p:sp>
        <p:nvSpPr>
          <p:cNvPr id="17" name="正方形/長方形 16"/>
          <p:cNvSpPr/>
          <p:nvPr/>
        </p:nvSpPr>
        <p:spPr>
          <a:xfrm>
            <a:off x="234000" y="400512"/>
            <a:ext cx="2921610" cy="502584"/>
          </a:xfrm>
          <a:prstGeom prst="rect">
            <a:avLst/>
          </a:prstGeom>
        </p:spPr>
        <p:txBody>
          <a:bodyPr wrap="none">
            <a:noAutofit/>
          </a:bodyPr>
          <a:lstStyle/>
          <a:p>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Ｃ．失業・倒産や収入減、景気、生活費など経済的なこと</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42</a:t>
            </a:r>
            <a:r>
              <a:rPr lang="ja-JP" altLang="en-US" sz="700" b="1" dirty="0">
                <a:latin typeface="HG丸ｺﾞｼｯｸM-PRO"/>
                <a:ea typeface="HG丸ｺﾞｼｯｸM-PRO"/>
                <a:cs typeface="HG丸ｺﾞｼｯｸM-PRO"/>
              </a:rPr>
              <a:t>％）</a:t>
            </a:r>
          </a:p>
        </p:txBody>
      </p:sp>
      <p:sp>
        <p:nvSpPr>
          <p:cNvPr id="19" name="サブタイトル 2"/>
          <p:cNvSpPr txBox="1">
            <a:spLocks/>
          </p:cNvSpPr>
          <p:nvPr/>
        </p:nvSpPr>
        <p:spPr>
          <a:xfrm>
            <a:off x="3637423" y="838961"/>
            <a:ext cx="2861539" cy="764473"/>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全体の</a:t>
            </a:r>
            <a:r>
              <a:rPr lang="en-US" altLang="ja-JP" sz="1000" dirty="0"/>
              <a:t>42</a:t>
            </a:r>
            <a:r>
              <a:rPr lang="ja-JP" altLang="en-US" sz="1000" dirty="0"/>
              <a:t>％に相当する人たちが挙げた相談先の上位は、「家族・親戚」</a:t>
            </a:r>
            <a:r>
              <a:rPr lang="en-US" altLang="ja-JP" sz="1000" dirty="0"/>
              <a:t>(26</a:t>
            </a:r>
            <a:r>
              <a:rPr lang="ja-JP" altLang="en-US" sz="1000" dirty="0"/>
              <a:t>％</a:t>
            </a:r>
            <a:r>
              <a:rPr lang="en-US" altLang="ja-JP" sz="1000" dirty="0"/>
              <a:t>)</a:t>
            </a:r>
            <a:r>
              <a:rPr lang="ja-JP" altLang="en-US" sz="1000" dirty="0"/>
              <a:t>、「友人・知人」</a:t>
            </a:r>
            <a:r>
              <a:rPr lang="en-US" altLang="ja-JP" sz="1000" dirty="0"/>
              <a:t>(20</a:t>
            </a:r>
            <a:r>
              <a:rPr lang="ja-JP" altLang="en-US" sz="1000" dirty="0"/>
              <a:t>％</a:t>
            </a:r>
            <a:r>
              <a:rPr lang="en-US" altLang="ja-JP" sz="1000" dirty="0"/>
              <a:t>)</a:t>
            </a:r>
            <a:r>
              <a:rPr lang="ja-JP" altLang="en-US" sz="1000" dirty="0" smtClean="0"/>
              <a:t>、「</a:t>
            </a:r>
            <a:r>
              <a:rPr lang="ja-JP" altLang="en-US" sz="1000" dirty="0"/>
              <a:t>誰にも相談しない」</a:t>
            </a:r>
            <a:r>
              <a:rPr lang="en-US" altLang="ja-JP" sz="1000" dirty="0"/>
              <a:t>(5</a:t>
            </a:r>
            <a:r>
              <a:rPr lang="ja-JP" altLang="en-US" sz="1000" dirty="0"/>
              <a:t>％</a:t>
            </a:r>
            <a:r>
              <a:rPr lang="en-US" altLang="ja-JP" sz="1000" dirty="0"/>
              <a:t>)</a:t>
            </a:r>
            <a:r>
              <a:rPr lang="ja-JP" altLang="en-US" sz="1000" dirty="0"/>
              <a:t>。</a:t>
            </a:r>
          </a:p>
        </p:txBody>
      </p:sp>
      <p:sp>
        <p:nvSpPr>
          <p:cNvPr id="27" name="正方形/長方形 26"/>
          <p:cNvSpPr/>
          <p:nvPr/>
        </p:nvSpPr>
        <p:spPr>
          <a:xfrm>
            <a:off x="3509143" y="400512"/>
            <a:ext cx="2921610" cy="502584"/>
          </a:xfrm>
          <a:prstGeom prst="rect">
            <a:avLst/>
          </a:prstGeom>
        </p:spPr>
        <p:txBody>
          <a:bodyPr wrap="none">
            <a:noAutofit/>
          </a:bodyPr>
          <a:lstStyle/>
          <a:p>
            <a:pPr>
              <a:spcBef>
                <a:spcPts val="600"/>
              </a:spcBef>
            </a:pPr>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Ｄ．仕事や職場のこと</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42</a:t>
            </a:r>
            <a:r>
              <a:rPr lang="ja-JP" altLang="en-US" sz="700" b="1" dirty="0" smtClean="0">
                <a:latin typeface="HG丸ｺﾞｼｯｸM-PRO"/>
                <a:ea typeface="HG丸ｺﾞｼｯｸM-PRO"/>
                <a:cs typeface="HG丸ｺﾞｼｯｸM-PRO"/>
              </a:rPr>
              <a:t>％）</a:t>
            </a:r>
            <a:endParaRPr lang="ja-JP" altLang="en-US" sz="700" b="1" dirty="0">
              <a:latin typeface="HG丸ｺﾞｼｯｸM-PRO"/>
              <a:ea typeface="HG丸ｺﾞｼｯｸM-PRO"/>
              <a:cs typeface="HG丸ｺﾞｼｯｸM-PRO"/>
            </a:endParaRPr>
          </a:p>
        </p:txBody>
      </p:sp>
      <p:sp>
        <p:nvSpPr>
          <p:cNvPr id="13" name="正方形/長方形 12"/>
          <p:cNvSpPr/>
          <p:nvPr/>
        </p:nvSpPr>
        <p:spPr>
          <a:xfrm>
            <a:off x="383865"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sp>
        <p:nvSpPr>
          <p:cNvPr id="20" name="正方形/長方形 19"/>
          <p:cNvSpPr/>
          <p:nvPr/>
        </p:nvSpPr>
        <p:spPr>
          <a:xfrm>
            <a:off x="3637423"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graphicFrame>
        <p:nvGraphicFramePr>
          <p:cNvPr id="15" name="グラフ 14"/>
          <p:cNvGraphicFramePr>
            <a:graphicFrameLocks/>
          </p:cNvGraphicFramePr>
          <p:nvPr>
            <p:extLst>
              <p:ext uri="{D42A27DB-BD31-4B8C-83A1-F6EECF244321}">
                <p14:modId xmlns:p14="http://schemas.microsoft.com/office/powerpoint/2010/main" val="3516251657"/>
              </p:ext>
            </p:extLst>
          </p:nvPr>
        </p:nvGraphicFramePr>
        <p:xfrm>
          <a:off x="383865" y="2880000"/>
          <a:ext cx="2869563"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p:cNvGraphicFramePr>
            <a:graphicFrameLocks/>
          </p:cNvGraphicFramePr>
          <p:nvPr>
            <p:extLst>
              <p:ext uri="{D42A27DB-BD31-4B8C-83A1-F6EECF244321}">
                <p14:modId xmlns:p14="http://schemas.microsoft.com/office/powerpoint/2010/main" val="4079199758"/>
              </p:ext>
            </p:extLst>
          </p:nvPr>
        </p:nvGraphicFramePr>
        <p:xfrm>
          <a:off x="3637423" y="2880000"/>
          <a:ext cx="2879384"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8613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17</a:t>
            </a:fld>
            <a:endParaRPr kumimoji="1" lang="ja-JP" altLang="en-US"/>
          </a:p>
        </p:txBody>
      </p:sp>
      <p:sp>
        <p:nvSpPr>
          <p:cNvPr id="16" name="サブタイトル 2"/>
          <p:cNvSpPr>
            <a:spLocks noGrp="1"/>
          </p:cNvSpPr>
          <p:nvPr>
            <p:ph type="subTitle" idx="1"/>
          </p:nvPr>
        </p:nvSpPr>
        <p:spPr>
          <a:xfrm>
            <a:off x="383865" y="838961"/>
            <a:ext cx="2861539" cy="764473"/>
          </a:xfrm>
        </p:spPr>
        <p:txBody>
          <a:bodyPr>
            <a:noAutofit/>
          </a:bodyPr>
          <a:lstStyle/>
          <a:p>
            <a:r>
              <a:rPr lang="ja-JP" altLang="en-US" sz="1000" dirty="0"/>
              <a:t>全体の</a:t>
            </a:r>
            <a:r>
              <a:rPr lang="en-US" altLang="ja-JP" sz="1000" dirty="0"/>
              <a:t>33</a:t>
            </a:r>
            <a:r>
              <a:rPr lang="ja-JP" altLang="en-US" sz="1000" dirty="0"/>
              <a:t>％に相当する人たちが挙げた相談先の上位は、「家族・親戚」</a:t>
            </a:r>
            <a:r>
              <a:rPr lang="en-US" altLang="ja-JP" sz="1000" dirty="0"/>
              <a:t>(23</a:t>
            </a:r>
            <a:r>
              <a:rPr lang="ja-JP" altLang="en-US" sz="1000" dirty="0"/>
              <a:t>％</a:t>
            </a:r>
            <a:r>
              <a:rPr lang="en-US" altLang="ja-JP" sz="1000" dirty="0"/>
              <a:t>)</a:t>
            </a:r>
            <a:r>
              <a:rPr lang="ja-JP" altLang="en-US" sz="1000" dirty="0"/>
              <a:t>、「友人・知人」</a:t>
            </a:r>
            <a:r>
              <a:rPr lang="en-US" altLang="ja-JP" sz="1000" dirty="0"/>
              <a:t>(15</a:t>
            </a:r>
            <a:r>
              <a:rPr lang="ja-JP" altLang="en-US" sz="1000" dirty="0"/>
              <a:t>％</a:t>
            </a:r>
            <a:r>
              <a:rPr lang="en-US" altLang="ja-JP" sz="1000" dirty="0"/>
              <a:t>)</a:t>
            </a:r>
            <a:r>
              <a:rPr lang="ja-JP" altLang="en-US" sz="1000" dirty="0" smtClean="0"/>
              <a:t>、「</a:t>
            </a:r>
            <a:r>
              <a:rPr lang="ja-JP" altLang="en-US" sz="1000" dirty="0"/>
              <a:t>誰にも相談しない」</a:t>
            </a:r>
            <a:r>
              <a:rPr lang="en-US" altLang="ja-JP" sz="1000" dirty="0"/>
              <a:t>(4</a:t>
            </a:r>
            <a:r>
              <a:rPr lang="ja-JP" altLang="en-US" sz="1000" dirty="0"/>
              <a:t>％</a:t>
            </a:r>
            <a:r>
              <a:rPr lang="en-US" altLang="ja-JP" sz="1000" dirty="0"/>
              <a:t>)</a:t>
            </a:r>
            <a:r>
              <a:rPr lang="ja-JP" altLang="en-US" sz="1000" dirty="0"/>
              <a:t>、「区役所」</a:t>
            </a:r>
            <a:r>
              <a:rPr lang="en-US" altLang="ja-JP" sz="1000" dirty="0"/>
              <a:t>(3</a:t>
            </a:r>
            <a:r>
              <a:rPr lang="ja-JP" altLang="en-US" sz="1000" dirty="0"/>
              <a:t>％</a:t>
            </a:r>
            <a:r>
              <a:rPr lang="en-US" altLang="ja-JP" sz="1000" dirty="0"/>
              <a:t>)</a:t>
            </a:r>
            <a:r>
              <a:rPr lang="ja-JP" altLang="en-US" sz="1000" dirty="0"/>
              <a:t>。</a:t>
            </a:r>
            <a:endParaRPr kumimoji="1" lang="en-US" altLang="ja-JP" sz="1000" dirty="0" smtClean="0"/>
          </a:p>
        </p:txBody>
      </p:sp>
      <p:sp>
        <p:nvSpPr>
          <p:cNvPr id="17" name="正方形/長方形 16"/>
          <p:cNvSpPr/>
          <p:nvPr/>
        </p:nvSpPr>
        <p:spPr>
          <a:xfrm>
            <a:off x="234000" y="400512"/>
            <a:ext cx="2921610" cy="502584"/>
          </a:xfrm>
          <a:prstGeom prst="rect">
            <a:avLst/>
          </a:prstGeom>
        </p:spPr>
        <p:txBody>
          <a:bodyPr wrap="none">
            <a:noAutofit/>
          </a:bodyPr>
          <a:lstStyle/>
          <a:p>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Ｅ．子どもの保育や教育のこと</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33</a:t>
            </a:r>
            <a:r>
              <a:rPr lang="ja-JP" altLang="en-US" sz="700" b="1" dirty="0">
                <a:latin typeface="HG丸ｺﾞｼｯｸM-PRO"/>
                <a:ea typeface="HG丸ｺﾞｼｯｸM-PRO"/>
                <a:cs typeface="HG丸ｺﾞｼｯｸM-PRO"/>
              </a:rPr>
              <a:t>％</a:t>
            </a:r>
            <a:r>
              <a:rPr lang="ja-JP" altLang="en-US" sz="700" b="1" dirty="0" smtClean="0">
                <a:latin typeface="HG丸ｺﾞｼｯｸM-PRO"/>
                <a:ea typeface="HG丸ｺﾞｼｯｸM-PRO"/>
                <a:cs typeface="HG丸ｺﾞｼｯｸM-PRO"/>
              </a:rPr>
              <a:t>）</a:t>
            </a:r>
            <a:endParaRPr lang="ja-JP" altLang="en-US" sz="700" b="1" dirty="0">
              <a:latin typeface="HG丸ｺﾞｼｯｸM-PRO"/>
              <a:ea typeface="HG丸ｺﾞｼｯｸM-PRO"/>
              <a:cs typeface="HG丸ｺﾞｼｯｸM-PRO"/>
            </a:endParaRPr>
          </a:p>
        </p:txBody>
      </p:sp>
      <p:sp>
        <p:nvSpPr>
          <p:cNvPr id="19" name="サブタイトル 2"/>
          <p:cNvSpPr txBox="1">
            <a:spLocks/>
          </p:cNvSpPr>
          <p:nvPr/>
        </p:nvSpPr>
        <p:spPr>
          <a:xfrm>
            <a:off x="3637423" y="838961"/>
            <a:ext cx="2861539" cy="764473"/>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全体の</a:t>
            </a:r>
            <a:r>
              <a:rPr lang="en-US" altLang="ja-JP" sz="1000" dirty="0"/>
              <a:t>33</a:t>
            </a:r>
            <a:r>
              <a:rPr lang="ja-JP" altLang="en-US" sz="1000" dirty="0"/>
              <a:t>％に相当する人たちが挙げた相談先の上位は、「家族・親戚」</a:t>
            </a:r>
            <a:r>
              <a:rPr lang="en-US" altLang="ja-JP" sz="1000" dirty="0"/>
              <a:t>(11</a:t>
            </a:r>
            <a:r>
              <a:rPr lang="ja-JP" altLang="en-US" sz="1000" dirty="0"/>
              <a:t>％</a:t>
            </a:r>
            <a:r>
              <a:rPr lang="en-US" altLang="ja-JP" sz="1000" dirty="0"/>
              <a:t>)</a:t>
            </a:r>
            <a:r>
              <a:rPr lang="ja-JP" altLang="en-US" sz="1000" dirty="0"/>
              <a:t>、「区役所」</a:t>
            </a:r>
            <a:r>
              <a:rPr lang="en-US" altLang="ja-JP" sz="1000" dirty="0"/>
              <a:t>(7</a:t>
            </a:r>
            <a:r>
              <a:rPr lang="ja-JP" altLang="en-US" sz="1000" dirty="0"/>
              <a:t>％</a:t>
            </a:r>
            <a:r>
              <a:rPr lang="en-US" altLang="ja-JP" sz="1000" dirty="0"/>
              <a:t>)</a:t>
            </a:r>
            <a:r>
              <a:rPr lang="ja-JP" altLang="en-US" sz="1000" dirty="0" smtClean="0"/>
              <a:t>、「</a:t>
            </a:r>
            <a:r>
              <a:rPr lang="ja-JP" altLang="en-US" sz="1000" dirty="0"/>
              <a:t>近所の人」、「自治会・町内会」、「警察」</a:t>
            </a:r>
            <a:r>
              <a:rPr lang="en-US" altLang="ja-JP" sz="1000" dirty="0"/>
              <a:t>(</a:t>
            </a:r>
            <a:r>
              <a:rPr lang="ja-JP" altLang="en-US" sz="1000" dirty="0"/>
              <a:t>各</a:t>
            </a:r>
            <a:r>
              <a:rPr lang="en-US" altLang="ja-JP" sz="1000" dirty="0"/>
              <a:t>6</a:t>
            </a:r>
            <a:r>
              <a:rPr lang="ja-JP" altLang="en-US" sz="1000" dirty="0"/>
              <a:t>％</a:t>
            </a:r>
            <a:r>
              <a:rPr lang="en-US" altLang="ja-JP" sz="1000" dirty="0"/>
              <a:t>)</a:t>
            </a:r>
            <a:r>
              <a:rPr lang="ja-JP" altLang="en-US" sz="1000" dirty="0"/>
              <a:t>、「誰にも相談しない」</a:t>
            </a:r>
            <a:r>
              <a:rPr lang="en-US" altLang="ja-JP" sz="1000" dirty="0"/>
              <a:t>(5</a:t>
            </a:r>
            <a:r>
              <a:rPr lang="ja-JP" altLang="en-US" sz="1000" dirty="0"/>
              <a:t>％</a:t>
            </a:r>
            <a:r>
              <a:rPr lang="en-US" altLang="ja-JP" sz="1000" dirty="0"/>
              <a:t>)</a:t>
            </a:r>
            <a:r>
              <a:rPr lang="ja-JP" altLang="en-US" sz="1000" dirty="0"/>
              <a:t>。</a:t>
            </a:r>
            <a:endParaRPr lang="en-US" altLang="ja-JP" sz="1000" dirty="0" smtClean="0"/>
          </a:p>
        </p:txBody>
      </p:sp>
      <p:sp>
        <p:nvSpPr>
          <p:cNvPr id="27" name="正方形/長方形 26"/>
          <p:cNvSpPr/>
          <p:nvPr/>
        </p:nvSpPr>
        <p:spPr>
          <a:xfrm>
            <a:off x="3509143" y="400512"/>
            <a:ext cx="2921610" cy="502584"/>
          </a:xfrm>
          <a:prstGeom prst="rect">
            <a:avLst/>
          </a:prstGeom>
        </p:spPr>
        <p:txBody>
          <a:bodyPr wrap="none">
            <a:noAutofit/>
          </a:bodyPr>
          <a:lstStyle/>
          <a:p>
            <a:pPr>
              <a:spcBef>
                <a:spcPts val="600"/>
              </a:spcBef>
            </a:pPr>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Ｆ．近隣からの悪臭・騒音などの環境問題</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smtClean="0">
                <a:latin typeface="HG丸ｺﾞｼｯｸM-PRO"/>
                <a:ea typeface="HG丸ｺﾞｼｯｸM-PRO"/>
                <a:cs typeface="HG丸ｺﾞｼｯｸM-PRO"/>
              </a:rPr>
              <a:t>（</a:t>
            </a: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33</a:t>
            </a:r>
            <a:r>
              <a:rPr lang="ja-JP" altLang="en-US" sz="700" b="1" dirty="0">
                <a:latin typeface="HG丸ｺﾞｼｯｸM-PRO"/>
                <a:ea typeface="HG丸ｺﾞｼｯｸM-PRO"/>
                <a:cs typeface="HG丸ｺﾞｼｯｸM-PRO"/>
              </a:rPr>
              <a:t>％</a:t>
            </a:r>
            <a:r>
              <a:rPr lang="ja-JP" altLang="en-US" sz="700" b="1" dirty="0" smtClean="0">
                <a:latin typeface="HG丸ｺﾞｼｯｸM-PRO"/>
                <a:ea typeface="HG丸ｺﾞｼｯｸM-PRO"/>
                <a:cs typeface="HG丸ｺﾞｼｯｸM-PRO"/>
              </a:rPr>
              <a:t>）</a:t>
            </a:r>
            <a:endParaRPr lang="ja-JP" altLang="en-US" sz="700" b="1" dirty="0">
              <a:latin typeface="HG丸ｺﾞｼｯｸM-PRO"/>
              <a:ea typeface="HG丸ｺﾞｼｯｸM-PRO"/>
              <a:cs typeface="HG丸ｺﾞｼｯｸM-PRO"/>
            </a:endParaRPr>
          </a:p>
        </p:txBody>
      </p:sp>
      <p:sp>
        <p:nvSpPr>
          <p:cNvPr id="13" name="正方形/長方形 12"/>
          <p:cNvSpPr/>
          <p:nvPr/>
        </p:nvSpPr>
        <p:spPr>
          <a:xfrm>
            <a:off x="383865"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sp>
        <p:nvSpPr>
          <p:cNvPr id="20" name="正方形/長方形 19"/>
          <p:cNvSpPr/>
          <p:nvPr/>
        </p:nvSpPr>
        <p:spPr>
          <a:xfrm>
            <a:off x="3637423"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graphicFrame>
        <p:nvGraphicFramePr>
          <p:cNvPr id="15" name="グラフ 14"/>
          <p:cNvGraphicFramePr>
            <a:graphicFrameLocks/>
          </p:cNvGraphicFramePr>
          <p:nvPr>
            <p:extLst>
              <p:ext uri="{D42A27DB-BD31-4B8C-83A1-F6EECF244321}">
                <p14:modId xmlns:p14="http://schemas.microsoft.com/office/powerpoint/2010/main" val="4048325590"/>
              </p:ext>
            </p:extLst>
          </p:nvPr>
        </p:nvGraphicFramePr>
        <p:xfrm>
          <a:off x="383865" y="2880000"/>
          <a:ext cx="2882658"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p:cNvGraphicFramePr>
            <a:graphicFrameLocks/>
          </p:cNvGraphicFramePr>
          <p:nvPr>
            <p:extLst>
              <p:ext uri="{D42A27DB-BD31-4B8C-83A1-F6EECF244321}">
                <p14:modId xmlns:p14="http://schemas.microsoft.com/office/powerpoint/2010/main" val="1660769849"/>
              </p:ext>
            </p:extLst>
          </p:nvPr>
        </p:nvGraphicFramePr>
        <p:xfrm>
          <a:off x="3637423" y="2880000"/>
          <a:ext cx="286629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6988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18</a:t>
            </a:fld>
            <a:endParaRPr kumimoji="1" lang="ja-JP" altLang="en-US"/>
          </a:p>
        </p:txBody>
      </p:sp>
      <p:sp>
        <p:nvSpPr>
          <p:cNvPr id="16" name="サブタイトル 2"/>
          <p:cNvSpPr>
            <a:spLocks noGrp="1"/>
          </p:cNvSpPr>
          <p:nvPr>
            <p:ph type="subTitle" idx="1"/>
          </p:nvPr>
        </p:nvSpPr>
        <p:spPr>
          <a:xfrm>
            <a:off x="383865" y="838961"/>
            <a:ext cx="2861539" cy="764473"/>
          </a:xfrm>
        </p:spPr>
        <p:txBody>
          <a:bodyPr>
            <a:noAutofit/>
          </a:bodyPr>
          <a:lstStyle/>
          <a:p>
            <a:r>
              <a:rPr lang="ja-JP" altLang="en-US" sz="1000" dirty="0"/>
              <a:t>全体の</a:t>
            </a:r>
            <a:r>
              <a:rPr lang="en-US" altLang="ja-JP" sz="1000" dirty="0"/>
              <a:t>41</a:t>
            </a:r>
            <a:r>
              <a:rPr lang="ja-JP" altLang="en-US" sz="1000" dirty="0"/>
              <a:t>％に相当する人たちが挙げた相談先の上位は、「家族・親戚」</a:t>
            </a:r>
            <a:r>
              <a:rPr lang="en-US" altLang="ja-JP" sz="1000" dirty="0"/>
              <a:t>(23</a:t>
            </a:r>
            <a:r>
              <a:rPr lang="ja-JP" altLang="en-US" sz="1000" dirty="0"/>
              <a:t>％</a:t>
            </a:r>
            <a:r>
              <a:rPr lang="en-US" altLang="ja-JP" sz="1000" dirty="0"/>
              <a:t>)</a:t>
            </a:r>
            <a:r>
              <a:rPr lang="ja-JP" altLang="en-US" sz="1000" dirty="0"/>
              <a:t>、「警察」、「友人・知人</a:t>
            </a:r>
            <a:r>
              <a:rPr lang="ja-JP" altLang="en-US" sz="1000" dirty="0" smtClean="0"/>
              <a:t>」</a:t>
            </a:r>
            <a:r>
              <a:rPr lang="en-US" altLang="ja-JP" sz="1000" dirty="0" smtClean="0"/>
              <a:t>(</a:t>
            </a:r>
            <a:r>
              <a:rPr lang="ja-JP" altLang="en-US" sz="1000" dirty="0"/>
              <a:t>各</a:t>
            </a:r>
            <a:r>
              <a:rPr lang="en-US" altLang="ja-JP" sz="1000" dirty="0"/>
              <a:t>9</a:t>
            </a:r>
            <a:r>
              <a:rPr lang="ja-JP" altLang="en-US" sz="1000" dirty="0"/>
              <a:t>％</a:t>
            </a:r>
            <a:r>
              <a:rPr lang="en-US" altLang="ja-JP" sz="1000" dirty="0"/>
              <a:t>)</a:t>
            </a:r>
            <a:r>
              <a:rPr lang="ja-JP" altLang="en-US" sz="1000" dirty="0"/>
              <a:t>、「区役所」</a:t>
            </a:r>
            <a:r>
              <a:rPr lang="en-US" altLang="ja-JP" sz="1000" dirty="0"/>
              <a:t>(7</a:t>
            </a:r>
            <a:r>
              <a:rPr lang="ja-JP" altLang="en-US" sz="1000" dirty="0"/>
              <a:t>％</a:t>
            </a:r>
            <a:r>
              <a:rPr lang="en-US" altLang="ja-JP" sz="1000" dirty="0"/>
              <a:t>)</a:t>
            </a:r>
            <a:r>
              <a:rPr lang="ja-JP" altLang="en-US" sz="1000" dirty="0"/>
              <a:t>。</a:t>
            </a:r>
          </a:p>
        </p:txBody>
      </p:sp>
      <p:sp>
        <p:nvSpPr>
          <p:cNvPr id="17" name="正方形/長方形 16"/>
          <p:cNvSpPr/>
          <p:nvPr/>
        </p:nvSpPr>
        <p:spPr>
          <a:xfrm>
            <a:off x="234000" y="400512"/>
            <a:ext cx="2921610" cy="502584"/>
          </a:xfrm>
          <a:prstGeom prst="rect">
            <a:avLst/>
          </a:prstGeom>
        </p:spPr>
        <p:txBody>
          <a:bodyPr wrap="none">
            <a:noAutofit/>
          </a:bodyPr>
          <a:lstStyle/>
          <a:p>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Ｇ．事故や災害のこと</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smtClean="0">
                <a:latin typeface="HG丸ｺﾞｼｯｸM-PRO"/>
                <a:ea typeface="HG丸ｺﾞｼｯｸM-PRO"/>
                <a:cs typeface="HG丸ｺﾞｼｯｸM-PRO"/>
              </a:rPr>
              <a:t>（</a:t>
            </a: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41</a:t>
            </a:r>
            <a:r>
              <a:rPr lang="ja-JP" altLang="en-US" sz="700" b="1" dirty="0">
                <a:latin typeface="HG丸ｺﾞｼｯｸM-PRO"/>
                <a:ea typeface="HG丸ｺﾞｼｯｸM-PRO"/>
                <a:cs typeface="HG丸ｺﾞｼｯｸM-PRO"/>
              </a:rPr>
              <a:t>％</a:t>
            </a:r>
            <a:r>
              <a:rPr lang="ja-JP" altLang="en-US" sz="700" b="1" dirty="0" smtClean="0">
                <a:latin typeface="HG丸ｺﾞｼｯｸM-PRO"/>
                <a:ea typeface="HG丸ｺﾞｼｯｸM-PRO"/>
                <a:cs typeface="HG丸ｺﾞｼｯｸM-PRO"/>
              </a:rPr>
              <a:t>）</a:t>
            </a:r>
            <a:endParaRPr lang="ja-JP" altLang="en-US" sz="700" b="1" dirty="0">
              <a:latin typeface="HG丸ｺﾞｼｯｸM-PRO"/>
              <a:ea typeface="HG丸ｺﾞｼｯｸM-PRO"/>
              <a:cs typeface="HG丸ｺﾞｼｯｸM-PRO"/>
            </a:endParaRPr>
          </a:p>
        </p:txBody>
      </p:sp>
      <p:sp>
        <p:nvSpPr>
          <p:cNvPr id="19" name="サブタイトル 2"/>
          <p:cNvSpPr txBox="1">
            <a:spLocks/>
          </p:cNvSpPr>
          <p:nvPr/>
        </p:nvSpPr>
        <p:spPr>
          <a:xfrm>
            <a:off x="3637423" y="838961"/>
            <a:ext cx="2861539" cy="764473"/>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全体の</a:t>
            </a:r>
            <a:r>
              <a:rPr lang="en-US" altLang="ja-JP" sz="1000" dirty="0"/>
              <a:t>43</a:t>
            </a:r>
            <a:r>
              <a:rPr lang="ja-JP" altLang="en-US" sz="1000" dirty="0"/>
              <a:t>％に相当する人たちが挙げた相談先の上位は、「家族・親戚」</a:t>
            </a:r>
            <a:r>
              <a:rPr lang="en-US" altLang="ja-JP" sz="1000" dirty="0"/>
              <a:t>(19</a:t>
            </a:r>
            <a:r>
              <a:rPr lang="ja-JP" altLang="en-US" sz="1000" dirty="0"/>
              <a:t>％</a:t>
            </a:r>
            <a:r>
              <a:rPr lang="en-US" altLang="ja-JP" sz="1000" dirty="0"/>
              <a:t>)</a:t>
            </a:r>
            <a:r>
              <a:rPr lang="ja-JP" altLang="en-US" sz="1000" dirty="0"/>
              <a:t>、「警察」</a:t>
            </a:r>
            <a:r>
              <a:rPr lang="en-US" altLang="ja-JP" sz="1000" dirty="0"/>
              <a:t>(17</a:t>
            </a:r>
            <a:r>
              <a:rPr lang="ja-JP" altLang="en-US" sz="1000" dirty="0"/>
              <a:t>％</a:t>
            </a:r>
            <a:r>
              <a:rPr lang="en-US" altLang="ja-JP" sz="1000" dirty="0"/>
              <a:t>)</a:t>
            </a:r>
            <a:r>
              <a:rPr lang="ja-JP" altLang="en-US" sz="1000" dirty="0" smtClean="0"/>
              <a:t>、「</a:t>
            </a:r>
            <a:r>
              <a:rPr lang="ja-JP" altLang="en-US" sz="1000" dirty="0"/>
              <a:t>友人・知人」</a:t>
            </a:r>
            <a:r>
              <a:rPr lang="en-US" altLang="ja-JP" sz="1000" dirty="0"/>
              <a:t>(8</a:t>
            </a:r>
            <a:r>
              <a:rPr lang="ja-JP" altLang="en-US" sz="1000" dirty="0"/>
              <a:t>％</a:t>
            </a:r>
            <a:r>
              <a:rPr lang="en-US" altLang="ja-JP" sz="1000" dirty="0"/>
              <a:t>)</a:t>
            </a:r>
            <a:r>
              <a:rPr lang="ja-JP" altLang="en-US" sz="1000" dirty="0"/>
              <a:t>、「近所の人」</a:t>
            </a:r>
            <a:r>
              <a:rPr lang="en-US" altLang="ja-JP" sz="1000" dirty="0"/>
              <a:t>(6</a:t>
            </a:r>
            <a:r>
              <a:rPr lang="ja-JP" altLang="en-US" sz="1000" dirty="0"/>
              <a:t>％</a:t>
            </a:r>
            <a:r>
              <a:rPr lang="en-US" altLang="ja-JP" sz="1000" dirty="0"/>
              <a:t>)</a:t>
            </a:r>
            <a:r>
              <a:rPr lang="ja-JP" altLang="en-US" sz="1000" dirty="0"/>
              <a:t>。</a:t>
            </a:r>
            <a:endParaRPr lang="en-US" altLang="ja-JP" sz="1000" dirty="0" smtClean="0"/>
          </a:p>
        </p:txBody>
      </p:sp>
      <p:sp>
        <p:nvSpPr>
          <p:cNvPr id="27" name="正方形/長方形 26"/>
          <p:cNvSpPr/>
          <p:nvPr/>
        </p:nvSpPr>
        <p:spPr>
          <a:xfrm>
            <a:off x="3509143" y="400512"/>
            <a:ext cx="2921610" cy="502584"/>
          </a:xfrm>
          <a:prstGeom prst="rect">
            <a:avLst/>
          </a:prstGeom>
        </p:spPr>
        <p:txBody>
          <a:bodyPr wrap="none">
            <a:noAutofit/>
          </a:bodyPr>
          <a:lstStyle/>
          <a:p>
            <a:pPr>
              <a:spcBef>
                <a:spcPts val="600"/>
              </a:spcBef>
            </a:pPr>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Ｈ．犯罪や防犯のこと</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smtClean="0">
                <a:latin typeface="HG丸ｺﾞｼｯｸM-PRO"/>
                <a:ea typeface="HG丸ｺﾞｼｯｸM-PRO"/>
                <a:cs typeface="HG丸ｺﾞｼｯｸM-PRO"/>
              </a:rPr>
              <a:t>（</a:t>
            </a:r>
            <a:r>
              <a:rPr lang="ja-JP" altLang="en-US" sz="700" b="1" dirty="0">
                <a:latin typeface="HG丸ｺﾞｼｯｸM-PRO"/>
                <a:ea typeface="HG丸ｺﾞｼｯｸM-PRO"/>
                <a:cs typeface="HG丸ｺﾞｼｯｸM-PRO"/>
              </a:rPr>
              <a:t>「誰にも相談しない」を含めた相談先を挙げた人の割合は、</a:t>
            </a:r>
            <a:r>
              <a:rPr lang="en-US" altLang="ja-JP" sz="700" b="1" dirty="0">
                <a:latin typeface="HG丸ｺﾞｼｯｸM-PRO"/>
                <a:ea typeface="HG丸ｺﾞｼｯｸM-PRO"/>
                <a:cs typeface="HG丸ｺﾞｼｯｸM-PRO"/>
              </a:rPr>
              <a:t>43</a:t>
            </a:r>
            <a:r>
              <a:rPr lang="ja-JP" altLang="en-US" sz="700" b="1" dirty="0">
                <a:latin typeface="HG丸ｺﾞｼｯｸM-PRO"/>
                <a:ea typeface="HG丸ｺﾞｼｯｸM-PRO"/>
                <a:cs typeface="HG丸ｺﾞｼｯｸM-PRO"/>
              </a:rPr>
              <a:t>％</a:t>
            </a:r>
            <a:r>
              <a:rPr lang="ja-JP" altLang="en-US" sz="700" b="1" dirty="0" smtClean="0">
                <a:latin typeface="HG丸ｺﾞｼｯｸM-PRO"/>
                <a:ea typeface="HG丸ｺﾞｼｯｸM-PRO"/>
                <a:cs typeface="HG丸ｺﾞｼｯｸM-PRO"/>
              </a:rPr>
              <a:t>）</a:t>
            </a:r>
            <a:endParaRPr lang="ja-JP" altLang="en-US" sz="700" b="1" dirty="0">
              <a:latin typeface="HG丸ｺﾞｼｯｸM-PRO"/>
              <a:ea typeface="HG丸ｺﾞｼｯｸM-PRO"/>
              <a:cs typeface="HG丸ｺﾞｼｯｸM-PRO"/>
            </a:endParaRPr>
          </a:p>
        </p:txBody>
      </p:sp>
      <p:sp>
        <p:nvSpPr>
          <p:cNvPr id="13" name="正方形/長方形 12"/>
          <p:cNvSpPr/>
          <p:nvPr/>
        </p:nvSpPr>
        <p:spPr>
          <a:xfrm>
            <a:off x="383865"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sp>
        <p:nvSpPr>
          <p:cNvPr id="20" name="正方形/長方形 19"/>
          <p:cNvSpPr/>
          <p:nvPr/>
        </p:nvSpPr>
        <p:spPr>
          <a:xfrm>
            <a:off x="3637423"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graphicFrame>
        <p:nvGraphicFramePr>
          <p:cNvPr id="15" name="グラフ 14"/>
          <p:cNvGraphicFramePr>
            <a:graphicFrameLocks/>
          </p:cNvGraphicFramePr>
          <p:nvPr>
            <p:extLst>
              <p:ext uri="{D42A27DB-BD31-4B8C-83A1-F6EECF244321}">
                <p14:modId xmlns:p14="http://schemas.microsoft.com/office/powerpoint/2010/main" val="3098289072"/>
              </p:ext>
            </p:extLst>
          </p:nvPr>
        </p:nvGraphicFramePr>
        <p:xfrm>
          <a:off x="383865" y="2880000"/>
          <a:ext cx="2882658"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p:cNvGraphicFramePr>
            <a:graphicFrameLocks/>
          </p:cNvGraphicFramePr>
          <p:nvPr>
            <p:extLst>
              <p:ext uri="{D42A27DB-BD31-4B8C-83A1-F6EECF244321}">
                <p14:modId xmlns:p14="http://schemas.microsoft.com/office/powerpoint/2010/main" val="2771128845"/>
              </p:ext>
            </p:extLst>
          </p:nvPr>
        </p:nvGraphicFramePr>
        <p:xfrm>
          <a:off x="3637423" y="2880000"/>
          <a:ext cx="286629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2555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a:t>
            </a:fld>
            <a:endParaRPr kumimoji="1" lang="ja-JP" altLang="en-US"/>
          </a:p>
        </p:txBody>
      </p:sp>
      <p:sp>
        <p:nvSpPr>
          <p:cNvPr id="27" name="タイトル 1"/>
          <p:cNvSpPr txBox="1">
            <a:spLocks/>
          </p:cNvSpPr>
          <p:nvPr/>
        </p:nvSpPr>
        <p:spPr>
          <a:xfrm>
            <a:off x="288000" y="28800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solidFill>
                  <a:srgbClr val="000000"/>
                </a:solidFill>
              </a:rPr>
              <a:t>３　調査結果の概要</a:t>
            </a:r>
            <a:endParaRPr lang="ja-JP" altLang="en-US" sz="1300" dirty="0"/>
          </a:p>
        </p:txBody>
      </p:sp>
      <p:sp>
        <p:nvSpPr>
          <p:cNvPr id="28" name="タイトル 1"/>
          <p:cNvSpPr txBox="1">
            <a:spLocks/>
          </p:cNvSpPr>
          <p:nvPr/>
        </p:nvSpPr>
        <p:spPr>
          <a:xfrm>
            <a:off x="360000" y="57600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a:solidFill>
                  <a:srgbClr val="000000"/>
                </a:solidFill>
              </a:rPr>
              <a:t>＜３－１　港北区内での継続居住意向について＞</a:t>
            </a:r>
            <a:endParaRPr lang="ja-JP" altLang="en-US" sz="1000" dirty="0"/>
          </a:p>
        </p:txBody>
      </p:sp>
      <p:sp>
        <p:nvSpPr>
          <p:cNvPr id="29" name="タイトル 1"/>
          <p:cNvSpPr>
            <a:spLocks noGrp="1"/>
          </p:cNvSpPr>
          <p:nvPr>
            <p:ph type="ctrTitle"/>
          </p:nvPr>
        </p:nvSpPr>
        <p:spPr>
          <a:xfrm>
            <a:off x="383865" y="1172481"/>
            <a:ext cx="6118480" cy="354257"/>
          </a:xfrm>
          <a:solidFill>
            <a:srgbClr val="D9D9D9"/>
          </a:solidFill>
          <a:ln>
            <a:solidFill>
              <a:srgbClr val="FFFFFF"/>
            </a:solidFill>
          </a:ln>
        </p:spPr>
        <p:txBody>
          <a:bodyPr>
            <a:noAutofit/>
          </a:bodyPr>
          <a:lstStyle/>
          <a:p>
            <a:r>
              <a:rPr lang="ja-JP" altLang="en-US" sz="1200" dirty="0">
                <a:solidFill>
                  <a:srgbClr val="000000"/>
                </a:solidFill>
              </a:rPr>
              <a:t>４人に３人が「港北区内に住み続ける」と回答。</a:t>
            </a:r>
            <a:endParaRPr kumimoji="1" lang="ja-JP" altLang="en-US" sz="1200" dirty="0"/>
          </a:p>
        </p:txBody>
      </p:sp>
      <p:sp>
        <p:nvSpPr>
          <p:cNvPr id="30" name="正方形/長方形 29"/>
          <p:cNvSpPr/>
          <p:nvPr/>
        </p:nvSpPr>
        <p:spPr>
          <a:xfrm>
            <a:off x="383865" y="2373805"/>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問2</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は、これからもずっと港北区内に住み続けようと思っていますか。（○は１つだけ）</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31" name="サブタイトル 2"/>
          <p:cNvSpPr>
            <a:spLocks noGrp="1"/>
          </p:cNvSpPr>
          <p:nvPr>
            <p:ph type="subTitle" idx="1"/>
          </p:nvPr>
        </p:nvSpPr>
        <p:spPr>
          <a:xfrm>
            <a:off x="383865" y="1526739"/>
            <a:ext cx="6118480" cy="773696"/>
          </a:xfrm>
        </p:spPr>
        <p:txBody>
          <a:bodyPr>
            <a:noAutofit/>
          </a:bodyPr>
          <a:lstStyle/>
          <a:p>
            <a:pPr>
              <a:spcBef>
                <a:spcPts val="240"/>
              </a:spcBef>
            </a:pPr>
            <a:r>
              <a:rPr lang="ja-JP" altLang="en-US" sz="1000" dirty="0" smtClean="0"/>
              <a:t>「たぶん住み続ける</a:t>
            </a:r>
            <a:r>
              <a:rPr lang="ja-JP" altLang="en-US" sz="1000" dirty="0"/>
              <a:t>」</a:t>
            </a:r>
            <a:r>
              <a:rPr lang="en-US" altLang="ja-JP" sz="1000" dirty="0"/>
              <a:t>(38</a:t>
            </a:r>
            <a:r>
              <a:rPr lang="ja-JP" altLang="en-US" sz="1000" dirty="0"/>
              <a:t>％</a:t>
            </a:r>
            <a:r>
              <a:rPr lang="en-US" altLang="ja-JP" sz="1000" dirty="0"/>
              <a:t>)</a:t>
            </a:r>
            <a:r>
              <a:rPr lang="ja-JP" altLang="en-US" sz="1000" dirty="0"/>
              <a:t>と「住み続ける」</a:t>
            </a:r>
            <a:r>
              <a:rPr lang="en-US" altLang="ja-JP" sz="1000" dirty="0"/>
              <a:t>(36</a:t>
            </a:r>
            <a:r>
              <a:rPr lang="ja-JP" altLang="en-US" sz="1000" dirty="0"/>
              <a:t>％</a:t>
            </a:r>
            <a:r>
              <a:rPr lang="en-US" altLang="ja-JP" sz="1000" dirty="0"/>
              <a:t>)</a:t>
            </a:r>
            <a:r>
              <a:rPr lang="ja-JP" altLang="en-US" sz="1000" dirty="0"/>
              <a:t>がそれぞれ</a:t>
            </a:r>
            <a:r>
              <a:rPr lang="en-US" altLang="ja-JP" sz="1000" dirty="0"/>
              <a:t>3</a:t>
            </a:r>
            <a:r>
              <a:rPr lang="ja-JP" altLang="en-US" sz="1000" dirty="0"/>
              <a:t>割台半ば～</a:t>
            </a:r>
            <a:r>
              <a:rPr lang="en-US" altLang="ja-JP" sz="1000" dirty="0"/>
              <a:t>4</a:t>
            </a:r>
            <a:r>
              <a:rPr lang="ja-JP" altLang="en-US" sz="1000" dirty="0"/>
              <a:t>割弱を占めて多く</a:t>
            </a:r>
            <a:r>
              <a:rPr lang="ja-JP" altLang="en-US" sz="1000" dirty="0" smtClean="0"/>
              <a:t>、　　</a:t>
            </a:r>
            <a:endParaRPr lang="en-US" altLang="ja-JP" sz="1000" dirty="0" smtClean="0"/>
          </a:p>
          <a:p>
            <a:pPr>
              <a:spcBef>
                <a:spcPts val="240"/>
              </a:spcBef>
            </a:pPr>
            <a:r>
              <a:rPr lang="ja-JP" altLang="en-US" sz="1000" dirty="0" smtClean="0"/>
              <a:t>この</a:t>
            </a:r>
            <a:r>
              <a:rPr lang="ja-JP" altLang="en-US" sz="1000" dirty="0"/>
              <a:t>両者を合わせた</a:t>
            </a:r>
            <a:r>
              <a:rPr lang="en-US" altLang="ja-JP" sz="1000" dirty="0"/>
              <a:t>『</a:t>
            </a:r>
            <a:r>
              <a:rPr lang="ja-JP" altLang="en-US" sz="1000" dirty="0"/>
              <a:t>港北区内居住継続意向層</a:t>
            </a:r>
            <a:r>
              <a:rPr lang="en-US" altLang="ja-JP" sz="1000" dirty="0"/>
              <a:t>』(75</a:t>
            </a:r>
            <a:r>
              <a:rPr lang="ja-JP" altLang="en-US" sz="1000" dirty="0"/>
              <a:t>％</a:t>
            </a:r>
            <a:r>
              <a:rPr lang="en-US" altLang="ja-JP" sz="1000" dirty="0"/>
              <a:t>)</a:t>
            </a:r>
            <a:r>
              <a:rPr lang="ja-JP" altLang="en-US" sz="1000" dirty="0"/>
              <a:t>は、４人に３人の</a:t>
            </a:r>
            <a:r>
              <a:rPr lang="ja-JP" altLang="en-US" sz="1000" dirty="0" smtClean="0"/>
              <a:t>割合。</a:t>
            </a:r>
            <a:endParaRPr lang="en-US" altLang="ja-JP" sz="1000" dirty="0" smtClean="0"/>
          </a:p>
          <a:p>
            <a:pPr>
              <a:spcBef>
                <a:spcPts val="240"/>
              </a:spcBef>
            </a:pPr>
            <a:r>
              <a:rPr lang="ja-JP" altLang="en-US" sz="1000" dirty="0"/>
              <a:t>これらに次いで多いのが、１割強の「わからない」</a:t>
            </a:r>
            <a:r>
              <a:rPr lang="en-US" altLang="ja-JP" sz="1000" dirty="0"/>
              <a:t>(13</a:t>
            </a:r>
            <a:r>
              <a:rPr lang="ja-JP" altLang="en-US" sz="1000" dirty="0"/>
              <a:t>％</a:t>
            </a:r>
            <a:r>
              <a:rPr lang="en-US" altLang="ja-JP" sz="1000" dirty="0"/>
              <a:t>)</a:t>
            </a:r>
            <a:r>
              <a:rPr lang="ja-JP" altLang="en-US" sz="1000" dirty="0"/>
              <a:t>で、</a:t>
            </a:r>
            <a:r>
              <a:rPr lang="ja-JP" altLang="en-US" sz="1000" dirty="0" smtClean="0"/>
              <a:t>「たぶん移転</a:t>
            </a:r>
            <a:r>
              <a:rPr lang="ja-JP" altLang="en-US" sz="1000" dirty="0"/>
              <a:t>する」</a:t>
            </a:r>
            <a:r>
              <a:rPr lang="en-US" altLang="ja-JP" sz="1000" dirty="0"/>
              <a:t>(9</a:t>
            </a:r>
            <a:r>
              <a:rPr lang="ja-JP" altLang="en-US" sz="1000" dirty="0"/>
              <a:t>％</a:t>
            </a:r>
            <a:r>
              <a:rPr lang="en-US" altLang="ja-JP" sz="1000" dirty="0"/>
              <a:t>)</a:t>
            </a:r>
            <a:r>
              <a:rPr lang="ja-JP" altLang="en-US" sz="1000" dirty="0"/>
              <a:t>と「移転する</a:t>
            </a:r>
            <a:r>
              <a:rPr lang="ja-JP" altLang="en-US" sz="1000" dirty="0" smtClean="0"/>
              <a:t>」</a:t>
            </a:r>
            <a:endParaRPr lang="en-US" altLang="ja-JP" sz="1000" dirty="0" smtClean="0"/>
          </a:p>
          <a:p>
            <a:pPr>
              <a:spcBef>
                <a:spcPts val="240"/>
              </a:spcBef>
            </a:pPr>
            <a:r>
              <a:rPr lang="en-US" altLang="ja-JP" sz="1000" dirty="0" smtClean="0"/>
              <a:t>(</a:t>
            </a:r>
            <a:r>
              <a:rPr lang="en-US" altLang="ja-JP" sz="1000" dirty="0"/>
              <a:t>3</a:t>
            </a:r>
            <a:r>
              <a:rPr lang="ja-JP" altLang="en-US" sz="1000" dirty="0"/>
              <a:t>％</a:t>
            </a:r>
            <a:r>
              <a:rPr lang="en-US" altLang="ja-JP" sz="1000" dirty="0"/>
              <a:t>)</a:t>
            </a:r>
            <a:r>
              <a:rPr lang="ja-JP" altLang="en-US" sz="1000" dirty="0"/>
              <a:t>を合わせた</a:t>
            </a:r>
            <a:r>
              <a:rPr lang="en-US" altLang="ja-JP" sz="1000" dirty="0"/>
              <a:t>『</a:t>
            </a:r>
            <a:r>
              <a:rPr lang="ja-JP" altLang="en-US" sz="1000" dirty="0"/>
              <a:t>移転意向層</a:t>
            </a:r>
            <a:r>
              <a:rPr lang="en-US" altLang="ja-JP" sz="1000" dirty="0"/>
              <a:t>』(12</a:t>
            </a:r>
            <a:r>
              <a:rPr lang="ja-JP" altLang="en-US" sz="1000" dirty="0"/>
              <a:t>％</a:t>
            </a:r>
            <a:r>
              <a:rPr lang="en-US" altLang="ja-JP" sz="1000" dirty="0"/>
              <a:t>)</a:t>
            </a:r>
            <a:r>
              <a:rPr lang="ja-JP" altLang="en-US" sz="1000" dirty="0"/>
              <a:t>は１割強にとどまる</a:t>
            </a:r>
            <a:r>
              <a:rPr lang="ja-JP" altLang="en-US" sz="1000" dirty="0" smtClean="0"/>
              <a:t>。</a:t>
            </a:r>
            <a:endParaRPr lang="en-US" altLang="ja-JP" sz="1000" dirty="0" smtClean="0"/>
          </a:p>
          <a:p>
            <a:pPr>
              <a:spcBef>
                <a:spcPts val="240"/>
              </a:spcBef>
            </a:pPr>
            <a:endParaRPr lang="ja-JP" altLang="en-US" sz="1000" dirty="0"/>
          </a:p>
        </p:txBody>
      </p:sp>
      <p:sp>
        <p:nvSpPr>
          <p:cNvPr id="32" name="正方形/長方形 31"/>
          <p:cNvSpPr/>
          <p:nvPr/>
        </p:nvSpPr>
        <p:spPr>
          <a:xfrm>
            <a:off x="233999" y="946304"/>
            <a:ext cx="5400000" cy="230832"/>
          </a:xfrm>
          <a:prstGeom prst="rect">
            <a:avLst/>
          </a:prstGeom>
        </p:spPr>
        <p:txBody>
          <a:bodyPr wrap="none">
            <a:noAutofit/>
          </a:bodyPr>
          <a:lstStyle/>
          <a:p>
            <a:r>
              <a:rPr lang="ja-JP" altLang="en-US" sz="900" b="1" dirty="0">
                <a:solidFill>
                  <a:srgbClr val="000000"/>
                </a:solidFill>
                <a:latin typeface="HG丸ｺﾞｼｯｸM-PRO"/>
                <a:ea typeface="HG丸ｺﾞｼｯｸM-PRO"/>
                <a:cs typeface="HG丸ｺﾞｼｯｸM-PRO"/>
              </a:rPr>
              <a:t>【港北区内居住継続意向】（問２）</a:t>
            </a:r>
            <a:endParaRPr lang="ja-JP" altLang="en-US" sz="900" b="1" dirty="0">
              <a:latin typeface="HG丸ｺﾞｼｯｸM-PRO"/>
              <a:ea typeface="HG丸ｺﾞｼｯｸM-PRO"/>
              <a:cs typeface="HG丸ｺﾞｼｯｸM-PRO"/>
            </a:endParaRPr>
          </a:p>
        </p:txBody>
      </p:sp>
      <p:sp>
        <p:nvSpPr>
          <p:cNvPr id="34" name="タイトル 1"/>
          <p:cNvSpPr txBox="1">
            <a:spLocks/>
          </p:cNvSpPr>
          <p:nvPr/>
        </p:nvSpPr>
        <p:spPr>
          <a:xfrm>
            <a:off x="383865" y="5070472"/>
            <a:ext cx="6118480" cy="349822"/>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solidFill>
                  <a:srgbClr val="000000"/>
                </a:solidFill>
              </a:rPr>
              <a:t>区内に住み続けたい理由では、「交通が便利」と「居住場所に愛着」が２トップ。</a:t>
            </a:r>
            <a:endParaRPr lang="ja-JP" altLang="en-US" sz="1200" dirty="0"/>
          </a:p>
        </p:txBody>
      </p:sp>
      <p:sp>
        <p:nvSpPr>
          <p:cNvPr id="36" name="サブタイトル 2"/>
          <p:cNvSpPr txBox="1">
            <a:spLocks/>
          </p:cNvSpPr>
          <p:nvPr/>
        </p:nvSpPr>
        <p:spPr>
          <a:xfrm>
            <a:off x="383865" y="5424730"/>
            <a:ext cx="6118480" cy="77369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港北区内居住継続意向層の居住意向理由をみると、「交通が便利だから」</a:t>
            </a:r>
            <a:r>
              <a:rPr lang="en-US" altLang="ja-JP" sz="1000" dirty="0"/>
              <a:t>(70</a:t>
            </a:r>
            <a:r>
              <a:rPr lang="ja-JP" altLang="en-US" sz="1000" dirty="0"/>
              <a:t>％</a:t>
            </a:r>
            <a:r>
              <a:rPr lang="en-US" altLang="ja-JP" sz="1000" dirty="0"/>
              <a:t>)</a:t>
            </a:r>
            <a:r>
              <a:rPr lang="ja-JP" altLang="en-US" sz="1000" dirty="0"/>
              <a:t>が約７割で最多で</a:t>
            </a:r>
            <a:r>
              <a:rPr lang="ja-JP" altLang="en-US" sz="1000" dirty="0" smtClean="0"/>
              <a:t>、</a:t>
            </a:r>
            <a:endParaRPr lang="en-US" altLang="ja-JP" sz="1000" dirty="0" smtClean="0"/>
          </a:p>
          <a:p>
            <a:r>
              <a:rPr lang="ja-JP" altLang="en-US" sz="1000" dirty="0" smtClean="0"/>
              <a:t>「</a:t>
            </a:r>
            <a:r>
              <a:rPr lang="ja-JP" altLang="en-US" sz="1000" dirty="0"/>
              <a:t>住んでいる場所に愛着を感じているから」</a:t>
            </a:r>
            <a:r>
              <a:rPr lang="en-US" altLang="ja-JP" sz="1000" dirty="0"/>
              <a:t>(61</a:t>
            </a:r>
            <a:r>
              <a:rPr lang="ja-JP" altLang="en-US" sz="1000" dirty="0"/>
              <a:t>％</a:t>
            </a:r>
            <a:r>
              <a:rPr lang="en-US" altLang="ja-JP" sz="1000" dirty="0"/>
              <a:t>)</a:t>
            </a:r>
            <a:r>
              <a:rPr lang="ja-JP" altLang="en-US" sz="1000" dirty="0"/>
              <a:t>が６割で次点。以下、やや離れて「買い物に便利</a:t>
            </a:r>
            <a:r>
              <a:rPr lang="ja-JP" altLang="en-US" sz="1000" dirty="0" smtClean="0"/>
              <a:t>だ</a:t>
            </a:r>
            <a:endParaRPr lang="en-US" altLang="ja-JP" sz="1000" dirty="0" smtClean="0"/>
          </a:p>
          <a:p>
            <a:r>
              <a:rPr lang="ja-JP" altLang="en-US" sz="1000" dirty="0" smtClean="0"/>
              <a:t>から</a:t>
            </a:r>
            <a:r>
              <a:rPr lang="ja-JP" altLang="en-US" sz="1000" dirty="0"/>
              <a:t>」</a:t>
            </a:r>
            <a:r>
              <a:rPr lang="en-US" altLang="ja-JP" sz="1000" dirty="0"/>
              <a:t>(40</a:t>
            </a:r>
            <a:r>
              <a:rPr lang="ja-JP" altLang="en-US" sz="1000" dirty="0"/>
              <a:t>％</a:t>
            </a:r>
            <a:r>
              <a:rPr lang="en-US" altLang="ja-JP" sz="1000" dirty="0"/>
              <a:t>)</a:t>
            </a:r>
            <a:r>
              <a:rPr lang="ja-JP" altLang="en-US" sz="1000" dirty="0"/>
              <a:t>が４割、「治安が良いから」</a:t>
            </a:r>
            <a:r>
              <a:rPr lang="en-US" altLang="ja-JP" sz="1000" dirty="0"/>
              <a:t>(30</a:t>
            </a:r>
            <a:r>
              <a:rPr lang="ja-JP" altLang="en-US" sz="1000" dirty="0"/>
              <a:t>％</a:t>
            </a:r>
            <a:r>
              <a:rPr lang="en-US" altLang="ja-JP" sz="1000" dirty="0"/>
              <a:t>)</a:t>
            </a:r>
            <a:r>
              <a:rPr lang="ja-JP" altLang="en-US" sz="1000" dirty="0"/>
              <a:t>と「緑や自然が多いから」</a:t>
            </a:r>
            <a:r>
              <a:rPr lang="en-US" altLang="ja-JP" sz="1000" dirty="0"/>
              <a:t>(27</a:t>
            </a:r>
            <a:r>
              <a:rPr lang="ja-JP" altLang="en-US" sz="1000" dirty="0"/>
              <a:t>％</a:t>
            </a:r>
            <a:r>
              <a:rPr lang="en-US" altLang="ja-JP" sz="1000" dirty="0"/>
              <a:t>)</a:t>
            </a:r>
            <a:r>
              <a:rPr lang="ja-JP" altLang="en-US" sz="1000" dirty="0"/>
              <a:t>が３割～３割弱</a:t>
            </a:r>
            <a:r>
              <a:rPr lang="ja-JP" altLang="en-US" sz="1000" dirty="0" smtClean="0"/>
              <a:t>で</a:t>
            </a:r>
            <a:endParaRPr lang="en-US" altLang="ja-JP" sz="1000" dirty="0" smtClean="0"/>
          </a:p>
          <a:p>
            <a:r>
              <a:rPr lang="ja-JP" altLang="en-US" sz="1000" dirty="0" smtClean="0"/>
              <a:t>続き</a:t>
            </a:r>
            <a:r>
              <a:rPr lang="ja-JP" altLang="en-US" sz="1000" dirty="0"/>
              <a:t>、上位となっている。</a:t>
            </a:r>
          </a:p>
        </p:txBody>
      </p:sp>
      <p:sp>
        <p:nvSpPr>
          <p:cNvPr id="37" name="正方形/長方形 36"/>
          <p:cNvSpPr/>
          <p:nvPr/>
        </p:nvSpPr>
        <p:spPr>
          <a:xfrm>
            <a:off x="226799" y="4844295"/>
            <a:ext cx="5400000" cy="230832"/>
          </a:xfrm>
          <a:prstGeom prst="rect">
            <a:avLst/>
          </a:prstGeom>
        </p:spPr>
        <p:txBody>
          <a:bodyPr wrap="none">
            <a:noAutofit/>
          </a:bodyPr>
          <a:lstStyle/>
          <a:p>
            <a:r>
              <a:rPr lang="ja-JP" altLang="en-US" sz="900" b="1" dirty="0">
                <a:solidFill>
                  <a:srgbClr val="000000"/>
                </a:solidFill>
                <a:latin typeface="HG丸ｺﾞｼｯｸM-PRO"/>
                <a:ea typeface="HG丸ｺﾞｼｯｸM-PRO"/>
                <a:cs typeface="HG丸ｺﾞｼｯｸM-PRO"/>
              </a:rPr>
              <a:t>【居住継続意向理由】（問２－１</a:t>
            </a:r>
            <a:r>
              <a:rPr lang="ja-JP" altLang="en-US" sz="900" b="1" dirty="0" smtClean="0">
                <a:solidFill>
                  <a:srgbClr val="000000"/>
                </a:solidFill>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（問２＝</a:t>
            </a:r>
            <a:r>
              <a:rPr lang="en-US" altLang="ja-JP" sz="900" b="1" dirty="0">
                <a:latin typeface="HG丸ｺﾞｼｯｸM-PRO"/>
                <a:ea typeface="HG丸ｺﾞｼｯｸM-PRO"/>
                <a:cs typeface="HG丸ｺﾞｼｯｸM-PRO"/>
              </a:rPr>
              <a:t>①</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②</a:t>
            </a:r>
            <a:r>
              <a:rPr lang="ja-JP" altLang="en-US" sz="900" b="1" dirty="0">
                <a:latin typeface="HG丸ｺﾞｼｯｸM-PRO"/>
                <a:ea typeface="HG丸ｺﾞｼｯｸM-PRO"/>
                <a:cs typeface="HG丸ｺﾞｼｯｸM-PRO"/>
              </a:rPr>
              <a:t>ベース）</a:t>
            </a:r>
          </a:p>
        </p:txBody>
      </p:sp>
      <p:sp>
        <p:nvSpPr>
          <p:cNvPr id="18" name="正方形/長方形 17"/>
          <p:cNvSpPr/>
          <p:nvPr/>
        </p:nvSpPr>
        <p:spPr>
          <a:xfrm>
            <a:off x="383865" y="6257428"/>
            <a:ext cx="6119999" cy="338554"/>
          </a:xfrm>
          <a:prstGeom prst="rect">
            <a:avLst/>
          </a:prstGeom>
          <a:solidFill>
            <a:srgbClr val="FFFFFF"/>
          </a:solidFill>
          <a:ln>
            <a:solidFill>
              <a:srgbClr val="7F7F7F"/>
            </a:solidFill>
          </a:ln>
        </p:spPr>
        <p:txBody>
          <a:bodyPr wrap="square">
            <a:sp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a:t>
            </a:r>
            <a:r>
              <a:rPr lang="ja-JP" altLang="en-US" sz="800" b="1" dirty="0">
                <a:latin typeface="HG丸ｺﾞｼｯｸM-PRO"/>
                <a:ea typeface="HG丸ｺﾞｼｯｸM-PRO"/>
                <a:cs typeface="HG丸ｺﾞｼｯｸM-PRO"/>
              </a:rPr>
              <a:t>で「</a:t>
            </a:r>
            <a:r>
              <a:rPr lang="en-US" altLang="ja-JP" sz="800" b="1" dirty="0">
                <a:latin typeface="HG丸ｺﾞｼｯｸM-PRO"/>
                <a:ea typeface="HG丸ｺﾞｼｯｸM-PRO"/>
                <a:cs typeface="HG丸ｺﾞｼｯｸM-PRO"/>
              </a:rPr>
              <a:t>1.</a:t>
            </a:r>
            <a:r>
              <a:rPr lang="ja-JP" altLang="en-US" sz="800" b="1" dirty="0">
                <a:latin typeface="HG丸ｺﾞｼｯｸM-PRO"/>
                <a:ea typeface="HG丸ｺﾞｼｯｸM-PRO"/>
                <a:cs typeface="HG丸ｺﾞｼｯｸM-PRO"/>
              </a:rPr>
              <a:t>住み続ける」「</a:t>
            </a:r>
            <a:r>
              <a:rPr lang="en-US" altLang="ja-JP" sz="800" b="1" dirty="0">
                <a:latin typeface="HG丸ｺﾞｼｯｸM-PRO"/>
                <a:ea typeface="HG丸ｺﾞｼｯｸM-PRO"/>
                <a:cs typeface="HG丸ｺﾞｼｯｸM-PRO"/>
              </a:rPr>
              <a:t>2.</a:t>
            </a:r>
            <a:r>
              <a:rPr lang="ja-JP" altLang="en-US" sz="800" b="1" dirty="0">
                <a:latin typeface="HG丸ｺﾞｼｯｸM-PRO"/>
                <a:ea typeface="HG丸ｺﾞｼｯｸM-PRO"/>
                <a:cs typeface="HG丸ｺﾞｼｯｸM-PRO"/>
              </a:rPr>
              <a:t>たぶん住み続ける」とお答えの方＞</a:t>
            </a:r>
          </a:p>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港北</a:t>
            </a:r>
            <a:r>
              <a:rPr lang="ja-JP" altLang="en-US" sz="800" b="1" dirty="0">
                <a:latin typeface="HG丸ｺﾞｼｯｸM-PRO"/>
                <a:ea typeface="HG丸ｺﾞｼｯｸM-PRO"/>
                <a:cs typeface="HG丸ｺﾞｼｯｸM-PRO"/>
              </a:rPr>
              <a:t>区内に住み続けようと思う理由についてお選びください。（</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=1,654</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graphicFrame>
        <p:nvGraphicFramePr>
          <p:cNvPr id="22" name="グラフ 21"/>
          <p:cNvGraphicFramePr>
            <a:graphicFrameLocks/>
          </p:cNvGraphicFramePr>
          <p:nvPr>
            <p:extLst>
              <p:ext uri="{D42A27DB-BD31-4B8C-83A1-F6EECF244321}">
                <p14:modId xmlns:p14="http://schemas.microsoft.com/office/powerpoint/2010/main" val="2890045351"/>
              </p:ext>
            </p:extLst>
          </p:nvPr>
        </p:nvGraphicFramePr>
        <p:xfrm>
          <a:off x="63500" y="2589249"/>
          <a:ext cx="6731000" cy="205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グラフ 22"/>
          <p:cNvGraphicFramePr>
            <a:graphicFrameLocks/>
          </p:cNvGraphicFramePr>
          <p:nvPr>
            <p:extLst>
              <p:ext uri="{D42A27DB-BD31-4B8C-83A1-F6EECF244321}">
                <p14:modId xmlns:p14="http://schemas.microsoft.com/office/powerpoint/2010/main" val="1923198287"/>
              </p:ext>
            </p:extLst>
          </p:nvPr>
        </p:nvGraphicFramePr>
        <p:xfrm>
          <a:off x="63500" y="6558622"/>
          <a:ext cx="6731000" cy="297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4329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19</a:t>
            </a:fld>
            <a:endParaRPr kumimoji="1" lang="ja-JP" altLang="en-US"/>
          </a:p>
        </p:txBody>
      </p:sp>
      <p:sp>
        <p:nvSpPr>
          <p:cNvPr id="16" name="サブタイトル 2"/>
          <p:cNvSpPr>
            <a:spLocks noGrp="1"/>
          </p:cNvSpPr>
          <p:nvPr>
            <p:ph type="subTitle" idx="1"/>
          </p:nvPr>
        </p:nvSpPr>
        <p:spPr>
          <a:xfrm>
            <a:off x="383865" y="903096"/>
            <a:ext cx="2861539" cy="764473"/>
          </a:xfrm>
        </p:spPr>
        <p:txBody>
          <a:bodyPr>
            <a:noAutofit/>
          </a:bodyPr>
          <a:lstStyle/>
          <a:p>
            <a:r>
              <a:rPr lang="ja-JP" altLang="en-US" sz="1000" dirty="0"/>
              <a:t>全体の</a:t>
            </a:r>
            <a:r>
              <a:rPr lang="en-US" altLang="ja-JP" sz="1000" dirty="0"/>
              <a:t>29</a:t>
            </a:r>
            <a:r>
              <a:rPr lang="ja-JP" altLang="en-US" sz="1000" dirty="0"/>
              <a:t>％に相当する人たちが挙げた相談先の上位は、「家族・親戚」</a:t>
            </a:r>
            <a:r>
              <a:rPr lang="en-US" altLang="ja-JP" sz="1000" dirty="0"/>
              <a:t>(14</a:t>
            </a:r>
            <a:r>
              <a:rPr lang="ja-JP" altLang="en-US" sz="1000" dirty="0"/>
              <a:t>％</a:t>
            </a:r>
            <a:r>
              <a:rPr lang="en-US" altLang="ja-JP" sz="1000" dirty="0"/>
              <a:t>)</a:t>
            </a:r>
            <a:r>
              <a:rPr lang="ja-JP" altLang="en-US" sz="1000" dirty="0"/>
              <a:t>、「友人・知人」</a:t>
            </a:r>
            <a:r>
              <a:rPr lang="en-US" altLang="ja-JP" sz="1000" dirty="0"/>
              <a:t>(8</a:t>
            </a:r>
            <a:r>
              <a:rPr lang="ja-JP" altLang="en-US" sz="1000" dirty="0"/>
              <a:t>％</a:t>
            </a:r>
            <a:r>
              <a:rPr lang="en-US" altLang="ja-JP" sz="1000" dirty="0"/>
              <a:t>)</a:t>
            </a:r>
            <a:r>
              <a:rPr lang="ja-JP" altLang="en-US" sz="1000" dirty="0" smtClean="0"/>
              <a:t>、「</a:t>
            </a:r>
            <a:r>
              <a:rPr lang="ja-JP" altLang="en-US" sz="1000" dirty="0"/>
              <a:t>近所の人」</a:t>
            </a:r>
            <a:r>
              <a:rPr lang="en-US" altLang="ja-JP" sz="1000" dirty="0"/>
              <a:t>(7</a:t>
            </a:r>
            <a:r>
              <a:rPr lang="ja-JP" altLang="en-US" sz="1000" dirty="0"/>
              <a:t>％</a:t>
            </a:r>
            <a:r>
              <a:rPr lang="en-US" altLang="ja-JP" sz="1000" dirty="0"/>
              <a:t>)</a:t>
            </a:r>
            <a:r>
              <a:rPr lang="ja-JP" altLang="en-US" sz="1000" dirty="0"/>
              <a:t>、「誰にも相談しない」</a:t>
            </a:r>
            <a:r>
              <a:rPr lang="en-US" altLang="ja-JP" sz="1000" dirty="0"/>
              <a:t>(5</a:t>
            </a:r>
            <a:r>
              <a:rPr lang="ja-JP" altLang="en-US" sz="1000" dirty="0"/>
              <a:t>％</a:t>
            </a:r>
            <a:r>
              <a:rPr lang="en-US" altLang="ja-JP" sz="1000" dirty="0"/>
              <a:t>)</a:t>
            </a:r>
            <a:r>
              <a:rPr lang="ja-JP" altLang="en-US" sz="1000" dirty="0"/>
              <a:t>。</a:t>
            </a:r>
            <a:endParaRPr kumimoji="1" lang="en-US" altLang="ja-JP" sz="1000" dirty="0" smtClean="0"/>
          </a:p>
        </p:txBody>
      </p:sp>
      <p:sp>
        <p:nvSpPr>
          <p:cNvPr id="17" name="正方形/長方形 16"/>
          <p:cNvSpPr/>
          <p:nvPr/>
        </p:nvSpPr>
        <p:spPr>
          <a:xfrm>
            <a:off x="234000" y="400512"/>
            <a:ext cx="2921610" cy="502584"/>
          </a:xfrm>
          <a:prstGeom prst="rect">
            <a:avLst/>
          </a:prstGeom>
        </p:spPr>
        <p:txBody>
          <a:bodyPr wrap="none">
            <a:noAutofit/>
          </a:bodyPr>
          <a:lstStyle/>
          <a:p>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Ｉ．近所づきあい</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smtClean="0">
                <a:latin typeface="HG丸ｺﾞｼｯｸM-PRO"/>
                <a:ea typeface="HG丸ｺﾞｼｯｸM-PRO"/>
                <a:cs typeface="HG丸ｺﾞｼｯｸM-PRO"/>
              </a:rPr>
              <a:t>（「誰</a:t>
            </a:r>
            <a:r>
              <a:rPr lang="ja-JP" altLang="en-US" sz="700" b="1" dirty="0">
                <a:latin typeface="HG丸ｺﾞｼｯｸM-PRO"/>
                <a:ea typeface="HG丸ｺﾞｼｯｸM-PRO"/>
                <a:cs typeface="HG丸ｺﾞｼｯｸM-PRO"/>
              </a:rPr>
              <a:t>にも相談しない」を含めた相談先を挙げた人の割合は、</a:t>
            </a:r>
            <a:r>
              <a:rPr lang="en-US" altLang="ja-JP" sz="700" b="1" dirty="0">
                <a:latin typeface="HG丸ｺﾞｼｯｸM-PRO"/>
                <a:ea typeface="HG丸ｺﾞｼｯｸM-PRO"/>
                <a:cs typeface="HG丸ｺﾞｼｯｸM-PRO"/>
              </a:rPr>
              <a:t>29</a:t>
            </a:r>
            <a:r>
              <a:rPr lang="ja-JP" altLang="en-US" sz="700" b="1" dirty="0">
                <a:latin typeface="HG丸ｺﾞｼｯｸM-PRO"/>
                <a:ea typeface="HG丸ｺﾞｼｯｸM-PRO"/>
                <a:cs typeface="HG丸ｺﾞｼｯｸM-PRO"/>
              </a:rPr>
              <a:t>％</a:t>
            </a:r>
            <a:r>
              <a:rPr lang="ja-JP" altLang="en-US" sz="700" b="1" dirty="0" smtClean="0">
                <a:latin typeface="HG丸ｺﾞｼｯｸM-PRO"/>
                <a:ea typeface="HG丸ｺﾞｼｯｸM-PRO"/>
                <a:cs typeface="HG丸ｺﾞｼｯｸM-PRO"/>
              </a:rPr>
              <a:t>）</a:t>
            </a:r>
            <a:endParaRPr lang="ja-JP" altLang="en-US" sz="700" b="1" dirty="0">
              <a:latin typeface="HG丸ｺﾞｼｯｸM-PRO"/>
              <a:ea typeface="HG丸ｺﾞｼｯｸM-PRO"/>
              <a:cs typeface="HG丸ｺﾞｼｯｸM-PRO"/>
            </a:endParaRPr>
          </a:p>
        </p:txBody>
      </p:sp>
      <p:sp>
        <p:nvSpPr>
          <p:cNvPr id="19" name="サブタイトル 2"/>
          <p:cNvSpPr txBox="1">
            <a:spLocks/>
          </p:cNvSpPr>
          <p:nvPr/>
        </p:nvSpPr>
        <p:spPr>
          <a:xfrm>
            <a:off x="3637423" y="903096"/>
            <a:ext cx="2861539" cy="907960"/>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具体的に「その他の困りごと」を記載した上で、相談先を挙げた人は</a:t>
            </a:r>
            <a:r>
              <a:rPr lang="ja-JP" altLang="en-US" sz="1000" dirty="0" smtClean="0"/>
              <a:t>、全対象者</a:t>
            </a:r>
            <a:r>
              <a:rPr lang="en-US" altLang="ja-JP" sz="1000" dirty="0" smtClean="0"/>
              <a:t>(2215</a:t>
            </a:r>
            <a:r>
              <a:rPr lang="ja-JP" altLang="en-US" sz="1000" dirty="0" smtClean="0"/>
              <a:t>名</a:t>
            </a:r>
            <a:r>
              <a:rPr lang="en-US" altLang="ja-JP" sz="1000" dirty="0" smtClean="0"/>
              <a:t>)</a:t>
            </a:r>
            <a:r>
              <a:rPr lang="ja-JP" altLang="en-US" sz="1000" dirty="0" smtClean="0"/>
              <a:t>の</a:t>
            </a:r>
            <a:r>
              <a:rPr lang="en-US" altLang="ja-JP" sz="1000" dirty="0"/>
              <a:t>2</a:t>
            </a:r>
            <a:r>
              <a:rPr lang="ja-JP" altLang="en-US" sz="1000" dirty="0"/>
              <a:t>％に相当</a:t>
            </a:r>
            <a:r>
              <a:rPr lang="ja-JP" altLang="en-US" sz="1000" dirty="0" smtClean="0"/>
              <a:t>する計</a:t>
            </a:r>
            <a:r>
              <a:rPr lang="en-US" altLang="ja-JP" sz="1000" dirty="0" smtClean="0"/>
              <a:t>35</a:t>
            </a:r>
            <a:r>
              <a:rPr lang="ja-JP" altLang="en-US" sz="1000" dirty="0"/>
              <a:t>名で</a:t>
            </a:r>
            <a:r>
              <a:rPr lang="ja-JP" altLang="en-US" sz="1000" dirty="0" smtClean="0"/>
              <a:t>、その</a:t>
            </a:r>
            <a:r>
              <a:rPr lang="ja-JP" altLang="en-US" sz="1000" dirty="0"/>
              <a:t>人たちが挙げた相談先の上位は、「家族・親戚」</a:t>
            </a:r>
            <a:r>
              <a:rPr lang="en-US" altLang="ja-JP" sz="1000" dirty="0"/>
              <a:t>(14</a:t>
            </a:r>
            <a:r>
              <a:rPr lang="ja-JP" altLang="en-US" sz="1000" dirty="0"/>
              <a:t>名</a:t>
            </a:r>
            <a:r>
              <a:rPr lang="ja-JP" altLang="en-US" sz="1000" dirty="0" smtClean="0"/>
              <a:t>で集計Ｂの</a:t>
            </a:r>
            <a:r>
              <a:rPr lang="en-US" altLang="ja-JP" sz="1000" dirty="0" smtClean="0"/>
              <a:t>1.6</a:t>
            </a:r>
            <a:r>
              <a:rPr lang="ja-JP" altLang="en-US" sz="1000" dirty="0"/>
              <a:t>％</a:t>
            </a:r>
            <a:r>
              <a:rPr lang="en-US" altLang="ja-JP" sz="1000" dirty="0"/>
              <a:t>)</a:t>
            </a:r>
            <a:r>
              <a:rPr lang="ja-JP" altLang="en-US" sz="1000" dirty="0"/>
              <a:t>、「近所の人」</a:t>
            </a:r>
            <a:r>
              <a:rPr lang="en-US" altLang="ja-JP" sz="1000" dirty="0"/>
              <a:t>(11</a:t>
            </a:r>
            <a:r>
              <a:rPr lang="ja-JP" altLang="en-US" sz="1000" dirty="0"/>
              <a:t>名</a:t>
            </a:r>
            <a:r>
              <a:rPr lang="ja-JP" altLang="en-US" sz="1000" dirty="0" smtClean="0"/>
              <a:t>で同</a:t>
            </a:r>
            <a:r>
              <a:rPr lang="en-US" altLang="ja-JP" sz="1000" dirty="0" smtClean="0"/>
              <a:t>1.2</a:t>
            </a:r>
            <a:r>
              <a:rPr lang="ja-JP" altLang="en-US" sz="1000" dirty="0"/>
              <a:t>％</a:t>
            </a:r>
            <a:r>
              <a:rPr lang="en-US" altLang="ja-JP" sz="1000" dirty="0"/>
              <a:t>)</a:t>
            </a:r>
            <a:r>
              <a:rPr lang="ja-JP" altLang="en-US" sz="1000" dirty="0"/>
              <a:t>。</a:t>
            </a:r>
            <a:endParaRPr lang="en-US" altLang="ja-JP" sz="1000" dirty="0" smtClean="0"/>
          </a:p>
        </p:txBody>
      </p:sp>
      <p:sp>
        <p:nvSpPr>
          <p:cNvPr id="27" name="正方形/長方形 26"/>
          <p:cNvSpPr/>
          <p:nvPr/>
        </p:nvSpPr>
        <p:spPr>
          <a:xfrm>
            <a:off x="3509143" y="400512"/>
            <a:ext cx="2921610" cy="502584"/>
          </a:xfrm>
          <a:prstGeom prst="rect">
            <a:avLst/>
          </a:prstGeom>
        </p:spPr>
        <p:txBody>
          <a:bodyPr wrap="none">
            <a:noAutofit/>
          </a:bodyPr>
          <a:lstStyle/>
          <a:p>
            <a:pPr>
              <a:spcBef>
                <a:spcPts val="600"/>
              </a:spcBef>
            </a:pPr>
            <a:r>
              <a:rPr lang="en-US" altLang="ja-JP" sz="900" b="1" dirty="0" smtClean="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Ｊ．その他の困りごと</a:t>
            </a:r>
            <a:r>
              <a:rPr lang="en-US" altLang="ja-JP" sz="900" b="1" dirty="0" smtClean="0">
                <a:latin typeface="HG丸ｺﾞｼｯｸM-PRO"/>
                <a:ea typeface="HG丸ｺﾞｼｯｸM-PRO"/>
                <a:cs typeface="HG丸ｺﾞｼｯｸM-PRO"/>
              </a:rPr>
              <a:t>】</a:t>
            </a:r>
          </a:p>
          <a:p>
            <a:pPr>
              <a:spcBef>
                <a:spcPts val="600"/>
              </a:spcBef>
            </a:pPr>
            <a:r>
              <a:rPr lang="ja-JP" altLang="en-US" sz="700" b="1" dirty="0" smtClean="0">
                <a:latin typeface="HG丸ｺﾞｼｯｸM-PRO"/>
                <a:ea typeface="HG丸ｺﾞｼｯｸM-PRO"/>
                <a:cs typeface="HG丸ｺﾞｼｯｸM-PRO"/>
              </a:rPr>
              <a:t>（</a:t>
            </a:r>
            <a:r>
              <a:rPr lang="ja-JP" altLang="en-US" sz="700" b="1" dirty="0">
                <a:latin typeface="HG丸ｺﾞｼｯｸM-PRO"/>
                <a:ea typeface="HG丸ｺﾞｼｯｸM-PRO"/>
                <a:cs typeface="HG丸ｺﾞｼｯｸM-PRO"/>
              </a:rPr>
              <a:t>具体的な困りごとを挙げて、その相談先を挙げた人の割合は、</a:t>
            </a:r>
            <a:r>
              <a:rPr lang="en-US" altLang="ja-JP" sz="700" b="1" dirty="0">
                <a:latin typeface="HG丸ｺﾞｼｯｸM-PRO"/>
                <a:ea typeface="HG丸ｺﾞｼｯｸM-PRO"/>
                <a:cs typeface="HG丸ｺﾞｼｯｸM-PRO"/>
              </a:rPr>
              <a:t>2</a:t>
            </a:r>
            <a:r>
              <a:rPr lang="ja-JP" altLang="en-US" sz="700" b="1" dirty="0">
                <a:latin typeface="HG丸ｺﾞｼｯｸM-PRO"/>
                <a:ea typeface="HG丸ｺﾞｼｯｸM-PRO"/>
                <a:cs typeface="HG丸ｺﾞｼｯｸM-PRO"/>
              </a:rPr>
              <a:t>％</a:t>
            </a:r>
            <a:r>
              <a:rPr lang="ja-JP" altLang="en-US" sz="700" b="1" dirty="0" smtClean="0">
                <a:latin typeface="HG丸ｺﾞｼｯｸM-PRO"/>
                <a:ea typeface="HG丸ｺﾞｼｯｸM-PRO"/>
                <a:cs typeface="HG丸ｺﾞｼｯｸM-PRO"/>
              </a:rPr>
              <a:t>）</a:t>
            </a:r>
            <a:endParaRPr lang="ja-JP" altLang="en-US" sz="700" b="1" dirty="0">
              <a:latin typeface="HG丸ｺﾞｼｯｸM-PRO"/>
              <a:ea typeface="HG丸ｺﾞｼｯｸM-PRO"/>
              <a:cs typeface="HG丸ｺﾞｼｯｸM-PRO"/>
            </a:endParaRPr>
          </a:p>
        </p:txBody>
      </p:sp>
      <p:sp>
        <p:nvSpPr>
          <p:cNvPr id="13" name="正方形/長方形 12"/>
          <p:cNvSpPr/>
          <p:nvPr/>
        </p:nvSpPr>
        <p:spPr>
          <a:xfrm>
            <a:off x="383865"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a:p>
            <a:endParaRPr lang="ja-JP" altLang="en-US" sz="800" b="1" dirty="0">
              <a:latin typeface="HG丸ｺﾞｼｯｸM-PRO"/>
              <a:ea typeface="HG丸ｺﾞｼｯｸM-PRO"/>
              <a:cs typeface="HG丸ｺﾞｼｯｸM-PRO"/>
            </a:endParaRPr>
          </a:p>
        </p:txBody>
      </p:sp>
      <p:sp>
        <p:nvSpPr>
          <p:cNvPr id="20" name="正方形/長方形 19"/>
          <p:cNvSpPr/>
          <p:nvPr/>
        </p:nvSpPr>
        <p:spPr>
          <a:xfrm>
            <a:off x="3637423" y="1823889"/>
            <a:ext cx="2861539" cy="857051"/>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は、近頃、ご自分やご家族の生活のことで、心配ごとや困っていることがありますか。</a:t>
            </a:r>
            <a:r>
              <a:rPr lang="ja-JP" altLang="en-US" sz="800" b="1" dirty="0" smtClean="0">
                <a:solidFill>
                  <a:srgbClr val="000000"/>
                </a:solidFill>
                <a:latin typeface="HG丸ｺﾞｼｯｸM-PRO"/>
                <a:ea typeface="HG丸ｺﾞｼｯｸM-PRO"/>
                <a:cs typeface="HG丸ｺﾞｼｯｸM-PRO"/>
              </a:rPr>
              <a:t>以下の</a:t>
            </a:r>
            <a:r>
              <a:rPr lang="ja-JP" altLang="en-US" sz="800" b="1" dirty="0">
                <a:solidFill>
                  <a:srgbClr val="000000"/>
                </a:solidFill>
                <a:latin typeface="HG丸ｺﾞｼｯｸM-PRO"/>
                <a:ea typeface="HG丸ｺﾞｼｯｸM-PRO"/>
                <a:cs typeface="HG丸ｺﾞｼｯｸM-PRO"/>
              </a:rPr>
              <a:t>ことがらについて、心配ごとや困っていることがある場合は、そのことがらについて相談する先をお答えください</a:t>
            </a:r>
            <a:r>
              <a:rPr lang="ja-JP" altLang="en-US" sz="800" b="1" dirty="0" smtClean="0">
                <a:solidFill>
                  <a:srgbClr val="000000"/>
                </a:solidFill>
                <a:latin typeface="HG丸ｺﾞｼｯｸM-PRO"/>
                <a:ea typeface="HG丸ｺﾞｼｯｸM-PRO"/>
                <a:cs typeface="HG丸ｺﾞｼｯｸM-PRO"/>
              </a:rPr>
              <a:t>。　　（</a:t>
            </a:r>
            <a:r>
              <a:rPr lang="ja-JP" altLang="en-US" sz="800" b="1" dirty="0">
                <a:solidFill>
                  <a:srgbClr val="000000"/>
                </a:solidFill>
                <a:latin typeface="HG丸ｺﾞｼｯｸM-PRO"/>
                <a:ea typeface="HG丸ｺﾞｼｯｸM-PRO"/>
                <a:cs typeface="HG丸ｺﾞｼｯｸM-PRO"/>
              </a:rPr>
              <a:t>「ない」場合は、「心配ごとや困っていることはない」をお答えください</a:t>
            </a:r>
            <a:r>
              <a:rPr lang="ja-JP" altLang="en-US" sz="800" b="1" dirty="0" smtClean="0">
                <a:solidFill>
                  <a:srgbClr val="000000"/>
                </a:solidFill>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=902</a:t>
            </a:r>
            <a:r>
              <a:rPr lang="ja-JP" altLang="en-US" sz="800" b="1" dirty="0" smtClean="0">
                <a:latin typeface="HG丸ｺﾞｼｯｸM-PRO"/>
                <a:ea typeface="HG丸ｺﾞｼｯｸM-PRO"/>
                <a:cs typeface="HG丸ｺﾞｼｯｸM-PRO"/>
              </a:rPr>
              <a:t>］＝選択肢反応者ベース</a:t>
            </a:r>
            <a:endParaRPr lang="ja-JP" altLang="en-US" sz="800" b="1" dirty="0">
              <a:latin typeface="HG丸ｺﾞｼｯｸM-PRO"/>
              <a:ea typeface="HG丸ｺﾞｼｯｸM-PRO"/>
              <a:cs typeface="HG丸ｺﾞｼｯｸM-PRO"/>
            </a:endParaRPr>
          </a:p>
          <a:p>
            <a:endParaRPr lang="ja-JP" altLang="en-US" sz="800" b="1" dirty="0">
              <a:latin typeface="HG丸ｺﾞｼｯｸM-PRO"/>
              <a:ea typeface="HG丸ｺﾞｼｯｸM-PRO"/>
              <a:cs typeface="HG丸ｺﾞｼｯｸM-PRO"/>
            </a:endParaRPr>
          </a:p>
        </p:txBody>
      </p:sp>
      <p:graphicFrame>
        <p:nvGraphicFramePr>
          <p:cNvPr id="15" name="グラフ 14"/>
          <p:cNvGraphicFramePr>
            <a:graphicFrameLocks/>
          </p:cNvGraphicFramePr>
          <p:nvPr>
            <p:extLst>
              <p:ext uri="{D42A27DB-BD31-4B8C-83A1-F6EECF244321}">
                <p14:modId xmlns:p14="http://schemas.microsoft.com/office/powerpoint/2010/main" val="3902970763"/>
              </p:ext>
            </p:extLst>
          </p:nvPr>
        </p:nvGraphicFramePr>
        <p:xfrm>
          <a:off x="383865" y="2880000"/>
          <a:ext cx="2895752"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グラフ 17"/>
          <p:cNvGraphicFramePr>
            <a:graphicFrameLocks/>
          </p:cNvGraphicFramePr>
          <p:nvPr>
            <p:extLst>
              <p:ext uri="{D42A27DB-BD31-4B8C-83A1-F6EECF244321}">
                <p14:modId xmlns:p14="http://schemas.microsoft.com/office/powerpoint/2010/main" val="209634179"/>
              </p:ext>
            </p:extLst>
          </p:nvPr>
        </p:nvGraphicFramePr>
        <p:xfrm>
          <a:off x="3637423" y="2880000"/>
          <a:ext cx="2911116"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表 20"/>
          <p:cNvGraphicFramePr>
            <a:graphicFrameLocks noGrp="1"/>
          </p:cNvGraphicFramePr>
          <p:nvPr>
            <p:extLst>
              <p:ext uri="{D42A27DB-BD31-4B8C-83A1-F6EECF244321}">
                <p14:modId xmlns:p14="http://schemas.microsoft.com/office/powerpoint/2010/main" val="3857574549"/>
              </p:ext>
            </p:extLst>
          </p:nvPr>
        </p:nvGraphicFramePr>
        <p:xfrm>
          <a:off x="5072118" y="2826145"/>
          <a:ext cx="1001268" cy="108048"/>
        </p:xfrm>
        <a:graphic>
          <a:graphicData uri="http://schemas.openxmlformats.org/drawingml/2006/table">
            <a:tbl>
              <a:tblPr/>
              <a:tblGrid>
                <a:gridCol w="1001268"/>
              </a:tblGrid>
              <a:tr h="108048">
                <a:tc>
                  <a:txBody>
                    <a:bodyPr/>
                    <a:lstStyle/>
                    <a:p>
                      <a:pPr algn="l" fontAlgn="b"/>
                      <a:r>
                        <a:rPr lang="ja-JP" altLang="en-US" sz="600" b="1" i="0" u="none" strike="noStrike" dirty="0">
                          <a:solidFill>
                            <a:srgbClr val="000000"/>
                          </a:solidFill>
                          <a:effectLst/>
                          <a:latin typeface="HG丸ｺﾞｼｯｸM-PRO"/>
                          <a:ea typeface="HG丸ｺﾞｼｯｸM-PRO"/>
                          <a:cs typeface="HG丸ｺﾞｼｯｸM-PRO"/>
                        </a:rPr>
                        <a:t>＜選択肢反応者ベース＞</a:t>
                      </a:r>
                    </a:p>
                  </a:txBody>
                  <a:tcPr marL="12700" marR="12700" marT="12700" marB="0" anchor="b">
                    <a:lnL>
                      <a:noFill/>
                    </a:lnL>
                    <a:lnR>
                      <a:noFill/>
                    </a:lnR>
                    <a:lnT>
                      <a:noFill/>
                    </a:lnT>
                    <a:lnB>
                      <a:noFill/>
                    </a:lnB>
                  </a:tcPr>
                </a:tc>
              </a:tr>
            </a:tbl>
          </a:graphicData>
        </a:graphic>
      </p:graphicFrame>
    </p:spTree>
    <p:extLst>
      <p:ext uri="{BB962C8B-B14F-4D97-AF65-F5344CB8AC3E}">
        <p14:creationId xmlns:p14="http://schemas.microsoft.com/office/powerpoint/2010/main" val="2107760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20</a:t>
            </a:fld>
            <a:endParaRPr kumimoji="1" lang="ja-JP" altLang="en-US"/>
          </a:p>
        </p:txBody>
      </p:sp>
      <p:sp>
        <p:nvSpPr>
          <p:cNvPr id="15" name="タイトル 1"/>
          <p:cNvSpPr>
            <a:spLocks noGrp="1"/>
          </p:cNvSpPr>
          <p:nvPr>
            <p:ph type="ctrTitle"/>
          </p:nvPr>
        </p:nvSpPr>
        <p:spPr>
          <a:xfrm>
            <a:off x="383865" y="626689"/>
            <a:ext cx="6118480" cy="648000"/>
          </a:xfrm>
          <a:solidFill>
            <a:srgbClr val="D9D9D9"/>
          </a:solidFill>
          <a:ln>
            <a:solidFill>
              <a:srgbClr val="FFFFFF"/>
            </a:solidFill>
          </a:ln>
        </p:spPr>
        <p:txBody>
          <a:bodyPr>
            <a:noAutofit/>
          </a:bodyPr>
          <a:lstStyle/>
          <a:p>
            <a:r>
              <a:rPr lang="ja-JP" altLang="en-US" sz="1200" dirty="0"/>
              <a:t>「未来を担う次</a:t>
            </a:r>
            <a:r>
              <a:rPr lang="ja-JP" altLang="en-US" sz="1200" dirty="0" smtClean="0"/>
              <a:t>世代人材の</a:t>
            </a:r>
            <a:r>
              <a:rPr lang="ja-JP" altLang="en-US" sz="1200" dirty="0"/>
              <a:t>育成」「身近な場所で相談・支援が受けられる環境整備」</a:t>
            </a:r>
            <a:br>
              <a:rPr lang="ja-JP" altLang="en-US" sz="1200" dirty="0"/>
            </a:br>
            <a:r>
              <a:rPr lang="ja-JP" altLang="en-US" sz="1200" dirty="0" smtClean="0"/>
              <a:t>　　　　「</a:t>
            </a:r>
            <a:r>
              <a:rPr lang="ja-JP" altLang="en-US" sz="1200" dirty="0"/>
              <a:t>災害に備えた要援護者支援の仕組みづくり」</a:t>
            </a:r>
            <a:r>
              <a:rPr lang="ja-JP" altLang="en-US" sz="1200" dirty="0" smtClean="0"/>
              <a:t>が、</a:t>
            </a:r>
            <a:r>
              <a:rPr lang="en-US" altLang="ja-JP" sz="1200" dirty="0" smtClean="0"/>
              <a:t/>
            </a:r>
            <a:br>
              <a:rPr lang="en-US" altLang="ja-JP" sz="1200" dirty="0" smtClean="0"/>
            </a:br>
            <a:r>
              <a:rPr lang="ja-JP" altLang="en-US" sz="1200" dirty="0" smtClean="0"/>
              <a:t>　　　　　　　　　　　　　　　　　　　「</a:t>
            </a:r>
            <a:r>
              <a:rPr lang="ja-JP" altLang="en-US" sz="1200" dirty="0"/>
              <a:t>ひっとプラン港北」の必要</a:t>
            </a:r>
            <a:r>
              <a:rPr lang="ja-JP" altLang="en-US" sz="1200" dirty="0" smtClean="0"/>
              <a:t>上位３項目</a:t>
            </a:r>
            <a:r>
              <a:rPr lang="ja-JP" altLang="en-US" sz="1200" dirty="0"/>
              <a:t>。</a:t>
            </a:r>
            <a:endParaRPr kumimoji="1" lang="ja-JP" altLang="en-US" sz="1200" dirty="0"/>
          </a:p>
        </p:txBody>
      </p:sp>
      <p:sp>
        <p:nvSpPr>
          <p:cNvPr id="21" name="正方形/長方形 20"/>
          <p:cNvSpPr/>
          <p:nvPr/>
        </p:nvSpPr>
        <p:spPr>
          <a:xfrm>
            <a:off x="383865" y="2315190"/>
            <a:ext cx="6119999" cy="604201"/>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12</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港北区</a:t>
            </a:r>
            <a:r>
              <a:rPr lang="ja-JP" altLang="en-US" sz="800" b="1" dirty="0">
                <a:latin typeface="HG丸ｺﾞｼｯｸM-PRO"/>
                <a:ea typeface="HG丸ｺﾞｼｯｸM-PRO"/>
                <a:cs typeface="HG丸ｺﾞｼｯｸM-PRO"/>
              </a:rPr>
              <a:t>では「誰もが安心して健やかに暮らせるまち 港北」を目指し、第三期地域福祉保健計画「ひっとプラン港北」を策定しています。このプランは「ひろがる」「つながる」「とどく」を推進の柱として、下記のとおり</a:t>
            </a:r>
            <a:r>
              <a:rPr lang="en-US" altLang="ja-JP" sz="800" b="1" dirty="0">
                <a:latin typeface="HG丸ｺﾞｼｯｸM-PRO"/>
                <a:ea typeface="HG丸ｺﾞｼｯｸM-PRO"/>
                <a:cs typeface="HG丸ｺﾞｼｯｸM-PRO"/>
              </a:rPr>
              <a:t>9</a:t>
            </a:r>
            <a:r>
              <a:rPr lang="ja-JP" altLang="en-US" sz="800" b="1" dirty="0">
                <a:latin typeface="HG丸ｺﾞｼｯｸM-PRO"/>
                <a:ea typeface="HG丸ｺﾞｼｯｸM-PRO"/>
                <a:cs typeface="HG丸ｺﾞｼｯｸM-PRO"/>
              </a:rPr>
              <a:t>つの課題解決に向けた取組を進めています。あなたが、港北区において、特に必要だと感じる取組はどれですか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は３つまで・但し４つ以上も集計対象に含む）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2" name="サブタイトル 2"/>
          <p:cNvSpPr>
            <a:spLocks noGrp="1"/>
          </p:cNvSpPr>
          <p:nvPr>
            <p:ph type="subTitle" idx="1"/>
          </p:nvPr>
        </p:nvSpPr>
        <p:spPr>
          <a:xfrm>
            <a:off x="383865" y="1316794"/>
            <a:ext cx="6118480" cy="801115"/>
          </a:xfrm>
        </p:spPr>
        <p:txBody>
          <a:bodyPr>
            <a:noAutofit/>
          </a:bodyPr>
          <a:lstStyle/>
          <a:p>
            <a:r>
              <a:rPr lang="ja-JP" altLang="en-US" sz="1000" dirty="0"/>
              <a:t>「</a:t>
            </a:r>
            <a:r>
              <a:rPr lang="ja-JP" altLang="en-US" sz="1000" dirty="0" err="1" smtClean="0"/>
              <a:t>ひっと</a:t>
            </a:r>
            <a:r>
              <a:rPr lang="ja-JP" altLang="en-US" sz="1000" dirty="0" smtClean="0"/>
              <a:t>プラン</a:t>
            </a:r>
            <a:r>
              <a:rPr lang="ja-JP" altLang="en-US" sz="1000" dirty="0"/>
              <a:t>港北」の</a:t>
            </a:r>
            <a:r>
              <a:rPr lang="en-US" altLang="ja-JP" sz="1000" dirty="0"/>
              <a:t>9</a:t>
            </a:r>
            <a:r>
              <a:rPr lang="ja-JP" altLang="en-US" sz="1000" dirty="0"/>
              <a:t>項目の取組の中から、特に必要だと感じる取組を３つまで選んで</a:t>
            </a:r>
            <a:r>
              <a:rPr lang="ja-JP" altLang="en-US" sz="1000" dirty="0" smtClean="0"/>
              <a:t>もらった</a:t>
            </a:r>
            <a:endParaRPr lang="en-US" altLang="ja-JP" sz="1000" dirty="0" smtClean="0"/>
          </a:p>
          <a:p>
            <a:r>
              <a:rPr lang="ja-JP" altLang="en-US" sz="1000" dirty="0" smtClean="0"/>
              <a:t>結果は、「</a:t>
            </a:r>
            <a:r>
              <a:rPr lang="ja-JP" altLang="en-US" sz="1000" dirty="0"/>
              <a:t>未来を担う次</a:t>
            </a:r>
            <a:r>
              <a:rPr lang="ja-JP" altLang="en-US" sz="1000" dirty="0" smtClean="0"/>
              <a:t>世代人材の</a:t>
            </a:r>
            <a:r>
              <a:rPr lang="ja-JP" altLang="en-US" sz="1000" dirty="0"/>
              <a:t>育成」</a:t>
            </a:r>
            <a:r>
              <a:rPr lang="en-US" altLang="ja-JP" sz="1000" dirty="0"/>
              <a:t>(34</a:t>
            </a:r>
            <a:r>
              <a:rPr lang="ja-JP" altLang="en-US" sz="1000" dirty="0"/>
              <a:t>％</a:t>
            </a:r>
            <a:r>
              <a:rPr lang="en-US" altLang="ja-JP" sz="1000" dirty="0"/>
              <a:t>)</a:t>
            </a:r>
            <a:r>
              <a:rPr lang="ja-JP" altLang="en-US" sz="1000" dirty="0"/>
              <a:t>、「身近な場所で相談・支援が受けられる環境</a:t>
            </a:r>
            <a:r>
              <a:rPr lang="ja-JP" altLang="en-US" sz="1000" dirty="0" smtClean="0"/>
              <a:t>整備」</a:t>
            </a:r>
            <a:endParaRPr lang="en-US" altLang="ja-JP" sz="1000" dirty="0" smtClean="0"/>
          </a:p>
          <a:p>
            <a:r>
              <a:rPr lang="en-US" altLang="ja-JP" sz="1000" dirty="0" smtClean="0"/>
              <a:t>(</a:t>
            </a:r>
            <a:r>
              <a:rPr lang="en-US" altLang="ja-JP" sz="1000" dirty="0"/>
              <a:t>32</a:t>
            </a:r>
            <a:r>
              <a:rPr lang="ja-JP" altLang="en-US" sz="1000" dirty="0"/>
              <a:t>％</a:t>
            </a:r>
            <a:r>
              <a:rPr lang="en-US" altLang="ja-JP" sz="1000" dirty="0"/>
              <a:t>)</a:t>
            </a:r>
            <a:r>
              <a:rPr lang="ja-JP" altLang="en-US" sz="1000" dirty="0" smtClean="0"/>
              <a:t>、「</a:t>
            </a:r>
            <a:r>
              <a:rPr lang="ja-JP" altLang="en-US" sz="1000" dirty="0"/>
              <a:t>災害に備えた要援護者支援の仕組みづくり」</a:t>
            </a:r>
            <a:r>
              <a:rPr lang="en-US" altLang="ja-JP" sz="1000" dirty="0"/>
              <a:t>(30</a:t>
            </a:r>
            <a:r>
              <a:rPr lang="ja-JP" altLang="en-US" sz="1000" dirty="0"/>
              <a:t>％</a:t>
            </a:r>
            <a:r>
              <a:rPr lang="en-US" altLang="ja-JP" sz="1000" dirty="0"/>
              <a:t>)</a:t>
            </a:r>
            <a:r>
              <a:rPr lang="ja-JP" altLang="en-US" sz="1000" dirty="0"/>
              <a:t>の３項目が、３割台半ば</a:t>
            </a:r>
            <a:r>
              <a:rPr lang="en-US" altLang="ja-JP" sz="1000" dirty="0"/>
              <a:t>〜</a:t>
            </a:r>
            <a:r>
              <a:rPr lang="ja-JP" altLang="en-US" sz="1000" dirty="0"/>
              <a:t>３割で上位</a:t>
            </a:r>
            <a:r>
              <a:rPr lang="ja-JP" altLang="en-US" sz="1000" dirty="0" smtClean="0"/>
              <a:t>と</a:t>
            </a:r>
            <a:endParaRPr lang="en-US" altLang="ja-JP" sz="1000" dirty="0" smtClean="0"/>
          </a:p>
          <a:p>
            <a:r>
              <a:rPr lang="ja-JP" altLang="en-US" sz="1000" dirty="0" smtClean="0"/>
              <a:t>なって</a:t>
            </a:r>
            <a:r>
              <a:rPr lang="ja-JP" altLang="en-US" sz="1000" dirty="0"/>
              <a:t>いる。</a:t>
            </a:r>
          </a:p>
        </p:txBody>
      </p:sp>
      <p:sp>
        <p:nvSpPr>
          <p:cNvPr id="23" name="正方形/長方形 22"/>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「ひっとプラン港北」で特に必要な取組（３ＬＡ）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12</a:t>
            </a:r>
            <a:r>
              <a:rPr lang="ja-JP" altLang="en-US" sz="900" b="1" dirty="0">
                <a:latin typeface="HG丸ｺﾞｼｯｸM-PRO"/>
                <a:ea typeface="HG丸ｺﾞｼｯｸM-PRO"/>
                <a:cs typeface="HG丸ｺﾞｼｯｸM-PRO"/>
              </a:rPr>
              <a:t>）</a:t>
            </a:r>
          </a:p>
        </p:txBody>
      </p:sp>
      <p:graphicFrame>
        <p:nvGraphicFramePr>
          <p:cNvPr id="12" name="グラフ 11"/>
          <p:cNvGraphicFramePr>
            <a:graphicFrameLocks/>
          </p:cNvGraphicFramePr>
          <p:nvPr>
            <p:extLst>
              <p:ext uri="{D42A27DB-BD31-4B8C-83A1-F6EECF244321}">
                <p14:modId xmlns:p14="http://schemas.microsoft.com/office/powerpoint/2010/main" val="3300041352"/>
              </p:ext>
            </p:extLst>
          </p:nvPr>
        </p:nvGraphicFramePr>
        <p:xfrm>
          <a:off x="63500" y="3034839"/>
          <a:ext cx="6731000" cy="2971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83725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21</a:t>
            </a:fld>
            <a:endParaRPr kumimoji="1" lang="ja-JP" altLang="en-US"/>
          </a:p>
        </p:txBody>
      </p:sp>
      <p:sp>
        <p:nvSpPr>
          <p:cNvPr id="7"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４割前後の「災害時・急病時の手助け」や「見守り・安否確認」を中心に</a:t>
            </a:r>
            <a:r>
              <a:rPr lang="ja-JP" altLang="en-US" sz="1200" dirty="0" smtClean="0"/>
              <a:t>、</a:t>
            </a:r>
            <a:r>
              <a:rPr lang="en-US" altLang="ja-JP" sz="1200" dirty="0" smtClean="0"/>
              <a:t/>
            </a:r>
            <a:br>
              <a:rPr lang="en-US" altLang="ja-JP" sz="1200" dirty="0" smtClean="0"/>
            </a:br>
            <a:r>
              <a:rPr lang="ja-JP" altLang="en-US" sz="1200" dirty="0" smtClean="0"/>
              <a:t>　　　　　　　　　　　回答者</a:t>
            </a:r>
            <a:r>
              <a:rPr lang="ja-JP" altLang="en-US" sz="1200" dirty="0"/>
              <a:t>の７割強の人が</a:t>
            </a:r>
            <a:r>
              <a:rPr lang="en-US" altLang="ja-JP" sz="1200" dirty="0"/>
              <a:t>『</a:t>
            </a:r>
            <a:r>
              <a:rPr lang="ja-JP" altLang="en-US" sz="1200" dirty="0"/>
              <a:t>してあげられる支援あり</a:t>
            </a:r>
            <a:r>
              <a:rPr lang="en-US" altLang="ja-JP" sz="1200" dirty="0"/>
              <a:t>』</a:t>
            </a:r>
            <a:r>
              <a:rPr lang="ja-JP" altLang="en-US" sz="1200" dirty="0"/>
              <a:t>と回答。</a:t>
            </a:r>
            <a:endParaRPr kumimoji="1" lang="ja-JP" altLang="en-US" sz="1200" dirty="0"/>
          </a:p>
        </p:txBody>
      </p:sp>
      <p:sp>
        <p:nvSpPr>
          <p:cNvPr id="8" name="正方形/長方形 7"/>
          <p:cNvSpPr/>
          <p:nvPr/>
        </p:nvSpPr>
        <p:spPr>
          <a:xfrm>
            <a:off x="383865" y="1957344"/>
            <a:ext cx="6119999" cy="355615"/>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13-1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日常的</a:t>
            </a:r>
            <a:r>
              <a:rPr lang="ja-JP" altLang="en-US" sz="800" b="1" dirty="0">
                <a:latin typeface="HG丸ｺﾞｼｯｸM-PRO"/>
                <a:ea typeface="HG丸ｺﾞｼｯｸM-PRO"/>
                <a:cs typeface="HG丸ｺﾞｼｯｸM-PRO"/>
              </a:rPr>
              <a:t>に困りごとを感じている高齢者などに対して、あなたは、どのような支援ができると思いますか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9" name="サブタイトル 2"/>
          <p:cNvSpPr>
            <a:spLocks noGrp="1"/>
          </p:cNvSpPr>
          <p:nvPr>
            <p:ph type="subTitle" idx="1"/>
          </p:nvPr>
        </p:nvSpPr>
        <p:spPr>
          <a:xfrm>
            <a:off x="385384" y="1107019"/>
            <a:ext cx="6118480" cy="763522"/>
          </a:xfrm>
        </p:spPr>
        <p:txBody>
          <a:bodyPr>
            <a:noAutofit/>
          </a:bodyPr>
          <a:lstStyle/>
          <a:p>
            <a:r>
              <a:rPr lang="ja-JP" altLang="en-US" sz="1000" dirty="0"/>
              <a:t>日常的に困りごとを感じている高齢者など</a:t>
            </a:r>
            <a:r>
              <a:rPr lang="ja-JP" altLang="en-US" sz="1000" dirty="0" smtClean="0"/>
              <a:t>に</a:t>
            </a:r>
            <a:r>
              <a:rPr lang="en-US" altLang="ja-JP" sz="1000" dirty="0" smtClean="0"/>
              <a:t>『</a:t>
            </a:r>
            <a:r>
              <a:rPr lang="ja-JP" altLang="en-US" sz="1000" dirty="0" smtClean="0"/>
              <a:t>自分</a:t>
            </a:r>
            <a:r>
              <a:rPr lang="ja-JP" altLang="en-US" sz="1000" dirty="0"/>
              <a:t>が支援できる</a:t>
            </a:r>
            <a:r>
              <a:rPr lang="ja-JP" altLang="en-US" sz="1000" dirty="0" smtClean="0"/>
              <a:t>こと</a:t>
            </a:r>
            <a:r>
              <a:rPr lang="en-US" altLang="ja-JP" sz="1000" dirty="0" smtClean="0"/>
              <a:t>』</a:t>
            </a:r>
            <a:r>
              <a:rPr lang="ja-JP" altLang="en-US" sz="1000" dirty="0" smtClean="0"/>
              <a:t>を</a:t>
            </a:r>
            <a:r>
              <a:rPr lang="ja-JP" altLang="en-US" sz="1000" dirty="0"/>
              <a:t>複数回答で回答して</a:t>
            </a:r>
            <a:r>
              <a:rPr lang="ja-JP" altLang="en-US" sz="1000" dirty="0" smtClean="0"/>
              <a:t>もらった</a:t>
            </a:r>
            <a:endParaRPr lang="en-US" altLang="ja-JP" sz="1000" dirty="0" smtClean="0"/>
          </a:p>
          <a:p>
            <a:r>
              <a:rPr lang="ja-JP" altLang="en-US" sz="1000" dirty="0" smtClean="0"/>
              <a:t>結果</a:t>
            </a:r>
            <a:r>
              <a:rPr lang="ja-JP" altLang="en-US" sz="1000" dirty="0"/>
              <a:t>は</a:t>
            </a:r>
            <a:r>
              <a:rPr lang="ja-JP" altLang="en-US" sz="1000" dirty="0" smtClean="0"/>
              <a:t>、「</a:t>
            </a:r>
            <a:r>
              <a:rPr lang="ja-JP" altLang="en-US" sz="1000" dirty="0"/>
              <a:t>災害時・急病時の手助け」</a:t>
            </a:r>
            <a:r>
              <a:rPr lang="en-US" altLang="ja-JP" sz="1000" dirty="0"/>
              <a:t>(44</a:t>
            </a:r>
            <a:r>
              <a:rPr lang="ja-JP" altLang="en-US" sz="1000" dirty="0"/>
              <a:t>％</a:t>
            </a:r>
            <a:r>
              <a:rPr lang="en-US" altLang="ja-JP" sz="1000" dirty="0"/>
              <a:t>)</a:t>
            </a:r>
            <a:r>
              <a:rPr lang="ja-JP" altLang="en-US" sz="1000" dirty="0"/>
              <a:t>が４割台半ばで最も多く、以下、「見守り・安否確認</a:t>
            </a:r>
            <a:r>
              <a:rPr lang="ja-JP" altLang="en-US" sz="1000" dirty="0" smtClean="0"/>
              <a:t>」</a:t>
            </a:r>
            <a:endParaRPr lang="en-US" altLang="ja-JP" sz="1000" dirty="0" smtClean="0"/>
          </a:p>
          <a:p>
            <a:r>
              <a:rPr lang="en-US" altLang="ja-JP" sz="1000" dirty="0" smtClean="0"/>
              <a:t>(</a:t>
            </a:r>
            <a:r>
              <a:rPr lang="en-US" altLang="ja-JP" sz="1000" dirty="0"/>
              <a:t>36</a:t>
            </a:r>
            <a:r>
              <a:rPr lang="ja-JP" altLang="en-US" sz="1000" dirty="0"/>
              <a:t>％</a:t>
            </a:r>
            <a:r>
              <a:rPr lang="en-US" altLang="ja-JP" sz="1000" dirty="0"/>
              <a:t>)</a:t>
            </a:r>
            <a:r>
              <a:rPr lang="ja-JP" altLang="en-US" sz="1000" dirty="0"/>
              <a:t>が３割台半ば</a:t>
            </a:r>
            <a:r>
              <a:rPr lang="ja-JP" altLang="en-US" sz="1000" dirty="0" smtClean="0"/>
              <a:t>、「</a:t>
            </a:r>
            <a:r>
              <a:rPr lang="ja-JP" altLang="en-US" sz="1000" dirty="0"/>
              <a:t>話し相手・相談相手・交流の機会」</a:t>
            </a:r>
            <a:r>
              <a:rPr lang="en-US" altLang="ja-JP" sz="1000" dirty="0"/>
              <a:t>(26</a:t>
            </a:r>
            <a:r>
              <a:rPr lang="ja-JP" altLang="en-US" sz="1000" dirty="0"/>
              <a:t>％</a:t>
            </a:r>
            <a:r>
              <a:rPr lang="en-US" altLang="ja-JP" sz="1000" dirty="0"/>
              <a:t>)</a:t>
            </a:r>
            <a:r>
              <a:rPr lang="ja-JP" altLang="en-US" sz="1000" dirty="0"/>
              <a:t>などが続き、「特にない」</a:t>
            </a:r>
            <a:r>
              <a:rPr lang="en-US" altLang="ja-JP" sz="1000" dirty="0"/>
              <a:t>(27</a:t>
            </a:r>
            <a:r>
              <a:rPr lang="ja-JP" altLang="en-US" sz="1000" dirty="0"/>
              <a:t>％</a:t>
            </a:r>
            <a:r>
              <a:rPr lang="en-US" altLang="ja-JP" sz="1000" dirty="0"/>
              <a:t>)</a:t>
            </a:r>
            <a:r>
              <a:rPr lang="ja-JP" altLang="en-US" sz="1000" dirty="0" smtClean="0"/>
              <a:t>は</a:t>
            </a:r>
            <a:endParaRPr lang="en-US" altLang="ja-JP" sz="1000" dirty="0" smtClean="0"/>
          </a:p>
          <a:p>
            <a:r>
              <a:rPr lang="ja-JP" altLang="en-US" sz="1000" dirty="0" smtClean="0"/>
              <a:t>３割弱</a:t>
            </a:r>
            <a:r>
              <a:rPr lang="ja-JP" altLang="en-US" sz="1000" dirty="0"/>
              <a:t>にとどまり</a:t>
            </a:r>
            <a:r>
              <a:rPr lang="ja-JP" altLang="en-US" sz="1000" dirty="0" smtClean="0"/>
              <a:t>、</a:t>
            </a:r>
            <a:r>
              <a:rPr lang="en-US" altLang="ja-JP" sz="1000" dirty="0" smtClean="0"/>
              <a:t>『</a:t>
            </a:r>
            <a:r>
              <a:rPr lang="en-US" altLang="ja-JP" sz="1000" dirty="0"/>
              <a:t>※</a:t>
            </a:r>
            <a:r>
              <a:rPr lang="ja-JP" altLang="en-US" sz="1000" dirty="0"/>
              <a:t>してあげられる支援</a:t>
            </a:r>
            <a:r>
              <a:rPr lang="ja-JP" altLang="en-US" sz="1000" dirty="0" smtClean="0"/>
              <a:t>あり 計</a:t>
            </a:r>
            <a:r>
              <a:rPr lang="en-US" altLang="ja-JP" sz="1000" dirty="0"/>
              <a:t>』(72</a:t>
            </a:r>
            <a:r>
              <a:rPr lang="ja-JP" altLang="en-US" sz="1000" dirty="0"/>
              <a:t>％</a:t>
            </a:r>
            <a:r>
              <a:rPr lang="en-US" altLang="ja-JP" sz="1000" dirty="0"/>
              <a:t>)</a:t>
            </a:r>
            <a:r>
              <a:rPr lang="ja-JP" altLang="en-US" sz="1000" dirty="0"/>
              <a:t>が７割を超えている。</a:t>
            </a:r>
            <a:endParaRPr kumimoji="1" lang="en-US" altLang="ja-JP" sz="1000" dirty="0" smtClean="0"/>
          </a:p>
        </p:txBody>
      </p:sp>
      <p:sp>
        <p:nvSpPr>
          <p:cNvPr id="10" name="正方形/長方形 9"/>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自分が高齢者などにしてあげられる支援</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13−</a:t>
            </a:r>
            <a:r>
              <a:rPr lang="ja-JP" altLang="en-US" sz="900" b="1" dirty="0">
                <a:latin typeface="HG丸ｺﾞｼｯｸM-PRO"/>
                <a:ea typeface="HG丸ｺﾞｼｯｸM-PRO"/>
                <a:cs typeface="HG丸ｺﾞｼｯｸM-PRO"/>
              </a:rPr>
              <a:t>１）</a:t>
            </a:r>
          </a:p>
        </p:txBody>
      </p:sp>
      <p:sp>
        <p:nvSpPr>
          <p:cNvPr id="13" name="タイトル 1"/>
          <p:cNvSpPr txBox="1">
            <a:spLocks/>
          </p:cNvSpPr>
          <p:nvPr/>
        </p:nvSpPr>
        <p:spPr>
          <a:xfrm>
            <a:off x="383865" y="5204325"/>
            <a:ext cx="6118480" cy="648000"/>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en-US" altLang="ja-JP" sz="1200" dirty="0"/>
              <a:t>『</a:t>
            </a:r>
            <a:r>
              <a:rPr lang="ja-JP" altLang="en-US" sz="1200" dirty="0"/>
              <a:t>してもらいたい支援あり</a:t>
            </a:r>
            <a:r>
              <a:rPr lang="en-US" altLang="ja-JP" sz="1200" dirty="0"/>
              <a:t>』</a:t>
            </a:r>
            <a:r>
              <a:rPr lang="ja-JP" altLang="en-US" sz="1200" dirty="0"/>
              <a:t>という人は、合わせると回答者の約４割で</a:t>
            </a:r>
            <a:r>
              <a:rPr lang="ja-JP" altLang="en-US" sz="1200" dirty="0" smtClean="0"/>
              <a:t>、</a:t>
            </a:r>
            <a:endParaRPr lang="en-US" altLang="ja-JP" sz="1200" dirty="0" smtClean="0"/>
          </a:p>
          <a:p>
            <a:r>
              <a:rPr lang="ja-JP" altLang="en-US" sz="1200" dirty="0" smtClean="0"/>
              <a:t>　　　具体的</a:t>
            </a:r>
            <a:r>
              <a:rPr lang="ja-JP" altLang="en-US" sz="1200" dirty="0"/>
              <a:t>内容では</a:t>
            </a:r>
            <a:r>
              <a:rPr lang="ja-JP" altLang="en-US" sz="1200" dirty="0" smtClean="0"/>
              <a:t>、３割</a:t>
            </a:r>
            <a:r>
              <a:rPr lang="ja-JP" altLang="en-US" sz="1200" dirty="0"/>
              <a:t>強の「災害時・急病時の手助け」が最多で</a:t>
            </a:r>
            <a:r>
              <a:rPr lang="ja-JP" altLang="en-US" sz="1200" dirty="0" smtClean="0"/>
              <a:t>、</a:t>
            </a:r>
            <a:endParaRPr lang="en-US" altLang="ja-JP" sz="1200" dirty="0" smtClean="0"/>
          </a:p>
          <a:p>
            <a:r>
              <a:rPr lang="ja-JP" altLang="en-US" sz="1200" dirty="0" smtClean="0"/>
              <a:t>　　　　　　　　　　　　　　　　　　　「</a:t>
            </a:r>
            <a:r>
              <a:rPr lang="ja-JP" altLang="en-US" sz="1200" dirty="0"/>
              <a:t>見守り・安否確認」が１割強で続く。</a:t>
            </a:r>
          </a:p>
        </p:txBody>
      </p:sp>
      <p:sp>
        <p:nvSpPr>
          <p:cNvPr id="14" name="正方形/長方形 13"/>
          <p:cNvSpPr/>
          <p:nvPr/>
        </p:nvSpPr>
        <p:spPr>
          <a:xfrm>
            <a:off x="385384" y="6735647"/>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13-2</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また</a:t>
            </a:r>
            <a:r>
              <a:rPr lang="ja-JP" altLang="en-US" sz="800" b="1" dirty="0">
                <a:latin typeface="HG丸ｺﾞｼｯｸM-PRO"/>
                <a:ea typeface="HG丸ｺﾞｼｯｸM-PRO"/>
                <a:cs typeface="HG丸ｺﾞｼｯｸM-PRO"/>
              </a:rPr>
              <a:t>、あなた自身が、近所の方から支援してもらいたいことはありますか。（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5" name="サブタイトル 2"/>
          <p:cNvSpPr txBox="1">
            <a:spLocks/>
          </p:cNvSpPr>
          <p:nvPr/>
        </p:nvSpPr>
        <p:spPr>
          <a:xfrm>
            <a:off x="383864" y="5869771"/>
            <a:ext cx="6121519" cy="86587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近所の方</a:t>
            </a:r>
            <a:r>
              <a:rPr lang="ja-JP" altLang="en-US" sz="1000" dirty="0" smtClean="0"/>
              <a:t>から</a:t>
            </a:r>
            <a:r>
              <a:rPr lang="en-US" altLang="ja-JP" sz="1000" dirty="0" smtClean="0"/>
              <a:t>『</a:t>
            </a:r>
            <a:r>
              <a:rPr lang="ja-JP" altLang="en-US" sz="1000" dirty="0" smtClean="0"/>
              <a:t>自分</a:t>
            </a:r>
            <a:r>
              <a:rPr lang="ja-JP" altLang="en-US" sz="1000" dirty="0"/>
              <a:t>自身が支援してもらいたい</a:t>
            </a:r>
            <a:r>
              <a:rPr lang="ja-JP" altLang="en-US" sz="1000" dirty="0" smtClean="0"/>
              <a:t>こと</a:t>
            </a:r>
            <a:r>
              <a:rPr lang="en-US" altLang="ja-JP" sz="1000" dirty="0" smtClean="0"/>
              <a:t>』</a:t>
            </a:r>
            <a:r>
              <a:rPr lang="ja-JP" altLang="en-US" sz="1000" dirty="0" smtClean="0"/>
              <a:t>を</a:t>
            </a:r>
            <a:r>
              <a:rPr lang="ja-JP" altLang="en-US" sz="1000" dirty="0"/>
              <a:t>複数回答で回答してもらった結果は</a:t>
            </a:r>
            <a:r>
              <a:rPr lang="ja-JP" altLang="en-US" sz="1000" dirty="0" smtClean="0"/>
              <a:t>、「</a:t>
            </a:r>
            <a:r>
              <a:rPr lang="ja-JP" altLang="en-US" sz="1000" dirty="0"/>
              <a:t>特に</a:t>
            </a:r>
            <a:r>
              <a:rPr lang="ja-JP" altLang="en-US" sz="1000" dirty="0" err="1" smtClean="0"/>
              <a:t>な</a:t>
            </a:r>
            <a:endParaRPr lang="en-US" altLang="ja-JP" sz="1000" dirty="0" smtClean="0"/>
          </a:p>
          <a:p>
            <a:r>
              <a:rPr lang="ja-JP" altLang="en-US" sz="1000" dirty="0" smtClean="0"/>
              <a:t>い</a:t>
            </a:r>
            <a:r>
              <a:rPr lang="ja-JP" altLang="en-US" sz="1000" dirty="0"/>
              <a:t>」</a:t>
            </a:r>
            <a:r>
              <a:rPr lang="en-US" altLang="ja-JP" sz="1000" dirty="0"/>
              <a:t>(59</a:t>
            </a:r>
            <a:r>
              <a:rPr lang="ja-JP" altLang="en-US" sz="1000" dirty="0"/>
              <a:t>％</a:t>
            </a:r>
            <a:r>
              <a:rPr lang="en-US" altLang="ja-JP" sz="1000" dirty="0"/>
              <a:t>)</a:t>
            </a:r>
            <a:r>
              <a:rPr lang="ja-JP" altLang="en-US" sz="1000" dirty="0"/>
              <a:t>が６割弱を占めて最も多いものの、約４割の</a:t>
            </a:r>
            <a:r>
              <a:rPr lang="en-US" altLang="ja-JP" sz="1000" dirty="0"/>
              <a:t>『※</a:t>
            </a:r>
            <a:r>
              <a:rPr lang="ja-JP" altLang="en-US" sz="1000" dirty="0"/>
              <a:t>してもらいたい支援</a:t>
            </a:r>
            <a:r>
              <a:rPr lang="ja-JP" altLang="en-US" sz="1000" dirty="0" smtClean="0"/>
              <a:t>あり 計</a:t>
            </a:r>
            <a:r>
              <a:rPr lang="en-US" altLang="ja-JP" sz="1000" dirty="0"/>
              <a:t>』(40</a:t>
            </a:r>
            <a:r>
              <a:rPr lang="ja-JP" altLang="en-US" sz="1000" dirty="0"/>
              <a:t>％</a:t>
            </a:r>
            <a:r>
              <a:rPr lang="en-US" altLang="ja-JP" sz="1000" dirty="0"/>
              <a:t>)</a:t>
            </a:r>
            <a:r>
              <a:rPr lang="ja-JP" altLang="en-US" sz="1000" dirty="0" smtClean="0"/>
              <a:t>の内容</a:t>
            </a:r>
            <a:endParaRPr lang="en-US" altLang="ja-JP" sz="1000" dirty="0" smtClean="0"/>
          </a:p>
          <a:p>
            <a:r>
              <a:rPr lang="ja-JP" altLang="en-US" sz="1000" dirty="0" smtClean="0"/>
              <a:t>を</a:t>
            </a:r>
            <a:r>
              <a:rPr lang="ja-JP" altLang="en-US" sz="1000" dirty="0"/>
              <a:t>みると、「災害時・急病時の手助け」</a:t>
            </a:r>
            <a:r>
              <a:rPr lang="en-US" altLang="ja-JP" sz="1000" dirty="0"/>
              <a:t>(31</a:t>
            </a:r>
            <a:r>
              <a:rPr lang="ja-JP" altLang="en-US" sz="1000" dirty="0"/>
              <a:t>％</a:t>
            </a:r>
            <a:r>
              <a:rPr lang="en-US" altLang="ja-JP" sz="1000" dirty="0"/>
              <a:t>)</a:t>
            </a:r>
            <a:r>
              <a:rPr lang="ja-JP" altLang="en-US" sz="1000" dirty="0"/>
              <a:t>が３割を超えて最も多く</a:t>
            </a:r>
            <a:r>
              <a:rPr lang="ja-JP" altLang="en-US" sz="1000" dirty="0" smtClean="0"/>
              <a:t>、次いで</a:t>
            </a:r>
            <a:r>
              <a:rPr lang="ja-JP" altLang="en-US" sz="1000" dirty="0"/>
              <a:t>「見守り・安否確認</a:t>
            </a:r>
            <a:r>
              <a:rPr lang="ja-JP" altLang="en-US" sz="1000" dirty="0" smtClean="0"/>
              <a:t>」</a:t>
            </a:r>
            <a:endParaRPr lang="en-US" altLang="ja-JP" sz="1000" dirty="0" smtClean="0"/>
          </a:p>
          <a:p>
            <a:r>
              <a:rPr lang="en-US" altLang="ja-JP" sz="1000" dirty="0" smtClean="0"/>
              <a:t>(</a:t>
            </a:r>
            <a:r>
              <a:rPr lang="en-US" altLang="ja-JP" sz="1000" dirty="0"/>
              <a:t>11</a:t>
            </a:r>
            <a:r>
              <a:rPr lang="ja-JP" altLang="en-US" sz="1000" dirty="0"/>
              <a:t>％</a:t>
            </a:r>
            <a:r>
              <a:rPr lang="en-US" altLang="ja-JP" sz="1000" dirty="0"/>
              <a:t>)</a:t>
            </a:r>
            <a:r>
              <a:rPr lang="ja-JP" altLang="en-US" sz="1000" dirty="0" smtClean="0"/>
              <a:t>が１割強で</a:t>
            </a:r>
            <a:r>
              <a:rPr lang="ja-JP" altLang="en-US" sz="1000" dirty="0"/>
              <a:t>続くが、他の項目はいずれも１割未満にとどまる。</a:t>
            </a:r>
          </a:p>
        </p:txBody>
      </p:sp>
      <p:sp>
        <p:nvSpPr>
          <p:cNvPr id="16" name="正方形/長方形 15"/>
          <p:cNvSpPr/>
          <p:nvPr/>
        </p:nvSpPr>
        <p:spPr>
          <a:xfrm>
            <a:off x="234000" y="4978148"/>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自分が近所の人などにしてもらいたい支援</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13</a:t>
            </a:r>
            <a:r>
              <a:rPr lang="ja-JP" altLang="en-US" sz="900" b="1" dirty="0">
                <a:latin typeface="HG丸ｺﾞｼｯｸM-PRO"/>
                <a:ea typeface="HG丸ｺﾞｼｯｸM-PRO"/>
                <a:cs typeface="HG丸ｺﾞｼｯｸM-PRO"/>
              </a:rPr>
              <a:t>ー</a:t>
            </a:r>
            <a:r>
              <a:rPr lang="en-US" altLang="ja-JP" sz="900" b="1" dirty="0">
                <a:latin typeface="HG丸ｺﾞｼｯｸM-PRO"/>
                <a:ea typeface="HG丸ｺﾞｼｯｸM-PRO"/>
                <a:cs typeface="HG丸ｺﾞｼｯｸM-PRO"/>
              </a:rPr>
              <a:t>2</a:t>
            </a:r>
            <a:r>
              <a:rPr lang="ja-JP" altLang="en-US" sz="900" b="1" dirty="0">
                <a:latin typeface="HG丸ｺﾞｼｯｸM-PRO"/>
                <a:ea typeface="HG丸ｺﾞｼｯｸM-PRO"/>
                <a:cs typeface="HG丸ｺﾞｼｯｸM-PRO"/>
              </a:rPr>
              <a:t>）</a:t>
            </a:r>
          </a:p>
        </p:txBody>
      </p:sp>
      <p:graphicFrame>
        <p:nvGraphicFramePr>
          <p:cNvPr id="19" name="グラフ 18"/>
          <p:cNvGraphicFramePr>
            <a:graphicFrameLocks/>
          </p:cNvGraphicFramePr>
          <p:nvPr>
            <p:extLst>
              <p:ext uri="{D42A27DB-BD31-4B8C-83A1-F6EECF244321}">
                <p14:modId xmlns:p14="http://schemas.microsoft.com/office/powerpoint/2010/main" val="3243176382"/>
              </p:ext>
            </p:extLst>
          </p:nvPr>
        </p:nvGraphicFramePr>
        <p:xfrm>
          <a:off x="63500" y="2312959"/>
          <a:ext cx="6731000" cy="2514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グラフ 19"/>
          <p:cNvGraphicFramePr>
            <a:graphicFrameLocks/>
          </p:cNvGraphicFramePr>
          <p:nvPr>
            <p:extLst>
              <p:ext uri="{D42A27DB-BD31-4B8C-83A1-F6EECF244321}">
                <p14:modId xmlns:p14="http://schemas.microsoft.com/office/powerpoint/2010/main" val="1665759343"/>
              </p:ext>
            </p:extLst>
          </p:nvPr>
        </p:nvGraphicFramePr>
        <p:xfrm>
          <a:off x="63500" y="6991927"/>
          <a:ext cx="6731000" cy="2514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8526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22</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smtClean="0">
                <a:solidFill>
                  <a:srgbClr val="000000"/>
                </a:solidFill>
              </a:rPr>
              <a:t>＜</a:t>
            </a:r>
            <a:r>
              <a:rPr lang="ja-JP" altLang="en-US" sz="1000" dirty="0"/>
              <a:t>３</a:t>
            </a:r>
            <a:r>
              <a:rPr lang="en-US" altLang="ja-JP" sz="1000" dirty="0"/>
              <a:t>−</a:t>
            </a:r>
            <a:r>
              <a:rPr lang="ja-JP" altLang="en-US" sz="1000" dirty="0"/>
              <a:t>５　子育てについて</a:t>
            </a:r>
            <a:r>
              <a:rPr lang="ja-JP" altLang="en-US" sz="1000" dirty="0" smtClean="0">
                <a:solidFill>
                  <a:srgbClr val="000000"/>
                </a:solidFill>
              </a:rPr>
              <a:t>＞</a:t>
            </a:r>
            <a:endParaRPr lang="ja-JP" altLang="en-US" sz="1000" dirty="0"/>
          </a:p>
        </p:txBody>
      </p:sp>
      <p:sp>
        <p:nvSpPr>
          <p:cNvPr id="29" name="タイトル 1"/>
          <p:cNvSpPr>
            <a:spLocks noGrp="1"/>
          </p:cNvSpPr>
          <p:nvPr>
            <p:ph type="ctrTitle"/>
          </p:nvPr>
        </p:nvSpPr>
        <p:spPr>
          <a:xfrm>
            <a:off x="383865" y="871701"/>
            <a:ext cx="6118480" cy="647999"/>
          </a:xfrm>
          <a:solidFill>
            <a:srgbClr val="D9D9D9"/>
          </a:solidFill>
          <a:ln>
            <a:solidFill>
              <a:srgbClr val="FFFFFF"/>
            </a:solidFill>
          </a:ln>
        </p:spPr>
        <p:txBody>
          <a:bodyPr>
            <a:noAutofit/>
          </a:bodyPr>
          <a:lstStyle/>
          <a:p>
            <a:r>
              <a:rPr lang="ja-JP" altLang="en-US" sz="1200" dirty="0"/>
              <a:t>３つ</a:t>
            </a:r>
            <a:r>
              <a:rPr lang="ja-JP" altLang="en-US" sz="1200" dirty="0" smtClean="0"/>
              <a:t>の子育て支援</a:t>
            </a:r>
            <a:r>
              <a:rPr lang="ja-JP" altLang="en-US" sz="1200" dirty="0"/>
              <a:t>サービス共に</a:t>
            </a:r>
            <a:r>
              <a:rPr lang="ja-JP" altLang="en-US" sz="1200" dirty="0" smtClean="0"/>
              <a:t>、「初めて聞いた」が</a:t>
            </a:r>
            <a:r>
              <a:rPr lang="en-US" altLang="ja-JP" sz="1200" dirty="0" smtClean="0"/>
              <a:t>6</a:t>
            </a:r>
            <a:r>
              <a:rPr lang="ja-JP" altLang="en-US" sz="1200" dirty="0" smtClean="0"/>
              <a:t>割強～</a:t>
            </a:r>
            <a:r>
              <a:rPr lang="en-US" altLang="ja-JP" sz="1200" dirty="0" smtClean="0"/>
              <a:t>6</a:t>
            </a:r>
            <a:r>
              <a:rPr lang="ja-JP" altLang="en-US" sz="1200" dirty="0" smtClean="0"/>
              <a:t>割台半ばで多く、</a:t>
            </a:r>
            <a:r>
              <a:rPr lang="en-US" altLang="ja-JP" sz="1200" dirty="0" smtClean="0"/>
              <a:t/>
            </a:r>
            <a:br>
              <a:rPr lang="en-US" altLang="ja-JP" sz="1200" dirty="0" smtClean="0"/>
            </a:br>
            <a:r>
              <a:rPr lang="ja-JP" altLang="en-US" sz="1200" dirty="0" smtClean="0"/>
              <a:t>　　　　　　　利用</a:t>
            </a:r>
            <a:r>
              <a:rPr lang="ja-JP" altLang="en-US" sz="1200" dirty="0"/>
              <a:t>経験率は</a:t>
            </a:r>
            <a:r>
              <a:rPr lang="en-US" altLang="ja-JP" sz="1200" dirty="0"/>
              <a:t>5〜8</a:t>
            </a:r>
            <a:r>
              <a:rPr lang="ja-JP" altLang="en-US" sz="1200" dirty="0"/>
              <a:t>％程度にとどまるが、知名率は</a:t>
            </a:r>
            <a:r>
              <a:rPr lang="en-US" altLang="ja-JP" sz="1200" dirty="0"/>
              <a:t>25〜28</a:t>
            </a:r>
            <a:r>
              <a:rPr lang="ja-JP" altLang="en-US" sz="1200" dirty="0"/>
              <a:t>％程度</a:t>
            </a:r>
            <a:r>
              <a:rPr lang="ja-JP" altLang="en-US" sz="1200" dirty="0" smtClean="0"/>
              <a:t>。</a:t>
            </a:r>
            <a:r>
              <a:rPr lang="en-US" altLang="ja-JP" sz="1200" dirty="0" smtClean="0"/>
              <a:t/>
            </a:r>
            <a:br>
              <a:rPr lang="en-US" altLang="ja-JP" sz="1200" dirty="0" smtClean="0"/>
            </a:br>
            <a:r>
              <a:rPr lang="ja-JP" altLang="en-US" sz="1200" dirty="0" smtClean="0"/>
              <a:t>　一方</a:t>
            </a:r>
            <a:r>
              <a:rPr lang="ja-JP" altLang="en-US" sz="1200" dirty="0"/>
              <a:t>、３サービスともに「無回答」がそれぞれ１割程度と多めな傾向。</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港北区の子育て支援サービスの認知・利用経験</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14−</a:t>
            </a:r>
            <a:r>
              <a:rPr lang="ja-JP" altLang="en-US" sz="900" b="1" dirty="0">
                <a:latin typeface="HG丸ｺﾞｼｯｸM-PRO"/>
                <a:ea typeface="HG丸ｺﾞｼｯｸM-PRO"/>
                <a:cs typeface="HG丸ｺﾞｼｯｸM-PRO"/>
              </a:rPr>
              <a:t>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Ｃ</a:t>
            </a:r>
            <a:r>
              <a:rPr lang="ja-JP" altLang="en-US" sz="900" b="1" dirty="0" smtClean="0">
                <a:latin typeface="HG丸ｺﾞｼｯｸM-PRO"/>
                <a:ea typeface="HG丸ｺﾞｼｯｸM-PRO"/>
                <a:cs typeface="HG丸ｺﾞｼｯｸM-PRO"/>
              </a:rPr>
              <a:t>）　（各項目</a:t>
            </a:r>
            <a:r>
              <a:rPr lang="ja-JP" altLang="en-US" sz="900" b="1" dirty="0">
                <a:latin typeface="HG丸ｺﾞｼｯｸM-PRO"/>
                <a:ea typeface="HG丸ｺﾞｼｯｸM-PRO"/>
                <a:cs typeface="HG丸ｺﾞｼｯｸM-PRO"/>
              </a:rPr>
              <a:t>＝全数ベース）</a:t>
            </a:r>
          </a:p>
        </p:txBody>
      </p:sp>
      <p:sp>
        <p:nvSpPr>
          <p:cNvPr id="13" name="正方形/長方形 12"/>
          <p:cNvSpPr/>
          <p:nvPr/>
        </p:nvSpPr>
        <p:spPr>
          <a:xfrm>
            <a:off x="383865" y="4171815"/>
            <a:ext cx="6119999" cy="339610"/>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14</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は、港北区で行われている子育て支援サービスのうち、下記の</a:t>
            </a:r>
            <a:r>
              <a:rPr lang="en-US" altLang="ja-JP" sz="800" b="1" dirty="0">
                <a:latin typeface="HG丸ｺﾞｼｯｸM-PRO"/>
                <a:ea typeface="HG丸ｺﾞｼｯｸM-PRO"/>
                <a:cs typeface="HG丸ｺﾞｼｯｸM-PRO"/>
              </a:rPr>
              <a:t>A</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C</a:t>
            </a:r>
            <a:r>
              <a:rPr lang="ja-JP" altLang="en-US" sz="800" b="1" dirty="0">
                <a:latin typeface="HG丸ｺﾞｼｯｸM-PRO"/>
                <a:ea typeface="HG丸ｺﾞｼｯｸM-PRO"/>
                <a:cs typeface="HG丸ｺﾞｼｯｸM-PRO"/>
              </a:rPr>
              <a:t>について、どれくらいご存知ですか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Ａ～Ｃそれぞれ</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は１つずつ）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9" name="サブタイトル 2"/>
          <p:cNvSpPr txBox="1">
            <a:spLocks/>
          </p:cNvSpPr>
          <p:nvPr/>
        </p:nvSpPr>
        <p:spPr>
          <a:xfrm>
            <a:off x="388331" y="1707219"/>
            <a:ext cx="6118481" cy="215741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en-US" altLang="ja-JP" sz="1000" b="1" dirty="0"/>
              <a:t>【</a:t>
            </a:r>
            <a:r>
              <a:rPr lang="ja-JP" altLang="en-US" sz="1000" b="1" dirty="0"/>
              <a:t>Ａ．親と子のつどいのひろば</a:t>
            </a:r>
            <a:r>
              <a:rPr lang="en-US" altLang="ja-JP" sz="1000" b="1" dirty="0" smtClean="0"/>
              <a:t>】</a:t>
            </a:r>
            <a:endParaRPr lang="en-US" altLang="ja-JP" sz="1000" b="1" dirty="0"/>
          </a:p>
          <a:p>
            <a:r>
              <a:rPr lang="ja-JP" altLang="en-US" sz="1000" dirty="0" smtClean="0"/>
              <a:t>「</a:t>
            </a:r>
            <a:r>
              <a:rPr lang="ja-JP" altLang="en-US" sz="1000" dirty="0"/>
              <a:t>初めて聞いた」</a:t>
            </a:r>
            <a:r>
              <a:rPr lang="en-US" altLang="ja-JP" sz="1000" dirty="0"/>
              <a:t>(64</a:t>
            </a:r>
            <a:r>
              <a:rPr lang="ja-JP" altLang="en-US" sz="1000" dirty="0"/>
              <a:t>％</a:t>
            </a:r>
            <a:r>
              <a:rPr lang="en-US" altLang="ja-JP" sz="1000" dirty="0"/>
              <a:t>)</a:t>
            </a:r>
            <a:r>
              <a:rPr lang="ja-JP" altLang="en-US" sz="1000" dirty="0"/>
              <a:t>が圧倒的に多く、「利用したことがある」が</a:t>
            </a:r>
            <a:r>
              <a:rPr lang="en-US" altLang="ja-JP" sz="1000" dirty="0"/>
              <a:t>7</a:t>
            </a:r>
            <a:r>
              <a:rPr lang="ja-JP" altLang="en-US" sz="1000" dirty="0"/>
              <a:t>％、「利用ないが、機能</a:t>
            </a:r>
            <a:r>
              <a:rPr lang="ja-JP" altLang="en-US" sz="1000" dirty="0" smtClean="0"/>
              <a:t>や支援</a:t>
            </a:r>
            <a:endParaRPr lang="en-US" altLang="ja-JP" sz="1000" dirty="0" smtClean="0"/>
          </a:p>
          <a:p>
            <a:r>
              <a:rPr lang="ja-JP" altLang="en-US" sz="1000" dirty="0" smtClean="0"/>
              <a:t>内容</a:t>
            </a:r>
            <a:r>
              <a:rPr lang="ja-JP" altLang="en-US" sz="1000" dirty="0"/>
              <a:t>は知っている」が</a:t>
            </a:r>
            <a:r>
              <a:rPr lang="en-US" altLang="ja-JP" sz="1000" dirty="0"/>
              <a:t>5</a:t>
            </a:r>
            <a:r>
              <a:rPr lang="ja-JP" altLang="en-US" sz="1000" dirty="0"/>
              <a:t>％、「利用ないが、名前は知っている」が</a:t>
            </a:r>
            <a:r>
              <a:rPr lang="en-US" altLang="ja-JP" sz="1000" dirty="0"/>
              <a:t>15</a:t>
            </a:r>
            <a:r>
              <a:rPr lang="ja-JP" altLang="en-US" sz="1000" dirty="0"/>
              <a:t>％という回答結果</a:t>
            </a:r>
            <a:r>
              <a:rPr lang="ja-JP" altLang="en-US" sz="1000" dirty="0" smtClean="0"/>
              <a:t>。</a:t>
            </a:r>
            <a:endParaRPr lang="ja-JP" altLang="en-US" sz="1000" dirty="0"/>
          </a:p>
          <a:p>
            <a:endParaRPr lang="ja-JP" altLang="en-US" sz="1000" dirty="0"/>
          </a:p>
          <a:p>
            <a:r>
              <a:rPr lang="en-US" altLang="ja-JP" sz="1000" b="1" dirty="0"/>
              <a:t>【</a:t>
            </a:r>
            <a:r>
              <a:rPr lang="ja-JP" altLang="en-US" sz="1000" b="1" dirty="0"/>
              <a:t>Ｂ．地域子育て支援拠点「どろっぷ」</a:t>
            </a:r>
            <a:r>
              <a:rPr lang="en-US" altLang="ja-JP" sz="1000" b="1" dirty="0" smtClean="0"/>
              <a:t>】</a:t>
            </a:r>
            <a:endParaRPr lang="en-US" altLang="ja-JP" sz="1000" b="1" dirty="0"/>
          </a:p>
          <a:p>
            <a:r>
              <a:rPr lang="ja-JP" altLang="en-US" sz="1000" dirty="0" smtClean="0"/>
              <a:t>「</a:t>
            </a:r>
            <a:r>
              <a:rPr lang="ja-JP" altLang="en-US" sz="1000" dirty="0"/>
              <a:t>初めて聞いた」</a:t>
            </a:r>
            <a:r>
              <a:rPr lang="en-US" altLang="ja-JP" sz="1000" dirty="0"/>
              <a:t>(62</a:t>
            </a:r>
            <a:r>
              <a:rPr lang="ja-JP" altLang="en-US" sz="1000" dirty="0"/>
              <a:t>％</a:t>
            </a:r>
            <a:r>
              <a:rPr lang="en-US" altLang="ja-JP" sz="1000" dirty="0"/>
              <a:t>)</a:t>
            </a:r>
            <a:r>
              <a:rPr lang="ja-JP" altLang="en-US" sz="1000" dirty="0"/>
              <a:t>が圧倒的に多く、「利用したことがある」が</a:t>
            </a:r>
            <a:r>
              <a:rPr lang="en-US" altLang="ja-JP" sz="1000" dirty="0"/>
              <a:t>8</a:t>
            </a:r>
            <a:r>
              <a:rPr lang="ja-JP" altLang="en-US" sz="1000" dirty="0"/>
              <a:t>％、「利用ないが、機能</a:t>
            </a:r>
            <a:r>
              <a:rPr lang="ja-JP" altLang="en-US" sz="1000" dirty="0" smtClean="0"/>
              <a:t>や支援</a:t>
            </a:r>
            <a:endParaRPr lang="en-US" altLang="ja-JP" sz="1000" dirty="0" smtClean="0"/>
          </a:p>
          <a:p>
            <a:r>
              <a:rPr lang="ja-JP" altLang="en-US" sz="1000" dirty="0" smtClean="0"/>
              <a:t>内容</a:t>
            </a:r>
            <a:r>
              <a:rPr lang="ja-JP" altLang="en-US" sz="1000" dirty="0"/>
              <a:t>は知っている」が</a:t>
            </a:r>
            <a:r>
              <a:rPr lang="en-US" altLang="ja-JP" sz="1000" dirty="0"/>
              <a:t>6</a:t>
            </a:r>
            <a:r>
              <a:rPr lang="ja-JP" altLang="en-US" sz="1000" dirty="0"/>
              <a:t>％、「利用ないが、名前は知っている」が</a:t>
            </a:r>
            <a:r>
              <a:rPr lang="en-US" altLang="ja-JP" sz="1000" dirty="0" smtClean="0"/>
              <a:t>14</a:t>
            </a:r>
            <a:r>
              <a:rPr lang="ja-JP" altLang="en-US" sz="1000" dirty="0" smtClean="0"/>
              <a:t>％</a:t>
            </a:r>
            <a:r>
              <a:rPr lang="ja-JP" altLang="en-US" sz="1000" dirty="0"/>
              <a:t>という回答結果</a:t>
            </a:r>
            <a:r>
              <a:rPr lang="ja-JP" altLang="en-US" sz="1000" dirty="0" smtClean="0"/>
              <a:t>。</a:t>
            </a:r>
            <a:endParaRPr lang="ja-JP" altLang="en-US" sz="1000" dirty="0"/>
          </a:p>
          <a:p>
            <a:endParaRPr lang="ja-JP" altLang="en-US" sz="1000" dirty="0"/>
          </a:p>
          <a:p>
            <a:r>
              <a:rPr lang="en-US" altLang="ja-JP" sz="1000" b="1" dirty="0"/>
              <a:t>【</a:t>
            </a:r>
            <a:r>
              <a:rPr lang="ja-JP" altLang="en-US" sz="1000" b="1" dirty="0"/>
              <a:t>Ｃ．保育園での子育て支援事業</a:t>
            </a:r>
            <a:r>
              <a:rPr lang="en-US" altLang="ja-JP" sz="1000" b="1" dirty="0" smtClean="0"/>
              <a:t>】</a:t>
            </a:r>
            <a:endParaRPr lang="en-US" altLang="ja-JP" sz="1000" b="1" dirty="0"/>
          </a:p>
          <a:p>
            <a:r>
              <a:rPr lang="ja-JP" altLang="en-US" sz="1000" dirty="0" smtClean="0"/>
              <a:t>「</a:t>
            </a:r>
            <a:r>
              <a:rPr lang="ja-JP" altLang="en-US" sz="1000" dirty="0"/>
              <a:t>初めて聞いた」</a:t>
            </a:r>
            <a:r>
              <a:rPr lang="en-US" altLang="ja-JP" sz="1000" dirty="0"/>
              <a:t>(65</a:t>
            </a:r>
            <a:r>
              <a:rPr lang="ja-JP" altLang="en-US" sz="1000" dirty="0"/>
              <a:t>％</a:t>
            </a:r>
            <a:r>
              <a:rPr lang="en-US" altLang="ja-JP" sz="1000" dirty="0"/>
              <a:t>)</a:t>
            </a:r>
            <a:r>
              <a:rPr lang="ja-JP" altLang="en-US" sz="1000" dirty="0"/>
              <a:t>が圧倒的に多く、「利用したことがある」が</a:t>
            </a:r>
            <a:r>
              <a:rPr lang="en-US" altLang="ja-JP" sz="1000" dirty="0"/>
              <a:t>5</a:t>
            </a:r>
            <a:r>
              <a:rPr lang="ja-JP" altLang="en-US" sz="1000" dirty="0"/>
              <a:t>％、「利用ないが、機能</a:t>
            </a:r>
            <a:r>
              <a:rPr lang="ja-JP" altLang="en-US" sz="1000" dirty="0" smtClean="0"/>
              <a:t>や支援</a:t>
            </a:r>
            <a:endParaRPr lang="en-US" altLang="ja-JP" sz="1000" dirty="0" smtClean="0"/>
          </a:p>
          <a:p>
            <a:r>
              <a:rPr lang="ja-JP" altLang="en-US" sz="1000" dirty="0" smtClean="0"/>
              <a:t>内容</a:t>
            </a:r>
            <a:r>
              <a:rPr lang="ja-JP" altLang="en-US" sz="1000" dirty="0"/>
              <a:t>は知っている」が</a:t>
            </a:r>
            <a:r>
              <a:rPr lang="en-US" altLang="ja-JP" sz="1000" dirty="0"/>
              <a:t>8</a:t>
            </a:r>
            <a:r>
              <a:rPr lang="ja-JP" altLang="en-US" sz="1000" dirty="0"/>
              <a:t>％、「利用ないが、名前は知っている」が</a:t>
            </a:r>
            <a:r>
              <a:rPr lang="en-US" altLang="ja-JP" sz="1000" dirty="0" smtClean="0"/>
              <a:t>13</a:t>
            </a:r>
            <a:r>
              <a:rPr lang="ja-JP" altLang="en-US" sz="1000" dirty="0" smtClean="0"/>
              <a:t>％</a:t>
            </a:r>
            <a:r>
              <a:rPr lang="ja-JP" altLang="en-US" sz="1000" dirty="0"/>
              <a:t>という回答結果。</a:t>
            </a:r>
          </a:p>
        </p:txBody>
      </p:sp>
      <p:grpSp>
        <p:nvGrpSpPr>
          <p:cNvPr id="2" name="図形グループ 1"/>
          <p:cNvGrpSpPr/>
          <p:nvPr/>
        </p:nvGrpSpPr>
        <p:grpSpPr>
          <a:xfrm>
            <a:off x="333187" y="4741834"/>
            <a:ext cx="6359713" cy="2544274"/>
            <a:chOff x="333187" y="4741834"/>
            <a:chExt cx="6359713" cy="2544274"/>
          </a:xfrm>
        </p:grpSpPr>
        <p:graphicFrame>
          <p:nvGraphicFramePr>
            <p:cNvPr id="23" name="グラフ 22"/>
            <p:cNvGraphicFramePr>
              <a:graphicFrameLocks/>
            </p:cNvGraphicFramePr>
            <p:nvPr>
              <p:extLst>
                <p:ext uri="{D42A27DB-BD31-4B8C-83A1-F6EECF244321}">
                  <p14:modId xmlns:p14="http://schemas.microsoft.com/office/powerpoint/2010/main" val="2162830566"/>
                </p:ext>
              </p:extLst>
            </p:nvPr>
          </p:nvGraphicFramePr>
          <p:xfrm>
            <a:off x="3792798" y="5228708"/>
            <a:ext cx="2900102" cy="205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グラフ 17"/>
            <p:cNvGraphicFramePr>
              <a:graphicFrameLocks/>
            </p:cNvGraphicFramePr>
            <p:nvPr>
              <p:extLst>
                <p:ext uri="{D42A27DB-BD31-4B8C-83A1-F6EECF244321}">
                  <p14:modId xmlns:p14="http://schemas.microsoft.com/office/powerpoint/2010/main" val="2925757683"/>
                </p:ext>
              </p:extLst>
            </p:nvPr>
          </p:nvGraphicFramePr>
          <p:xfrm>
            <a:off x="1917605" y="5228708"/>
            <a:ext cx="2900102" cy="2057400"/>
          </p:xfrm>
          <a:graphic>
            <a:graphicData uri="http://schemas.openxmlformats.org/drawingml/2006/chart">
              <c:chart xmlns:c="http://schemas.openxmlformats.org/drawingml/2006/chart" xmlns:r="http://schemas.openxmlformats.org/officeDocument/2006/relationships" r:id="rId3"/>
            </a:graphicData>
          </a:graphic>
        </p:graphicFrame>
        <p:sp>
          <p:nvSpPr>
            <p:cNvPr id="16" name="正方形/長方形 15"/>
            <p:cNvSpPr/>
            <p:nvPr/>
          </p:nvSpPr>
          <p:spPr>
            <a:xfrm>
              <a:off x="947246" y="4741835"/>
              <a:ext cx="1727999" cy="360000"/>
            </a:xfrm>
            <a:prstGeom prst="rect">
              <a:avLst/>
            </a:prstGeom>
            <a:noFill/>
            <a:ln w="38100" cmpd="dbl">
              <a:solidFill>
                <a:schemeClr val="tx1">
                  <a:lumMod val="50000"/>
                  <a:lumOff val="50000"/>
                </a:schemeClr>
              </a:solidFill>
            </a:ln>
          </p:spPr>
          <p:txBody>
            <a:bodyPr wrap="square" anchor="ctr">
              <a:noAutofit/>
            </a:bodyPr>
            <a:lstStyle/>
            <a:p>
              <a:pPr algn="ctr"/>
              <a:r>
                <a:rPr lang="en-US" altLang="ja-JP" sz="800" b="1" dirty="0">
                  <a:latin typeface="HG丸ｺﾞｼｯｸM-PRO"/>
                  <a:ea typeface="HG丸ｺﾞｼｯｸM-PRO"/>
                  <a:cs typeface="HG丸ｺﾞｼｯｸM-PRO"/>
                </a:rPr>
                <a:t>【</a:t>
              </a:r>
              <a:r>
                <a:rPr lang="en-US" altLang="ja-JP" sz="800" b="1" dirty="0" smtClean="0">
                  <a:latin typeface="HG丸ｺﾞｼｯｸM-PRO"/>
                  <a:ea typeface="HG丸ｺﾞｼｯｸM-PRO"/>
                  <a:cs typeface="HG丸ｺﾞｼｯｸM-PRO"/>
                </a:rPr>
                <a:t>A.</a:t>
              </a:r>
              <a:r>
                <a:rPr lang="ja-JP" altLang="en-US" sz="800" b="1" dirty="0" smtClean="0">
                  <a:latin typeface="HG丸ｺﾞｼｯｸM-PRO"/>
                  <a:ea typeface="HG丸ｺﾞｼｯｸM-PRO"/>
                  <a:cs typeface="HG丸ｺﾞｼｯｸM-PRO"/>
                </a:rPr>
                <a:t>親</a:t>
              </a:r>
              <a:r>
                <a:rPr lang="ja-JP" altLang="en-US" sz="800" b="1" dirty="0">
                  <a:latin typeface="HG丸ｺﾞｼｯｸM-PRO"/>
                  <a:ea typeface="HG丸ｺﾞｼｯｸM-PRO"/>
                  <a:cs typeface="HG丸ｺﾞｼｯｸM-PRO"/>
                </a:rPr>
                <a:t>と子のつどいのひろば</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 </a:t>
              </a:r>
            </a:p>
          </p:txBody>
        </p:sp>
        <p:graphicFrame>
          <p:nvGraphicFramePr>
            <p:cNvPr id="20" name="グラフ 19"/>
            <p:cNvGraphicFramePr>
              <a:graphicFrameLocks/>
            </p:cNvGraphicFramePr>
            <p:nvPr>
              <p:extLst>
                <p:ext uri="{D42A27DB-BD31-4B8C-83A1-F6EECF244321}">
                  <p14:modId xmlns:p14="http://schemas.microsoft.com/office/powerpoint/2010/main" val="2408259464"/>
                </p:ext>
              </p:extLst>
            </p:nvPr>
          </p:nvGraphicFramePr>
          <p:xfrm>
            <a:off x="333187" y="5228708"/>
            <a:ext cx="2908846" cy="2057400"/>
          </p:xfrm>
          <a:graphic>
            <a:graphicData uri="http://schemas.openxmlformats.org/drawingml/2006/chart">
              <c:chart xmlns:c="http://schemas.openxmlformats.org/drawingml/2006/chart" xmlns:r="http://schemas.openxmlformats.org/officeDocument/2006/relationships" r:id="rId4"/>
            </a:graphicData>
          </a:graphic>
        </p:graphicFrame>
        <p:sp>
          <p:nvSpPr>
            <p:cNvPr id="15" name="正方形/長方形 14"/>
            <p:cNvSpPr/>
            <p:nvPr/>
          </p:nvSpPr>
          <p:spPr>
            <a:xfrm>
              <a:off x="2771556" y="4741834"/>
              <a:ext cx="1907999" cy="360000"/>
            </a:xfrm>
            <a:prstGeom prst="rect">
              <a:avLst/>
            </a:prstGeom>
            <a:noFill/>
            <a:ln w="38100" cmpd="dbl">
              <a:solidFill>
                <a:schemeClr val="tx1">
                  <a:lumMod val="50000"/>
                  <a:lumOff val="50000"/>
                </a:schemeClr>
              </a:solidFill>
            </a:ln>
          </p:spPr>
          <p:txBody>
            <a:bodyPr wrap="square">
              <a:noAutofit/>
            </a:bodyPr>
            <a:lstStyle/>
            <a:p>
              <a:pPr algn="ctr"/>
              <a:r>
                <a:rPr lang="en-US" altLang="ja-JP" sz="800" b="1" dirty="0">
                  <a:latin typeface="HG丸ｺﾞｼｯｸM-PRO"/>
                  <a:ea typeface="HG丸ｺﾞｼｯｸM-PRO"/>
                  <a:cs typeface="HG丸ｺﾞｼｯｸM-PRO"/>
                </a:rPr>
                <a:t>【</a:t>
              </a:r>
              <a:r>
                <a:rPr lang="en-US" altLang="ja-JP" sz="800" b="1" dirty="0" smtClean="0">
                  <a:latin typeface="HG丸ｺﾞｼｯｸM-PRO"/>
                  <a:ea typeface="HG丸ｺﾞｼｯｸM-PRO"/>
                  <a:cs typeface="HG丸ｺﾞｼｯｸM-PRO"/>
                </a:rPr>
                <a:t>B.</a:t>
              </a:r>
              <a:r>
                <a:rPr lang="ja-JP" altLang="en-US" sz="800" b="1" dirty="0" smtClean="0">
                  <a:latin typeface="HG丸ｺﾞｼｯｸM-PRO"/>
                  <a:ea typeface="HG丸ｺﾞｼｯｸM-PRO"/>
                  <a:cs typeface="HG丸ｺﾞｼｯｸM-PRO"/>
                </a:rPr>
                <a:t>地域</a:t>
              </a:r>
              <a:r>
                <a:rPr lang="ja-JP" altLang="en-US" sz="800" b="1" dirty="0">
                  <a:latin typeface="HG丸ｺﾞｼｯｸM-PRO"/>
                  <a:ea typeface="HG丸ｺﾞｼｯｸM-PRO"/>
                  <a:cs typeface="HG丸ｺﾞｼｯｸM-PRO"/>
                </a:rPr>
                <a:t>子育て支援</a:t>
              </a:r>
              <a:r>
                <a:rPr lang="ja-JP" altLang="en-US" sz="800" b="1" dirty="0" smtClean="0">
                  <a:latin typeface="HG丸ｺﾞｼｯｸM-PRO"/>
                  <a:ea typeface="HG丸ｺﾞｼｯｸM-PRO"/>
                  <a:cs typeface="HG丸ｺﾞｼｯｸM-PRO"/>
                </a:rPr>
                <a:t>拠点「</a:t>
              </a:r>
              <a:r>
                <a:rPr lang="ja-JP" altLang="en-US" sz="800" b="1" dirty="0">
                  <a:latin typeface="HG丸ｺﾞｼｯｸM-PRO"/>
                  <a:ea typeface="HG丸ｺﾞｼｯｸM-PRO"/>
                  <a:cs typeface="HG丸ｺﾞｼｯｸM-PRO"/>
                </a:rPr>
                <a:t>どろっぷ</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pPr algn="ctr"/>
              <a:r>
                <a:rPr lang="ja-JP" altLang="en-US" sz="800" b="1" dirty="0" smtClean="0">
                  <a:latin typeface="HG丸ｺﾞｼｯｸM-PRO"/>
                  <a:ea typeface="HG丸ｺﾞｼｯｸM-PRO"/>
                  <a:cs typeface="HG丸ｺﾞｼｯｸM-PRO"/>
                </a:rPr>
                <a:t>　　　　「</a:t>
              </a:r>
              <a:r>
                <a:rPr lang="ja-JP" altLang="en-US" sz="800" b="1" dirty="0">
                  <a:latin typeface="HG丸ｺﾞｼｯｸM-PRO"/>
                  <a:ea typeface="HG丸ｺﾞｼｯｸM-PRO"/>
                  <a:cs typeface="HG丸ｺﾞｼｯｸM-PRO"/>
                </a:rPr>
                <a:t>どろっぷサテライト」</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 </a:t>
              </a:r>
            </a:p>
          </p:txBody>
        </p:sp>
        <p:sp>
          <p:nvSpPr>
            <p:cNvPr id="17" name="正方形/長方形 16"/>
            <p:cNvSpPr/>
            <p:nvPr/>
          </p:nvSpPr>
          <p:spPr>
            <a:xfrm>
              <a:off x="4775866" y="4741835"/>
              <a:ext cx="1727998" cy="360000"/>
            </a:xfrm>
            <a:prstGeom prst="rect">
              <a:avLst/>
            </a:prstGeom>
            <a:noFill/>
            <a:ln w="38100" cmpd="dbl">
              <a:solidFill>
                <a:schemeClr val="tx1">
                  <a:lumMod val="50000"/>
                  <a:lumOff val="50000"/>
                </a:schemeClr>
              </a:solidFill>
            </a:ln>
          </p:spPr>
          <p:txBody>
            <a:bodyPr wrap="square" anchor="ctr">
              <a:noAutofit/>
            </a:bodyPr>
            <a:lstStyle/>
            <a:p>
              <a:pPr algn="ctr"/>
              <a:r>
                <a:rPr lang="en-US" altLang="ja-JP" sz="800" b="1" dirty="0">
                  <a:latin typeface="HG丸ｺﾞｼｯｸM-PRO"/>
                  <a:ea typeface="HG丸ｺﾞｼｯｸM-PRO"/>
                  <a:cs typeface="HG丸ｺﾞｼｯｸM-PRO"/>
                </a:rPr>
                <a:t>【</a:t>
              </a:r>
              <a:r>
                <a:rPr lang="en-US" altLang="ja-JP" sz="800" b="1" dirty="0" smtClean="0">
                  <a:latin typeface="HG丸ｺﾞｼｯｸM-PRO"/>
                  <a:ea typeface="HG丸ｺﾞｼｯｸM-PRO"/>
                  <a:cs typeface="HG丸ｺﾞｼｯｸM-PRO"/>
                </a:rPr>
                <a:t>C.</a:t>
              </a:r>
              <a:r>
                <a:rPr lang="ja-JP" altLang="en-US" sz="800" b="1" dirty="0" smtClean="0">
                  <a:latin typeface="HG丸ｺﾞｼｯｸM-PRO"/>
                  <a:ea typeface="HG丸ｺﾞｼｯｸM-PRO"/>
                  <a:cs typeface="HG丸ｺﾞｼｯｸM-PRO"/>
                </a:rPr>
                <a:t>保育園</a:t>
              </a:r>
              <a:r>
                <a:rPr lang="ja-JP" altLang="en-US" sz="800" b="1" dirty="0">
                  <a:latin typeface="HG丸ｺﾞｼｯｸM-PRO"/>
                  <a:ea typeface="HG丸ｺﾞｼｯｸM-PRO"/>
                  <a:cs typeface="HG丸ｺﾞｼｯｸM-PRO"/>
                </a:rPr>
                <a:t>での子育て</a:t>
              </a:r>
              <a:r>
                <a:rPr lang="ja-JP" altLang="en-US" sz="800" b="1" dirty="0" smtClean="0">
                  <a:latin typeface="HG丸ｺﾞｼｯｸM-PRO"/>
                  <a:ea typeface="HG丸ｺﾞｼｯｸM-PRO"/>
                  <a:cs typeface="HG丸ｺﾞｼｯｸM-PRO"/>
                </a:rPr>
                <a:t>支援事業</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a:t>
              </a:r>
              <a:endParaRPr lang="ja-JP" altLang="en-US" sz="800" b="1" dirty="0">
                <a:latin typeface="HG丸ｺﾞｼｯｸM-PRO"/>
                <a:ea typeface="HG丸ｺﾞｼｯｸM-PRO"/>
                <a:cs typeface="HG丸ｺﾞｼｯｸM-PRO"/>
              </a:endParaRPr>
            </a:p>
          </p:txBody>
        </p:sp>
      </p:grpSp>
    </p:spTree>
    <p:extLst>
      <p:ext uri="{BB962C8B-B14F-4D97-AF65-F5344CB8AC3E}">
        <p14:creationId xmlns:p14="http://schemas.microsoft.com/office/powerpoint/2010/main" val="1543221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23</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地域の子育てへの協力経験は、「ある」が</a:t>
            </a:r>
            <a:r>
              <a:rPr lang="en-US" altLang="ja-JP" sz="1200" dirty="0"/>
              <a:t>16</a:t>
            </a:r>
            <a:r>
              <a:rPr lang="ja-JP" altLang="en-US" sz="1200" dirty="0"/>
              <a:t>％、「ない」が</a:t>
            </a:r>
            <a:r>
              <a:rPr lang="en-US" altLang="ja-JP" sz="1200" dirty="0"/>
              <a:t>81</a:t>
            </a:r>
            <a:r>
              <a:rPr lang="ja-JP" altLang="en-US" sz="1200" dirty="0"/>
              <a:t>％</a:t>
            </a:r>
            <a:r>
              <a:rPr lang="ja-JP" altLang="en-US" sz="1200" dirty="0" smtClean="0"/>
              <a:t>。</a:t>
            </a:r>
            <a:r>
              <a:rPr lang="en-US" altLang="ja-JP" sz="1200" dirty="0" smtClean="0"/>
              <a:t/>
            </a:r>
            <a:br>
              <a:rPr lang="en-US" altLang="ja-JP" sz="1200" dirty="0" smtClean="0"/>
            </a:br>
            <a:r>
              <a:rPr lang="ja-JP" altLang="en-US" sz="1200" dirty="0" smtClean="0"/>
              <a:t>　　　　　　　　　　　　　　　　　　　　　　　　　　　（</a:t>
            </a:r>
            <a:r>
              <a:rPr lang="ja-JP" altLang="en-US" sz="1200" dirty="0"/>
              <a:t>無回答が</a:t>
            </a:r>
            <a:r>
              <a:rPr lang="en-US" altLang="ja-JP" sz="1200" dirty="0"/>
              <a:t>4</a:t>
            </a:r>
            <a:r>
              <a:rPr lang="ja-JP" altLang="en-US" sz="1200" dirty="0"/>
              <a:t>％あり）</a:t>
            </a:r>
            <a:endParaRPr kumimoji="1" lang="ja-JP" altLang="en-US" sz="1200" dirty="0"/>
          </a:p>
        </p:txBody>
      </p:sp>
      <p:sp>
        <p:nvSpPr>
          <p:cNvPr id="15" name="正方形/長方形 14"/>
          <p:cNvSpPr/>
          <p:nvPr/>
        </p:nvSpPr>
        <p:spPr>
          <a:xfrm>
            <a:off x="383865" y="1182642"/>
            <a:ext cx="6119999" cy="360000"/>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16</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核家族化</a:t>
            </a:r>
            <a:r>
              <a:rPr lang="ja-JP" altLang="en-US" sz="800" b="1" dirty="0">
                <a:latin typeface="HG丸ｺﾞｼｯｸM-PRO"/>
                <a:ea typeface="HG丸ｺﾞｼｯｸM-PRO"/>
                <a:cs typeface="HG丸ｺﾞｼｯｸM-PRO"/>
              </a:rPr>
              <a:t>により、家庭での子育ての負担が大きくなっていると言われています。そのため、近隣の人たちからの支えが重要になると考えますが、あなたは、地域の子育てに協力したことがありますか。（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地域の子育てへの協力経験の有無</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16</a:t>
            </a:r>
            <a:r>
              <a:rPr lang="ja-JP" altLang="en-US" sz="900" b="1" dirty="0">
                <a:latin typeface="HG丸ｺﾞｼｯｸM-PRO"/>
                <a:ea typeface="HG丸ｺﾞｼｯｸM-PRO"/>
                <a:cs typeface="HG丸ｺﾞｼｯｸM-PRO"/>
              </a:rPr>
              <a:t>）</a:t>
            </a:r>
          </a:p>
        </p:txBody>
      </p:sp>
      <p:sp>
        <p:nvSpPr>
          <p:cNvPr id="22" name="タイトル 1"/>
          <p:cNvSpPr txBox="1">
            <a:spLocks/>
          </p:cNvSpPr>
          <p:nvPr/>
        </p:nvSpPr>
        <p:spPr>
          <a:xfrm>
            <a:off x="383865" y="3557735"/>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地域の子育てへの協力</a:t>
            </a:r>
            <a:r>
              <a:rPr lang="ja-JP" altLang="en-US" sz="1200" dirty="0" smtClean="0"/>
              <a:t>は、「</a:t>
            </a:r>
            <a:r>
              <a:rPr lang="ja-JP" altLang="en-US" sz="1200" dirty="0"/>
              <a:t>駅でベビーカーの持ち上げなど、場に応じた協力</a:t>
            </a:r>
            <a:r>
              <a:rPr lang="ja-JP" altLang="en-US" sz="1200" dirty="0" smtClean="0"/>
              <a:t>」</a:t>
            </a:r>
            <a:endParaRPr lang="en-US" altLang="ja-JP" sz="1200" dirty="0" smtClean="0"/>
          </a:p>
          <a:p>
            <a:r>
              <a:rPr lang="ja-JP" altLang="en-US" sz="1200" dirty="0" smtClean="0"/>
              <a:t>　　　　　「</a:t>
            </a:r>
            <a:r>
              <a:rPr lang="ja-JP" altLang="en-US" sz="1200" dirty="0"/>
              <a:t>地域の子ども向けイベントへの協力」「親子への声掛け」などが中心。</a:t>
            </a:r>
          </a:p>
        </p:txBody>
      </p:sp>
      <p:sp>
        <p:nvSpPr>
          <p:cNvPr id="23" name="正方形/長方形 22"/>
          <p:cNvSpPr/>
          <p:nvPr/>
        </p:nvSpPr>
        <p:spPr>
          <a:xfrm>
            <a:off x="386903" y="5058710"/>
            <a:ext cx="6119999" cy="359997"/>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＜問16で「1.はい」とお答えの方</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solidFill>
                <a:srgbClr val="000000"/>
              </a:solidFill>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16-1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どんな</a:t>
            </a:r>
            <a:r>
              <a:rPr lang="ja-JP" altLang="en-US" sz="800" b="1" dirty="0">
                <a:latin typeface="HG丸ｺﾞｼｯｸM-PRO"/>
                <a:ea typeface="HG丸ｺﾞｼｯｸM-PRO"/>
                <a:cs typeface="HG丸ｺﾞｼｯｸM-PRO"/>
              </a:rPr>
              <a:t>ことに協力したことがありますか。（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=346</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24" name="サブタイトル 2"/>
          <p:cNvSpPr txBox="1">
            <a:spLocks/>
          </p:cNvSpPr>
          <p:nvPr/>
        </p:nvSpPr>
        <p:spPr>
          <a:xfrm>
            <a:off x="386903" y="4075452"/>
            <a:ext cx="6118480" cy="798307"/>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地域の子育てに協力経験がある人</a:t>
            </a:r>
            <a:r>
              <a:rPr lang="en-US" altLang="ja-JP" sz="1000" dirty="0"/>
              <a:t>(346</a:t>
            </a:r>
            <a:r>
              <a:rPr lang="ja-JP" altLang="en-US" sz="1000" dirty="0"/>
              <a:t>名</a:t>
            </a:r>
            <a:r>
              <a:rPr lang="en-US" altLang="ja-JP" sz="1000" dirty="0"/>
              <a:t>)</a:t>
            </a:r>
            <a:r>
              <a:rPr lang="ja-JP" altLang="en-US" sz="1000" dirty="0"/>
              <a:t>にその内容を複数回答で聴いた結果は</a:t>
            </a:r>
            <a:r>
              <a:rPr lang="ja-JP" altLang="en-US" sz="1000" dirty="0" smtClean="0"/>
              <a:t>、「</a:t>
            </a:r>
            <a:r>
              <a:rPr lang="ja-JP" altLang="en-US" sz="1000" dirty="0"/>
              <a:t>駅などで</a:t>
            </a:r>
            <a:r>
              <a:rPr lang="ja-JP" altLang="en-US" sz="1000" dirty="0" smtClean="0"/>
              <a:t>ベビー</a:t>
            </a:r>
            <a:endParaRPr lang="en-US" altLang="ja-JP" sz="1000" dirty="0" smtClean="0"/>
          </a:p>
          <a:p>
            <a:r>
              <a:rPr lang="ja-JP" altLang="en-US" sz="1000" dirty="0" smtClean="0"/>
              <a:t>カー</a:t>
            </a:r>
            <a:r>
              <a:rPr lang="ja-JP" altLang="en-US" sz="1000" dirty="0"/>
              <a:t>を持ち上げるなど、場に応じた協力」</a:t>
            </a:r>
            <a:r>
              <a:rPr lang="en-US" altLang="ja-JP" sz="1000" dirty="0"/>
              <a:t>(58</a:t>
            </a:r>
            <a:r>
              <a:rPr lang="ja-JP" altLang="en-US" sz="1000" dirty="0"/>
              <a:t>％</a:t>
            </a:r>
            <a:r>
              <a:rPr lang="en-US" altLang="ja-JP" sz="1000" dirty="0"/>
              <a:t>)</a:t>
            </a:r>
            <a:r>
              <a:rPr lang="ja-JP" altLang="en-US" sz="1000" dirty="0"/>
              <a:t>が６割弱で最多となっており</a:t>
            </a:r>
            <a:r>
              <a:rPr lang="ja-JP" altLang="en-US" sz="1000" dirty="0" smtClean="0"/>
              <a:t>、これ</a:t>
            </a:r>
            <a:r>
              <a:rPr lang="ja-JP" altLang="en-US" sz="1000" dirty="0"/>
              <a:t>に、「地域の子</a:t>
            </a:r>
            <a:r>
              <a:rPr lang="ja-JP" altLang="en-US" sz="1000" dirty="0" err="1" smtClean="0"/>
              <a:t>ど</a:t>
            </a:r>
            <a:endParaRPr lang="en-US" altLang="ja-JP" sz="1000" dirty="0" smtClean="0"/>
          </a:p>
          <a:p>
            <a:r>
              <a:rPr lang="ja-JP" altLang="en-US" sz="1000" dirty="0" smtClean="0"/>
              <a:t>も</a:t>
            </a:r>
            <a:r>
              <a:rPr lang="ja-JP" altLang="en-US" sz="1000" dirty="0"/>
              <a:t>向けイベントへの協力」</a:t>
            </a:r>
            <a:r>
              <a:rPr lang="en-US" altLang="ja-JP" sz="1000" dirty="0"/>
              <a:t>(38</a:t>
            </a:r>
            <a:r>
              <a:rPr lang="ja-JP" altLang="en-US" sz="1000" dirty="0"/>
              <a:t>％</a:t>
            </a:r>
            <a:r>
              <a:rPr lang="en-US" altLang="ja-JP" sz="1000" dirty="0"/>
              <a:t>)</a:t>
            </a:r>
            <a:r>
              <a:rPr lang="ja-JP" altLang="en-US" sz="1000" dirty="0"/>
              <a:t>が４割弱</a:t>
            </a:r>
            <a:r>
              <a:rPr lang="ja-JP" altLang="en-US" sz="1000" dirty="0" smtClean="0"/>
              <a:t>、「</a:t>
            </a:r>
            <a:r>
              <a:rPr lang="ja-JP" altLang="en-US" sz="1000" dirty="0"/>
              <a:t>親子に声をかけている」</a:t>
            </a:r>
            <a:r>
              <a:rPr lang="en-US" altLang="ja-JP" sz="1000" dirty="0"/>
              <a:t>(29</a:t>
            </a:r>
            <a:r>
              <a:rPr lang="ja-JP" altLang="en-US" sz="1000" dirty="0"/>
              <a:t>％</a:t>
            </a:r>
            <a:r>
              <a:rPr lang="en-US" altLang="ja-JP" sz="1000" dirty="0"/>
              <a:t>)</a:t>
            </a:r>
            <a:r>
              <a:rPr lang="ja-JP" altLang="en-US" sz="1000" dirty="0"/>
              <a:t>が３割弱で続き、上位</a:t>
            </a:r>
            <a:r>
              <a:rPr lang="ja-JP" altLang="en-US" sz="1000" dirty="0" smtClean="0"/>
              <a:t>と</a:t>
            </a:r>
            <a:endParaRPr lang="en-US" altLang="ja-JP" sz="1000" dirty="0" smtClean="0"/>
          </a:p>
          <a:p>
            <a:r>
              <a:rPr lang="ja-JP" altLang="en-US" sz="1000" dirty="0" smtClean="0"/>
              <a:t>なって</a:t>
            </a:r>
            <a:r>
              <a:rPr lang="ja-JP" altLang="en-US" sz="1000" dirty="0"/>
              <a:t>いる。</a:t>
            </a:r>
            <a:endParaRPr lang="en-US" altLang="ja-JP" sz="1000" dirty="0"/>
          </a:p>
        </p:txBody>
      </p:sp>
      <p:sp>
        <p:nvSpPr>
          <p:cNvPr id="25" name="正方形/長方形 24"/>
          <p:cNvSpPr/>
          <p:nvPr/>
        </p:nvSpPr>
        <p:spPr>
          <a:xfrm>
            <a:off x="234000" y="3331557"/>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地域の子育てへの協力経験の内容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16-1</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16</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①</a:t>
            </a:r>
            <a:r>
              <a:rPr lang="ja-JP" altLang="en-US" sz="900" b="1" dirty="0">
                <a:latin typeface="HG丸ｺﾞｼｯｸM-PRO"/>
                <a:ea typeface="HG丸ｺﾞｼｯｸM-PRO"/>
                <a:cs typeface="HG丸ｺﾞｼｯｸM-PRO"/>
              </a:rPr>
              <a:t>ベース）</a:t>
            </a:r>
          </a:p>
        </p:txBody>
      </p:sp>
      <p:graphicFrame>
        <p:nvGraphicFramePr>
          <p:cNvPr id="19" name="グラフ 18"/>
          <p:cNvGraphicFramePr>
            <a:graphicFrameLocks/>
          </p:cNvGraphicFramePr>
          <p:nvPr>
            <p:extLst>
              <p:ext uri="{D42A27DB-BD31-4B8C-83A1-F6EECF244321}">
                <p14:modId xmlns:p14="http://schemas.microsoft.com/office/powerpoint/2010/main" val="1020615651"/>
              </p:ext>
            </p:extLst>
          </p:nvPr>
        </p:nvGraphicFramePr>
        <p:xfrm>
          <a:off x="66217" y="1718089"/>
          <a:ext cx="6731000" cy="914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グラフ 19"/>
          <p:cNvGraphicFramePr>
            <a:graphicFrameLocks/>
          </p:cNvGraphicFramePr>
          <p:nvPr>
            <p:extLst>
              <p:ext uri="{D42A27DB-BD31-4B8C-83A1-F6EECF244321}">
                <p14:modId xmlns:p14="http://schemas.microsoft.com/office/powerpoint/2010/main" val="2245669347"/>
              </p:ext>
            </p:extLst>
          </p:nvPr>
        </p:nvGraphicFramePr>
        <p:xfrm>
          <a:off x="63500" y="5597626"/>
          <a:ext cx="6731000" cy="182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8563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24</a:t>
            </a:fld>
            <a:endParaRPr kumimoji="1" lang="ja-JP" altLang="en-US"/>
          </a:p>
        </p:txBody>
      </p:sp>
      <p:sp>
        <p:nvSpPr>
          <p:cNvPr id="14" name="タイトル 1"/>
          <p:cNvSpPr>
            <a:spLocks noGrp="1"/>
          </p:cNvSpPr>
          <p:nvPr>
            <p:ph type="ctrTitle"/>
          </p:nvPr>
        </p:nvSpPr>
        <p:spPr>
          <a:xfrm>
            <a:off x="383865" y="840577"/>
            <a:ext cx="6118480" cy="648000"/>
          </a:xfrm>
          <a:solidFill>
            <a:srgbClr val="D9D9D9"/>
          </a:solidFill>
          <a:ln>
            <a:solidFill>
              <a:srgbClr val="FFFFFF"/>
            </a:solidFill>
          </a:ln>
        </p:spPr>
        <p:txBody>
          <a:bodyPr>
            <a:noAutofit/>
          </a:bodyPr>
          <a:lstStyle/>
          <a:p>
            <a:r>
              <a:rPr lang="ja-JP" altLang="en-US" sz="1200" dirty="0"/>
              <a:t>中学生以下の児童のいる世帯の対象者の６割近くが</a:t>
            </a:r>
            <a:r>
              <a:rPr lang="en-US" altLang="ja-JP" sz="1200" dirty="0"/>
              <a:t>『</a:t>
            </a:r>
            <a:r>
              <a:rPr lang="ja-JP" altLang="en-US" sz="1200" dirty="0"/>
              <a:t>近所に子育て支援者がいる</a:t>
            </a:r>
            <a:r>
              <a:rPr lang="en-US" altLang="ja-JP" sz="1200" dirty="0"/>
              <a:t>』</a:t>
            </a:r>
            <a:r>
              <a:rPr lang="ja-JP" altLang="en-US" sz="1200" dirty="0" smtClean="0"/>
              <a:t>と</a:t>
            </a:r>
            <a:r>
              <a:rPr lang="en-US" altLang="ja-JP" sz="1200" dirty="0" smtClean="0"/>
              <a:t/>
            </a:r>
            <a:br>
              <a:rPr lang="en-US" altLang="ja-JP" sz="1200" dirty="0" smtClean="0"/>
            </a:br>
            <a:r>
              <a:rPr lang="ja-JP" altLang="en-US" sz="1200" dirty="0" smtClean="0"/>
              <a:t>　　　　回答</a:t>
            </a:r>
            <a:r>
              <a:rPr lang="ja-JP" altLang="en-US" sz="1200" dirty="0"/>
              <a:t>しており</a:t>
            </a:r>
            <a:r>
              <a:rPr lang="ja-JP" altLang="en-US" sz="1200" dirty="0" smtClean="0"/>
              <a:t>、その</a:t>
            </a:r>
            <a:r>
              <a:rPr lang="ja-JP" altLang="en-US" sz="1200" dirty="0"/>
              <a:t>内訳では「親」が４割弱、「友人」が２割弱で多い</a:t>
            </a:r>
            <a:r>
              <a:rPr lang="ja-JP" altLang="en-US" sz="1200" dirty="0" smtClean="0"/>
              <a:t>。</a:t>
            </a:r>
            <a:r>
              <a:rPr lang="en-US" altLang="ja-JP" sz="1200" dirty="0" smtClean="0"/>
              <a:t/>
            </a:r>
            <a:br>
              <a:rPr lang="en-US" altLang="ja-JP" sz="1200" dirty="0" smtClean="0"/>
            </a:br>
            <a:r>
              <a:rPr lang="ja-JP" altLang="en-US" sz="1200" dirty="0" smtClean="0"/>
              <a:t>一方</a:t>
            </a:r>
            <a:r>
              <a:rPr lang="ja-JP" altLang="en-US" sz="1200" dirty="0"/>
              <a:t>、</a:t>
            </a:r>
            <a:r>
              <a:rPr lang="en-US" altLang="ja-JP" sz="1200" dirty="0" smtClean="0"/>
              <a:t>『</a:t>
            </a:r>
            <a:r>
              <a:rPr lang="ja-JP" altLang="en-US" sz="1200" dirty="0" smtClean="0"/>
              <a:t>近所に子育て</a:t>
            </a:r>
            <a:r>
              <a:rPr lang="ja-JP" altLang="en-US" sz="1200" dirty="0"/>
              <a:t>支援者はいない</a:t>
            </a:r>
            <a:r>
              <a:rPr lang="en-US" altLang="ja-JP" sz="1200" dirty="0"/>
              <a:t>』</a:t>
            </a:r>
            <a:r>
              <a:rPr lang="ja-JP" altLang="en-US" sz="1200" dirty="0"/>
              <a:t>は３割強。</a:t>
            </a:r>
            <a:endParaRPr kumimoji="1" lang="ja-JP" altLang="en-US" sz="1200" dirty="0"/>
          </a:p>
        </p:txBody>
      </p:sp>
      <p:sp>
        <p:nvSpPr>
          <p:cNvPr id="16" name="サブタイトル 2"/>
          <p:cNvSpPr>
            <a:spLocks noGrp="1"/>
          </p:cNvSpPr>
          <p:nvPr>
            <p:ph type="subTitle" idx="1"/>
          </p:nvPr>
        </p:nvSpPr>
        <p:spPr>
          <a:xfrm>
            <a:off x="383864" y="1575820"/>
            <a:ext cx="6118481" cy="1909249"/>
          </a:xfrm>
        </p:spPr>
        <p:txBody>
          <a:bodyPr>
            <a:noAutofit/>
          </a:bodyPr>
          <a:lstStyle/>
          <a:p>
            <a:r>
              <a:rPr lang="ja-JP" altLang="en-US" sz="1000" dirty="0"/>
              <a:t>同居家族に中学生以下の児童が</a:t>
            </a:r>
            <a:r>
              <a:rPr lang="ja-JP" altLang="en-US" sz="1000" dirty="0" smtClean="0"/>
              <a:t>いる</a:t>
            </a:r>
            <a:r>
              <a:rPr lang="en-US" altLang="ja-JP" sz="1000" dirty="0" smtClean="0"/>
              <a:t>【</a:t>
            </a:r>
            <a:r>
              <a:rPr lang="ja-JP" altLang="en-US" sz="1000" dirty="0" smtClean="0"/>
              <a:t>子育て世帯</a:t>
            </a:r>
            <a:r>
              <a:rPr lang="en-US" altLang="ja-JP" sz="1000" dirty="0" smtClean="0"/>
              <a:t>】</a:t>
            </a:r>
            <a:r>
              <a:rPr lang="ja-JP" altLang="en-US" sz="1000" dirty="0" smtClean="0"/>
              <a:t>の</a:t>
            </a:r>
            <a:r>
              <a:rPr lang="ja-JP" altLang="en-US" sz="1000" dirty="0"/>
              <a:t>回答者</a:t>
            </a:r>
            <a:r>
              <a:rPr lang="en-US" altLang="ja-JP" sz="1000" dirty="0"/>
              <a:t>(532</a:t>
            </a:r>
            <a:r>
              <a:rPr lang="ja-JP" altLang="en-US" sz="1000" dirty="0"/>
              <a:t>名</a:t>
            </a:r>
            <a:r>
              <a:rPr lang="en-US" altLang="ja-JP" sz="1000" dirty="0"/>
              <a:t>)</a:t>
            </a:r>
            <a:r>
              <a:rPr lang="ja-JP" altLang="en-US" sz="1000" dirty="0"/>
              <a:t>にベースを絞って</a:t>
            </a:r>
            <a:r>
              <a:rPr lang="ja-JP" altLang="en-US" sz="1000" dirty="0" smtClean="0"/>
              <a:t>、近所</a:t>
            </a:r>
            <a:r>
              <a:rPr lang="ja-JP" altLang="en-US" sz="1000" dirty="0"/>
              <a:t>の</a:t>
            </a:r>
            <a:r>
              <a:rPr lang="ja-JP" altLang="en-US" sz="1000" dirty="0" smtClean="0"/>
              <a:t>子育て</a:t>
            </a:r>
            <a:endParaRPr lang="en-US" altLang="ja-JP" sz="1000" dirty="0" smtClean="0"/>
          </a:p>
          <a:p>
            <a:r>
              <a:rPr lang="ja-JP" altLang="en-US" sz="1000" dirty="0" smtClean="0"/>
              <a:t>支援者</a:t>
            </a:r>
            <a:r>
              <a:rPr lang="ja-JP" altLang="en-US" sz="1000" dirty="0"/>
              <a:t>の</a:t>
            </a:r>
            <a:r>
              <a:rPr lang="ja-JP" altLang="en-US" sz="1000" dirty="0" smtClean="0"/>
              <a:t>結果</a:t>
            </a:r>
            <a:r>
              <a:rPr lang="ja-JP" altLang="en-US" sz="1000" dirty="0"/>
              <a:t>をみると、６割近くの人が</a:t>
            </a:r>
            <a:r>
              <a:rPr lang="en-US" altLang="ja-JP" sz="1000" dirty="0"/>
              <a:t>『</a:t>
            </a:r>
            <a:r>
              <a:rPr lang="ja-JP" altLang="en-US" sz="1000" dirty="0"/>
              <a:t>近所に子育て支援者あり</a:t>
            </a:r>
            <a:r>
              <a:rPr lang="en-US" altLang="ja-JP" sz="1000" dirty="0"/>
              <a:t>』(58</a:t>
            </a:r>
            <a:r>
              <a:rPr lang="ja-JP" altLang="en-US" sz="1000" dirty="0"/>
              <a:t>％</a:t>
            </a:r>
            <a:r>
              <a:rPr lang="en-US" altLang="ja-JP" sz="1000" dirty="0"/>
              <a:t>)</a:t>
            </a:r>
            <a:r>
              <a:rPr lang="ja-JP" altLang="en-US" sz="1000" dirty="0"/>
              <a:t>と回答しており</a:t>
            </a:r>
            <a:r>
              <a:rPr lang="ja-JP" altLang="en-US" sz="1000" dirty="0" smtClean="0"/>
              <a:t>、その支援</a:t>
            </a:r>
            <a:endParaRPr lang="en-US" altLang="ja-JP" sz="1000" dirty="0" smtClean="0"/>
          </a:p>
          <a:p>
            <a:r>
              <a:rPr lang="ja-JP" altLang="en-US" sz="1000" dirty="0" smtClean="0"/>
              <a:t>者</a:t>
            </a:r>
            <a:r>
              <a:rPr lang="ja-JP" altLang="en-US" sz="1000" dirty="0"/>
              <a:t>の内訳</a:t>
            </a:r>
            <a:r>
              <a:rPr lang="ja-JP" altLang="en-US" sz="1000" dirty="0" smtClean="0"/>
              <a:t>として</a:t>
            </a:r>
            <a:r>
              <a:rPr lang="ja-JP" altLang="en-US" sz="1000" dirty="0"/>
              <a:t>は、「親」</a:t>
            </a:r>
            <a:r>
              <a:rPr lang="en-US" altLang="ja-JP" sz="1000" dirty="0"/>
              <a:t>(38</a:t>
            </a:r>
            <a:r>
              <a:rPr lang="ja-JP" altLang="en-US" sz="1000" dirty="0"/>
              <a:t>％</a:t>
            </a:r>
            <a:r>
              <a:rPr lang="en-US" altLang="ja-JP" sz="1000" dirty="0"/>
              <a:t>)</a:t>
            </a:r>
            <a:r>
              <a:rPr lang="ja-JP" altLang="en-US" sz="1000" dirty="0"/>
              <a:t>、「友人」</a:t>
            </a:r>
            <a:r>
              <a:rPr lang="en-US" altLang="ja-JP" sz="1000" dirty="0"/>
              <a:t>(18</a:t>
            </a:r>
            <a:r>
              <a:rPr lang="ja-JP" altLang="en-US" sz="1000" dirty="0"/>
              <a:t>％</a:t>
            </a:r>
            <a:r>
              <a:rPr lang="en-US" altLang="ja-JP" sz="1000" dirty="0"/>
              <a:t>)</a:t>
            </a:r>
            <a:r>
              <a:rPr lang="ja-JP" altLang="en-US" sz="1000" dirty="0"/>
              <a:t>、「兄弟姉妹」</a:t>
            </a:r>
            <a:r>
              <a:rPr lang="en-US" altLang="ja-JP" sz="1000" dirty="0"/>
              <a:t>(11</a:t>
            </a:r>
            <a:r>
              <a:rPr lang="ja-JP" altLang="en-US" sz="1000" dirty="0"/>
              <a:t>％</a:t>
            </a:r>
            <a:r>
              <a:rPr lang="en-US" altLang="ja-JP" sz="1000" dirty="0"/>
              <a:t>)</a:t>
            </a:r>
            <a:r>
              <a:rPr lang="ja-JP" altLang="en-US" sz="1000" dirty="0"/>
              <a:t>、「近所の人」</a:t>
            </a:r>
            <a:r>
              <a:rPr lang="en-US" altLang="ja-JP" sz="1000" dirty="0"/>
              <a:t>(8</a:t>
            </a:r>
            <a:r>
              <a:rPr lang="ja-JP" altLang="en-US" sz="1000" dirty="0"/>
              <a:t>％</a:t>
            </a:r>
            <a:r>
              <a:rPr lang="en-US" altLang="ja-JP" sz="1000" dirty="0" smtClean="0"/>
              <a:t>)</a:t>
            </a:r>
            <a:r>
              <a:rPr lang="ja-JP" altLang="en-US" sz="1000" dirty="0" smtClean="0"/>
              <a:t>の順</a:t>
            </a:r>
            <a:endParaRPr lang="en-US" altLang="ja-JP" sz="1000" dirty="0" smtClean="0"/>
          </a:p>
          <a:p>
            <a:r>
              <a:rPr lang="ja-JP" altLang="en-US" sz="1000" dirty="0" smtClean="0"/>
              <a:t>に</a:t>
            </a:r>
            <a:r>
              <a:rPr lang="ja-JP" altLang="en-US" sz="1000" dirty="0"/>
              <a:t>多い。</a:t>
            </a:r>
          </a:p>
          <a:p>
            <a:pPr>
              <a:lnSpc>
                <a:spcPts val="600"/>
              </a:lnSpc>
            </a:pPr>
            <a:endParaRPr lang="en-US" altLang="ja-JP" sz="1000" dirty="0" smtClean="0"/>
          </a:p>
          <a:p>
            <a:r>
              <a:rPr lang="ja-JP" altLang="en-US" sz="1000" dirty="0" smtClean="0"/>
              <a:t>一方</a:t>
            </a:r>
            <a:r>
              <a:rPr lang="ja-JP" altLang="en-US" sz="1000" dirty="0"/>
              <a:t>、「近所では手伝ったり預かったりしてくれる人はいない」は</a:t>
            </a:r>
            <a:r>
              <a:rPr lang="en-US" altLang="ja-JP" sz="1000" dirty="0"/>
              <a:t>31</a:t>
            </a:r>
            <a:r>
              <a:rPr lang="ja-JP" altLang="en-US" sz="1000" dirty="0"/>
              <a:t>％と３割を超えており</a:t>
            </a:r>
            <a:r>
              <a:rPr lang="ja-JP" altLang="en-US" sz="1000" dirty="0" smtClean="0"/>
              <a:t>、それ以外</a:t>
            </a:r>
            <a:endParaRPr lang="en-US" altLang="ja-JP" sz="1000" dirty="0" smtClean="0"/>
          </a:p>
          <a:p>
            <a:r>
              <a:rPr lang="ja-JP" altLang="en-US" sz="1000" dirty="0" smtClean="0"/>
              <a:t>に</a:t>
            </a:r>
            <a:r>
              <a:rPr lang="ja-JP" altLang="en-US" sz="1000" dirty="0"/>
              <a:t>「自分は子育て世帯ではない」</a:t>
            </a:r>
            <a:r>
              <a:rPr lang="en-US" altLang="ja-JP" sz="1000" dirty="0"/>
              <a:t>(6</a:t>
            </a:r>
            <a:r>
              <a:rPr lang="ja-JP" altLang="en-US" sz="1000" dirty="0"/>
              <a:t>％</a:t>
            </a:r>
            <a:r>
              <a:rPr lang="en-US" altLang="ja-JP" sz="1000" dirty="0"/>
              <a:t>/32</a:t>
            </a:r>
            <a:r>
              <a:rPr lang="ja-JP" altLang="en-US" sz="1000" dirty="0"/>
              <a:t>名</a:t>
            </a:r>
            <a:r>
              <a:rPr lang="en-US" altLang="ja-JP" sz="1000" dirty="0"/>
              <a:t>)</a:t>
            </a:r>
            <a:r>
              <a:rPr lang="ja-JP" altLang="en-US" sz="1000" dirty="0"/>
              <a:t>という回答や「無回答」</a:t>
            </a:r>
            <a:r>
              <a:rPr lang="en-US" altLang="ja-JP" sz="1000" dirty="0"/>
              <a:t>(5</a:t>
            </a:r>
            <a:r>
              <a:rPr lang="ja-JP" altLang="en-US" sz="1000" dirty="0"/>
              <a:t>％</a:t>
            </a:r>
            <a:r>
              <a:rPr lang="en-US" altLang="ja-JP" sz="1000" dirty="0"/>
              <a:t>/26</a:t>
            </a:r>
            <a:r>
              <a:rPr lang="ja-JP" altLang="en-US" sz="1000" dirty="0"/>
              <a:t>名</a:t>
            </a:r>
            <a:r>
              <a:rPr lang="en-US" altLang="ja-JP" sz="1000" dirty="0"/>
              <a:t>)</a:t>
            </a:r>
            <a:r>
              <a:rPr lang="ja-JP" altLang="en-US" sz="1000" dirty="0"/>
              <a:t>の人</a:t>
            </a:r>
            <a:r>
              <a:rPr lang="ja-JP" altLang="en-US" sz="1000" dirty="0" smtClean="0"/>
              <a:t>もこの</a:t>
            </a:r>
            <a:r>
              <a:rPr lang="ja-JP" altLang="en-US" sz="1000" dirty="0"/>
              <a:t>設問の</a:t>
            </a:r>
            <a:r>
              <a:rPr lang="ja-JP" altLang="en-US" sz="1000" dirty="0" smtClean="0"/>
              <a:t>集</a:t>
            </a:r>
            <a:endParaRPr lang="en-US" altLang="ja-JP" sz="1000" dirty="0" smtClean="0"/>
          </a:p>
          <a:p>
            <a:r>
              <a:rPr lang="ja-JP" altLang="en-US" sz="1000" dirty="0" smtClean="0"/>
              <a:t>計</a:t>
            </a:r>
            <a:r>
              <a:rPr lang="ja-JP" altLang="en-US" sz="1000" dirty="0"/>
              <a:t>の母数には含まれている</a:t>
            </a:r>
            <a:r>
              <a:rPr lang="ja-JP" altLang="en-US" sz="1000" dirty="0" smtClean="0"/>
              <a:t>。</a:t>
            </a:r>
            <a:r>
              <a:rPr kumimoji="1" lang="ja-JP" altLang="en-US" sz="1000" dirty="0" smtClean="0"/>
              <a:t>（参考までに、この結果を</a:t>
            </a:r>
            <a:r>
              <a:rPr lang="ja-JP" altLang="en-US" sz="1000" dirty="0" smtClean="0"/>
              <a:t>「自分は子育て世帯ではない</a:t>
            </a:r>
            <a:r>
              <a:rPr lang="en-US" altLang="ja-JP" sz="1000" dirty="0" smtClean="0"/>
              <a:t>(6</a:t>
            </a:r>
            <a:r>
              <a:rPr lang="ja-JP" altLang="en-US" sz="1000" dirty="0" smtClean="0"/>
              <a:t>％</a:t>
            </a:r>
            <a:r>
              <a:rPr lang="en-US" altLang="ja-JP" sz="1000" dirty="0" smtClean="0"/>
              <a:t>/32</a:t>
            </a:r>
            <a:r>
              <a:rPr lang="ja-JP" altLang="en-US" sz="1000" dirty="0" smtClean="0"/>
              <a:t>名</a:t>
            </a:r>
            <a:r>
              <a:rPr lang="en-US" altLang="ja-JP" sz="1000" dirty="0" smtClean="0"/>
              <a:t>)</a:t>
            </a:r>
            <a:r>
              <a:rPr lang="ja-JP" altLang="en-US" sz="1000" dirty="0" smtClean="0"/>
              <a:t>」と</a:t>
            </a:r>
            <a:endParaRPr lang="en-US" altLang="ja-JP" sz="1000" dirty="0" smtClean="0"/>
          </a:p>
          <a:p>
            <a:r>
              <a:rPr lang="ja-JP" altLang="en-US" sz="1000" dirty="0" smtClean="0"/>
              <a:t>「無回答</a:t>
            </a:r>
            <a:r>
              <a:rPr lang="en-US" altLang="ja-JP" sz="1000" dirty="0" smtClean="0"/>
              <a:t>(5</a:t>
            </a:r>
            <a:r>
              <a:rPr lang="ja-JP" altLang="en-US" sz="1000" dirty="0" smtClean="0"/>
              <a:t>％</a:t>
            </a:r>
            <a:r>
              <a:rPr lang="en-US" altLang="ja-JP" sz="1000" dirty="0" smtClean="0"/>
              <a:t>/26</a:t>
            </a:r>
            <a:r>
              <a:rPr lang="ja-JP" altLang="en-US" sz="1000" dirty="0" smtClean="0"/>
              <a:t>名</a:t>
            </a:r>
            <a:r>
              <a:rPr lang="en-US" altLang="ja-JP" sz="1000" dirty="0" smtClean="0"/>
              <a:t>)</a:t>
            </a:r>
            <a:r>
              <a:rPr lang="ja-JP" altLang="en-US" sz="1000" dirty="0" smtClean="0"/>
              <a:t>」の回答した人を除いた有回答者ベースで</a:t>
            </a:r>
            <a:r>
              <a:rPr lang="en-US" altLang="ja-JP" sz="1000" dirty="0" smtClean="0"/>
              <a:t>『</a:t>
            </a:r>
            <a:r>
              <a:rPr lang="ja-JP" altLang="en-US" sz="1000" dirty="0" smtClean="0"/>
              <a:t>近所に子育て支援者はいない</a:t>
            </a:r>
            <a:r>
              <a:rPr lang="en-US" altLang="ja-JP" sz="1000" dirty="0" smtClean="0"/>
              <a:t>』</a:t>
            </a:r>
            <a:r>
              <a:rPr lang="ja-JP" altLang="en-US" sz="1000" dirty="0" smtClean="0"/>
              <a:t>の比率</a:t>
            </a:r>
            <a:endParaRPr lang="en-US" altLang="ja-JP" sz="1000" dirty="0" smtClean="0"/>
          </a:p>
          <a:p>
            <a:r>
              <a:rPr lang="ja-JP" altLang="en-US" sz="1000" dirty="0" smtClean="0"/>
              <a:t>をみると、</a:t>
            </a:r>
            <a:r>
              <a:rPr lang="en-US" altLang="ja-JP" sz="1000" dirty="0" smtClean="0"/>
              <a:t>35.0</a:t>
            </a:r>
            <a:r>
              <a:rPr lang="ja-JP" altLang="en-US" sz="1000" dirty="0" smtClean="0"/>
              <a:t>％</a:t>
            </a:r>
            <a:r>
              <a:rPr lang="en-US" altLang="ja-JP" sz="1000" dirty="0" smtClean="0"/>
              <a:t>(166</a:t>
            </a:r>
            <a:r>
              <a:rPr lang="ja-JP" altLang="en-US" sz="1000" dirty="0" smtClean="0"/>
              <a:t>／</a:t>
            </a:r>
            <a:r>
              <a:rPr lang="en-US" altLang="ja-JP" sz="1000" dirty="0" smtClean="0"/>
              <a:t>474)</a:t>
            </a:r>
            <a:r>
              <a:rPr lang="ja-JP" altLang="en-US" sz="1000" dirty="0" smtClean="0"/>
              <a:t>となる。</a:t>
            </a:r>
            <a:r>
              <a:rPr lang="en-US" altLang="ja-JP" sz="1000" dirty="0" smtClean="0"/>
              <a:t>)</a:t>
            </a:r>
            <a:endParaRPr kumimoji="1" lang="en-US" altLang="ja-JP" sz="1000" dirty="0" smtClean="0"/>
          </a:p>
        </p:txBody>
      </p:sp>
      <p:sp>
        <p:nvSpPr>
          <p:cNvPr id="17" name="正方形/長方形 16"/>
          <p:cNvSpPr/>
          <p:nvPr/>
        </p:nvSpPr>
        <p:spPr>
          <a:xfrm>
            <a:off x="234000" y="400512"/>
            <a:ext cx="5400000" cy="440066"/>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現在子育て世帯の近所での子育て支援者の有無とその属性</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17</a:t>
            </a:r>
            <a:r>
              <a:rPr lang="ja-JP" altLang="en-US" sz="900" b="1" dirty="0">
                <a:latin typeface="HG丸ｺﾞｼｯｸM-PRO"/>
                <a:ea typeface="HG丸ｺﾞｼｯｸM-PRO"/>
                <a:cs typeface="HG丸ｺﾞｼｯｸM-PRO"/>
              </a:rPr>
              <a:t>ー</a:t>
            </a:r>
            <a:r>
              <a:rPr lang="en-US" altLang="ja-JP" sz="900" b="1" dirty="0">
                <a:latin typeface="HG丸ｺﾞｼｯｸM-PRO"/>
                <a:ea typeface="HG丸ｺﾞｼｯｸM-PRO"/>
                <a:cs typeface="HG丸ｺﾞｼｯｸM-PRO"/>
              </a:rPr>
              <a:t>P1</a:t>
            </a:r>
            <a:r>
              <a:rPr lang="ja-JP" altLang="en-US" sz="900" b="1" dirty="0" smtClean="0">
                <a:latin typeface="HG丸ｺﾞｼｯｸM-PRO"/>
                <a:ea typeface="HG丸ｺﾞｼｯｸM-PRO"/>
                <a:cs typeface="HG丸ｺﾞｼｯｸM-PRO"/>
              </a:rPr>
              <a:t>）</a:t>
            </a:r>
            <a:endParaRPr lang="en-US" altLang="ja-JP" sz="900" b="1" dirty="0" smtClean="0">
              <a:latin typeface="HG丸ｺﾞｼｯｸM-PRO"/>
              <a:ea typeface="HG丸ｺﾞｼｯｸM-PRO"/>
              <a:cs typeface="HG丸ｺﾞｼｯｸM-PRO"/>
            </a:endParaRPr>
          </a:p>
          <a:p>
            <a:pPr>
              <a:spcBef>
                <a:spcPts val="300"/>
              </a:spcBef>
            </a:pPr>
            <a:r>
              <a:rPr lang="ja-JP" altLang="en-US" sz="900" b="1" dirty="0">
                <a:latin typeface="HG丸ｺﾞｼｯｸM-PRO"/>
                <a:ea typeface="HG丸ｺﾞｼｯｸM-PRO"/>
                <a:cs typeface="HG丸ｺﾞｼｯｸM-PRO"/>
              </a:rPr>
              <a:t>（同居家族に未就学児</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中学生がいる人をベースに集計した結果）</a:t>
            </a:r>
          </a:p>
        </p:txBody>
      </p:sp>
      <p:sp>
        <p:nvSpPr>
          <p:cNvPr id="23" name="正方形/長方形 22"/>
          <p:cNvSpPr/>
          <p:nvPr/>
        </p:nvSpPr>
        <p:spPr>
          <a:xfrm>
            <a:off x="383866" y="3578341"/>
            <a:ext cx="6118480" cy="458591"/>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17</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現在子</a:t>
            </a:r>
            <a:r>
              <a:rPr lang="ja-JP" altLang="en-US" sz="800" b="1" dirty="0">
                <a:latin typeface="HG丸ｺﾞｼｯｸM-PRO"/>
                <a:ea typeface="HG丸ｺﾞｼｯｸM-PRO"/>
                <a:cs typeface="HG丸ｺﾞｼｯｸM-PRO"/>
              </a:rPr>
              <a:t>育て中の世帯の方にお伺いします。近所には子育てを手伝ってくれる人、預かってくれる人はいますか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また</a:t>
            </a:r>
            <a:r>
              <a:rPr lang="ja-JP" altLang="en-US" sz="800" b="1" dirty="0">
                <a:latin typeface="HG丸ｺﾞｼｯｸM-PRO"/>
                <a:ea typeface="HG丸ｺﾞｼｯｸM-PRO"/>
                <a:cs typeface="HG丸ｺﾞｼｯｸM-PRO"/>
              </a:rPr>
              <a:t>、それはどんな人ですか。（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=532</a:t>
            </a:r>
            <a:r>
              <a:rPr lang="ja-JP" altLang="en-US" sz="800" b="1" dirty="0" smtClean="0">
                <a:latin typeface="HG丸ｺﾞｼｯｸM-PRO"/>
                <a:ea typeface="HG丸ｺﾞｼｯｸM-PRO"/>
                <a:cs typeface="HG丸ｺﾞｼｯｸM-PRO"/>
              </a:rPr>
              <a:t>］＝同居家族に未就学児～中学生がいる</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子育て世帯</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ベースに絞って集計</a:t>
            </a:r>
            <a:endParaRPr lang="ja-JP" altLang="en-US" sz="800" b="1" dirty="0">
              <a:latin typeface="HG丸ｺﾞｼｯｸM-PRO"/>
              <a:ea typeface="HG丸ｺﾞｼｯｸM-PRO"/>
              <a:cs typeface="HG丸ｺﾞｼｯｸM-PRO"/>
            </a:endParaRPr>
          </a:p>
        </p:txBody>
      </p:sp>
      <p:graphicFrame>
        <p:nvGraphicFramePr>
          <p:cNvPr id="12" name="グラフ 11"/>
          <p:cNvGraphicFramePr>
            <a:graphicFrameLocks/>
          </p:cNvGraphicFramePr>
          <p:nvPr>
            <p:extLst>
              <p:ext uri="{D42A27DB-BD31-4B8C-83A1-F6EECF244321}">
                <p14:modId xmlns:p14="http://schemas.microsoft.com/office/powerpoint/2010/main" val="1404822671"/>
              </p:ext>
            </p:extLst>
          </p:nvPr>
        </p:nvGraphicFramePr>
        <p:xfrm>
          <a:off x="0" y="4139345"/>
          <a:ext cx="6731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9742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25</a:t>
            </a:fld>
            <a:endParaRPr kumimoji="1" lang="ja-JP" altLang="en-US"/>
          </a:p>
        </p:txBody>
      </p:sp>
      <p:sp>
        <p:nvSpPr>
          <p:cNvPr id="14" name="タイトル 1"/>
          <p:cNvSpPr>
            <a:spLocks noGrp="1"/>
          </p:cNvSpPr>
          <p:nvPr>
            <p:ph type="ctrTitle"/>
          </p:nvPr>
        </p:nvSpPr>
        <p:spPr>
          <a:xfrm>
            <a:off x="383865" y="626689"/>
            <a:ext cx="6118480" cy="648000"/>
          </a:xfrm>
          <a:solidFill>
            <a:srgbClr val="D9D9D9"/>
          </a:solidFill>
          <a:ln>
            <a:solidFill>
              <a:srgbClr val="FFFFFF"/>
            </a:solidFill>
          </a:ln>
        </p:spPr>
        <p:txBody>
          <a:bodyPr>
            <a:noAutofit/>
          </a:bodyPr>
          <a:lstStyle/>
          <a:p>
            <a:r>
              <a:rPr lang="ja-JP" altLang="en-US" sz="1200" dirty="0"/>
              <a:t>「よこはま子ども虐待ホットライン」の知名率は</a:t>
            </a:r>
            <a:r>
              <a:rPr lang="en-US" altLang="ja-JP" sz="1200" dirty="0"/>
              <a:t>4</a:t>
            </a:r>
            <a:r>
              <a:rPr lang="ja-JP" altLang="en-US" sz="1200" dirty="0"/>
              <a:t>割台半ばながら</a:t>
            </a:r>
            <a:r>
              <a:rPr lang="ja-JP" altLang="en-US" sz="1200" dirty="0" smtClean="0"/>
              <a:t>、</a:t>
            </a:r>
            <a:r>
              <a:rPr lang="en-US" altLang="ja-JP" sz="1200" dirty="0" smtClean="0"/>
              <a:t/>
            </a:r>
            <a:br>
              <a:rPr lang="en-US" altLang="ja-JP" sz="1200" dirty="0" smtClean="0"/>
            </a:br>
            <a:r>
              <a:rPr lang="ja-JP" altLang="en-US" sz="1200" dirty="0" smtClean="0"/>
              <a:t>　　　「</a:t>
            </a:r>
            <a:r>
              <a:rPr lang="ja-JP" altLang="en-US" sz="1200" dirty="0"/>
              <a:t>いつでも受付</a:t>
            </a:r>
            <a:r>
              <a:rPr lang="ja-JP" altLang="en-US" sz="1200" dirty="0" smtClean="0"/>
              <a:t>」「</a:t>
            </a:r>
            <a:r>
              <a:rPr lang="ja-JP" altLang="en-US" sz="1200" dirty="0"/>
              <a:t>匿名で相談できる」「連絡電話番号」と</a:t>
            </a:r>
            <a:r>
              <a:rPr lang="ja-JP" altLang="en-US" sz="1200" dirty="0" smtClean="0"/>
              <a:t>いった</a:t>
            </a:r>
            <a:r>
              <a:rPr lang="en-US" altLang="ja-JP" sz="1200" dirty="0" smtClean="0"/>
              <a:t/>
            </a:r>
            <a:br>
              <a:rPr lang="en-US" altLang="ja-JP" sz="1200" dirty="0" smtClean="0"/>
            </a:br>
            <a:r>
              <a:rPr lang="ja-JP" altLang="en-US" sz="1200" dirty="0" smtClean="0"/>
              <a:t>　　　　　　　　　　　　　　　　　　内容</a:t>
            </a:r>
            <a:r>
              <a:rPr lang="ja-JP" altLang="en-US" sz="1200" dirty="0"/>
              <a:t>まで知っている人は合わせても</a:t>
            </a:r>
            <a:r>
              <a:rPr lang="en-US" altLang="ja-JP" sz="1200" dirty="0"/>
              <a:t>15</a:t>
            </a:r>
            <a:r>
              <a:rPr lang="ja-JP" altLang="en-US" sz="1200" dirty="0"/>
              <a:t>％。</a:t>
            </a:r>
            <a:endParaRPr kumimoji="1" lang="ja-JP" altLang="en-US" sz="1200" dirty="0"/>
          </a:p>
        </p:txBody>
      </p:sp>
      <p:sp>
        <p:nvSpPr>
          <p:cNvPr id="15" name="正方形/長方形 14"/>
          <p:cNvSpPr/>
          <p:nvPr/>
        </p:nvSpPr>
        <p:spPr>
          <a:xfrm>
            <a:off x="383865" y="2294762"/>
            <a:ext cx="6208004" cy="45365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18</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横浜市</a:t>
            </a:r>
            <a:r>
              <a:rPr lang="ja-JP" altLang="en-US" sz="800" b="1" dirty="0">
                <a:latin typeface="HG丸ｺﾞｼｯｸM-PRO"/>
                <a:ea typeface="HG丸ｺﾞｼｯｸM-PRO"/>
                <a:cs typeface="HG丸ｺﾞｼｯｸM-PRO"/>
              </a:rPr>
              <a:t>では児童虐待の通報や相談窓口として、「よこはま子ども虐待ホットライン」という電話相談窓口を開設して</a:t>
            </a:r>
            <a:r>
              <a:rPr lang="ja-JP" altLang="en-US" sz="800" b="1" dirty="0" smtClean="0">
                <a:latin typeface="HG丸ｺﾞｼｯｸM-PRO"/>
                <a:ea typeface="HG丸ｺﾞｼｯｸM-PRO"/>
                <a:cs typeface="HG丸ｺﾞｼｯｸM-PRO"/>
              </a:rPr>
              <a:t>います</a:t>
            </a:r>
            <a:r>
              <a:rPr lang="ja-JP" altLang="en-US" sz="800" b="1" dirty="0">
                <a:latin typeface="HG丸ｺﾞｼｯｸM-PRO"/>
                <a:ea typeface="HG丸ｺﾞｼｯｸM-PRO"/>
                <a:cs typeface="HG丸ｺﾞｼｯｸM-PRO"/>
              </a:rPr>
              <a:t>。あなたが、「よこはま子ども虐待ホットライン」について知っていることを選んでください</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6" name="サブタイトル 2"/>
          <p:cNvSpPr>
            <a:spLocks noGrp="1"/>
          </p:cNvSpPr>
          <p:nvPr>
            <p:ph type="subTitle" idx="1"/>
          </p:nvPr>
        </p:nvSpPr>
        <p:spPr>
          <a:xfrm>
            <a:off x="383865" y="1284675"/>
            <a:ext cx="6118480" cy="1001636"/>
          </a:xfrm>
        </p:spPr>
        <p:txBody>
          <a:bodyPr>
            <a:noAutofit/>
          </a:bodyPr>
          <a:lstStyle/>
          <a:p>
            <a:r>
              <a:rPr lang="ja-JP" altLang="en-US" sz="1000" dirty="0"/>
              <a:t>「よこはま子ども虐待ホットライン」について知っていること</a:t>
            </a:r>
            <a:r>
              <a:rPr lang="ja-JP" altLang="en-US" sz="1000" dirty="0" smtClean="0"/>
              <a:t>を選んで</a:t>
            </a:r>
            <a:r>
              <a:rPr lang="ja-JP" altLang="en-US" sz="1000" dirty="0"/>
              <a:t>もらった結果を</a:t>
            </a:r>
            <a:r>
              <a:rPr lang="ja-JP" altLang="en-US" sz="1000" dirty="0" smtClean="0"/>
              <a:t>みると、「</a:t>
            </a:r>
            <a:r>
              <a:rPr lang="ja-JP" altLang="en-US" sz="1000" dirty="0"/>
              <a:t>何</a:t>
            </a:r>
            <a:r>
              <a:rPr lang="ja-JP" altLang="en-US" sz="1000" dirty="0" smtClean="0"/>
              <a:t>も</a:t>
            </a:r>
            <a:endParaRPr lang="en-US" altLang="ja-JP" sz="1000" dirty="0" smtClean="0"/>
          </a:p>
          <a:p>
            <a:r>
              <a:rPr lang="ja-JP" altLang="en-US" sz="1000" dirty="0" smtClean="0"/>
              <a:t>知</a:t>
            </a:r>
            <a:r>
              <a:rPr lang="ja-JP" altLang="en-US" sz="1000" dirty="0"/>
              <a:t>らなっかった・</a:t>
            </a:r>
            <a:r>
              <a:rPr lang="ja-JP" altLang="en-US" sz="1000" dirty="0" smtClean="0"/>
              <a:t>初めて聞いた」</a:t>
            </a:r>
            <a:r>
              <a:rPr lang="en-US" altLang="ja-JP" sz="1000" dirty="0"/>
              <a:t>(48</a:t>
            </a:r>
            <a:r>
              <a:rPr lang="ja-JP" altLang="en-US" sz="1000" dirty="0"/>
              <a:t>％</a:t>
            </a:r>
            <a:r>
              <a:rPr lang="en-US" altLang="ja-JP" sz="1000" dirty="0"/>
              <a:t>)</a:t>
            </a:r>
            <a:r>
              <a:rPr lang="ja-JP" altLang="en-US" sz="1000" dirty="0"/>
              <a:t>が半数近くを占めて多く</a:t>
            </a:r>
            <a:r>
              <a:rPr lang="ja-JP" altLang="en-US" sz="1000" dirty="0" smtClean="0"/>
              <a:t>、これ</a:t>
            </a:r>
            <a:r>
              <a:rPr lang="ja-JP" altLang="en-US" sz="1000" dirty="0"/>
              <a:t>に「名前は聞いた</a:t>
            </a:r>
            <a:r>
              <a:rPr lang="ja-JP" altLang="en-US" sz="1000" dirty="0" smtClean="0"/>
              <a:t>ことが</a:t>
            </a:r>
            <a:r>
              <a:rPr lang="ja-JP" altLang="en-US" sz="1000" dirty="0"/>
              <a:t>ある</a:t>
            </a:r>
            <a:r>
              <a:rPr lang="ja-JP" altLang="en-US" sz="1000" dirty="0" smtClean="0"/>
              <a:t>」</a:t>
            </a:r>
            <a:endParaRPr lang="en-US" altLang="ja-JP" sz="1000" dirty="0" smtClean="0"/>
          </a:p>
          <a:p>
            <a:r>
              <a:rPr lang="en-US" altLang="ja-JP" sz="1000" dirty="0" smtClean="0"/>
              <a:t>(</a:t>
            </a:r>
            <a:r>
              <a:rPr lang="en-US" altLang="ja-JP" sz="1000" dirty="0"/>
              <a:t>35</a:t>
            </a:r>
            <a:r>
              <a:rPr lang="ja-JP" altLang="en-US" sz="1000" dirty="0"/>
              <a:t>％</a:t>
            </a:r>
            <a:r>
              <a:rPr lang="en-US" altLang="ja-JP" sz="1000" dirty="0"/>
              <a:t>)</a:t>
            </a:r>
            <a:r>
              <a:rPr lang="ja-JP" altLang="en-US" sz="1000" dirty="0"/>
              <a:t>が</a:t>
            </a:r>
            <a:r>
              <a:rPr lang="en-US" altLang="ja-JP" sz="1000" dirty="0"/>
              <a:t>3</a:t>
            </a:r>
            <a:r>
              <a:rPr lang="ja-JP" altLang="en-US" sz="1000" dirty="0"/>
              <a:t>割台半ばで続き</a:t>
            </a:r>
            <a:r>
              <a:rPr lang="ja-JP" altLang="en-US" sz="1000" dirty="0" smtClean="0"/>
              <a:t>、「</a:t>
            </a:r>
            <a:r>
              <a:rPr lang="en-US" altLang="ja-JP" sz="1000" dirty="0"/>
              <a:t>24</a:t>
            </a:r>
            <a:r>
              <a:rPr lang="ja-JP" altLang="en-US" sz="1000" dirty="0"/>
              <a:t>時間</a:t>
            </a:r>
            <a:r>
              <a:rPr lang="en-US" altLang="ja-JP" sz="1000" dirty="0"/>
              <a:t>365</a:t>
            </a:r>
            <a:r>
              <a:rPr lang="ja-JP" altLang="en-US" sz="1000" dirty="0"/>
              <a:t>日受け付けている」</a:t>
            </a:r>
            <a:r>
              <a:rPr lang="en-US" altLang="ja-JP" sz="1000" dirty="0"/>
              <a:t>(10</a:t>
            </a:r>
            <a:r>
              <a:rPr lang="ja-JP" altLang="en-US" sz="1000" dirty="0"/>
              <a:t>％</a:t>
            </a:r>
            <a:r>
              <a:rPr lang="en-US" altLang="ja-JP" sz="1000" dirty="0"/>
              <a:t>)</a:t>
            </a:r>
            <a:r>
              <a:rPr lang="ja-JP" altLang="en-US" sz="1000" dirty="0"/>
              <a:t>、「自分でも周り</a:t>
            </a:r>
            <a:r>
              <a:rPr lang="ja-JP" altLang="en-US" sz="1000" dirty="0" smtClean="0"/>
              <a:t>の方</a:t>
            </a:r>
            <a:r>
              <a:rPr lang="ja-JP" altLang="en-US" sz="1000" dirty="0"/>
              <a:t>でも</a:t>
            </a:r>
            <a:r>
              <a:rPr lang="ja-JP" altLang="en-US" sz="1000" dirty="0" smtClean="0"/>
              <a:t>匿名</a:t>
            </a:r>
            <a:endParaRPr lang="en-US" altLang="ja-JP" sz="1000" dirty="0" smtClean="0"/>
          </a:p>
          <a:p>
            <a:r>
              <a:rPr lang="ja-JP" altLang="en-US" sz="1000" dirty="0" smtClean="0"/>
              <a:t>で</a:t>
            </a:r>
            <a:r>
              <a:rPr lang="ja-JP" altLang="en-US" sz="1000" dirty="0"/>
              <a:t>相談できる」</a:t>
            </a:r>
            <a:r>
              <a:rPr lang="en-US" altLang="ja-JP" sz="1000" dirty="0"/>
              <a:t>(9</a:t>
            </a:r>
            <a:r>
              <a:rPr lang="ja-JP" altLang="en-US" sz="1000" dirty="0"/>
              <a:t>％</a:t>
            </a:r>
            <a:r>
              <a:rPr lang="en-US" altLang="ja-JP" sz="1000" dirty="0"/>
              <a:t>)</a:t>
            </a:r>
            <a:r>
              <a:rPr lang="ja-JP" altLang="en-US" sz="1000" dirty="0" smtClean="0"/>
              <a:t>、「</a:t>
            </a:r>
            <a:r>
              <a:rPr lang="ja-JP" altLang="en-US" sz="1000" dirty="0"/>
              <a:t>電話番号</a:t>
            </a:r>
            <a:r>
              <a:rPr lang="en-US" altLang="ja-JP" sz="1000" dirty="0"/>
              <a:t>(</a:t>
            </a:r>
            <a:r>
              <a:rPr lang="ja-JP" altLang="en-US" sz="1000" dirty="0"/>
              <a:t>フリーダイヤル</a:t>
            </a:r>
            <a:r>
              <a:rPr lang="en-US" altLang="ja-JP" sz="1000" dirty="0"/>
              <a:t>0120-805-240</a:t>
            </a:r>
            <a:r>
              <a:rPr lang="ja-JP" altLang="en-US" sz="1000" dirty="0"/>
              <a:t>、または児童相談所</a:t>
            </a:r>
            <a:r>
              <a:rPr lang="ja-JP" altLang="en-US" sz="1000" dirty="0" smtClean="0"/>
              <a:t>全国</a:t>
            </a:r>
            <a:r>
              <a:rPr lang="ja-JP" altLang="en-US" sz="1000" dirty="0"/>
              <a:t>共通</a:t>
            </a:r>
            <a:r>
              <a:rPr lang="ja-JP" altLang="en-US" sz="1000" dirty="0" smtClean="0"/>
              <a:t>ダイ</a:t>
            </a:r>
            <a:endParaRPr lang="en-US" altLang="ja-JP" sz="1000" dirty="0" smtClean="0"/>
          </a:p>
          <a:p>
            <a:r>
              <a:rPr lang="ja-JP" altLang="en-US" sz="1000" dirty="0" smtClean="0"/>
              <a:t>ヤル</a:t>
            </a:r>
            <a:r>
              <a:rPr lang="en-US" altLang="ja-JP" sz="1000" dirty="0"/>
              <a:t>189)</a:t>
            </a:r>
            <a:r>
              <a:rPr lang="ja-JP" altLang="en-US" sz="1000" dirty="0"/>
              <a:t>」</a:t>
            </a:r>
            <a:r>
              <a:rPr lang="en-US" altLang="ja-JP" sz="1000" dirty="0"/>
              <a:t>(6</a:t>
            </a:r>
            <a:r>
              <a:rPr lang="ja-JP" altLang="en-US" sz="1000" dirty="0"/>
              <a:t>％</a:t>
            </a:r>
            <a:r>
              <a:rPr lang="en-US" altLang="ja-JP" sz="1000" dirty="0"/>
              <a:t>)</a:t>
            </a:r>
            <a:r>
              <a:rPr lang="ja-JP" altLang="en-US" sz="1000" dirty="0"/>
              <a:t>など</a:t>
            </a:r>
            <a:r>
              <a:rPr lang="ja-JP" altLang="en-US" sz="1000" dirty="0" smtClean="0"/>
              <a:t>の</a:t>
            </a:r>
            <a:r>
              <a:rPr lang="en-US" altLang="ja-JP" sz="1000" dirty="0" smtClean="0"/>
              <a:t>『</a:t>
            </a:r>
            <a:r>
              <a:rPr lang="en-US" altLang="ja-JP" sz="1000" dirty="0"/>
              <a:t>※</a:t>
            </a:r>
            <a:r>
              <a:rPr lang="ja-JP" altLang="en-US" sz="1000" dirty="0"/>
              <a:t>具体的認知内容あり</a:t>
            </a:r>
            <a:r>
              <a:rPr lang="en-US" altLang="ja-JP" sz="1000" dirty="0"/>
              <a:t>』(15</a:t>
            </a:r>
            <a:r>
              <a:rPr lang="ja-JP" altLang="en-US" sz="1000" dirty="0"/>
              <a:t>％</a:t>
            </a:r>
            <a:r>
              <a:rPr lang="en-US" altLang="ja-JP" sz="1000" dirty="0"/>
              <a:t>)</a:t>
            </a:r>
            <a:r>
              <a:rPr lang="ja-JP" altLang="en-US" sz="1000" dirty="0"/>
              <a:t>という人</a:t>
            </a:r>
            <a:r>
              <a:rPr lang="ja-JP" altLang="en-US" sz="1000" dirty="0" smtClean="0"/>
              <a:t>は全体</a:t>
            </a:r>
            <a:r>
              <a:rPr lang="ja-JP" altLang="en-US" sz="1000" dirty="0"/>
              <a:t>の１５％にとどまる。</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「よこはま子ども虐待ホットライン」認知内容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18</a:t>
            </a:r>
            <a:r>
              <a:rPr lang="ja-JP" altLang="en-US" sz="900" b="1" dirty="0">
                <a:latin typeface="HG丸ｺﾞｼｯｸM-PRO"/>
                <a:ea typeface="HG丸ｺﾞｼｯｸM-PRO"/>
                <a:cs typeface="HG丸ｺﾞｼｯｸM-PRO"/>
              </a:rPr>
              <a:t>）</a:t>
            </a:r>
          </a:p>
        </p:txBody>
      </p:sp>
      <p:graphicFrame>
        <p:nvGraphicFramePr>
          <p:cNvPr id="21" name="グラフ 20"/>
          <p:cNvGraphicFramePr>
            <a:graphicFrameLocks/>
          </p:cNvGraphicFramePr>
          <p:nvPr>
            <p:extLst>
              <p:ext uri="{D42A27DB-BD31-4B8C-83A1-F6EECF244321}">
                <p14:modId xmlns:p14="http://schemas.microsoft.com/office/powerpoint/2010/main" val="1754249168"/>
              </p:ext>
            </p:extLst>
          </p:nvPr>
        </p:nvGraphicFramePr>
        <p:xfrm>
          <a:off x="63500" y="2748416"/>
          <a:ext cx="6731000" cy="2057400"/>
        </p:xfrm>
        <a:graphic>
          <a:graphicData uri="http://schemas.openxmlformats.org/drawingml/2006/chart">
            <c:chart xmlns:c="http://schemas.openxmlformats.org/drawingml/2006/chart" xmlns:r="http://schemas.openxmlformats.org/officeDocument/2006/relationships" r:id="rId2"/>
          </a:graphicData>
        </a:graphic>
      </p:graphicFrame>
      <p:sp>
        <p:nvSpPr>
          <p:cNvPr id="27" name="タイトル 1"/>
          <p:cNvSpPr txBox="1">
            <a:spLocks/>
          </p:cNvSpPr>
          <p:nvPr/>
        </p:nvSpPr>
        <p:spPr>
          <a:xfrm>
            <a:off x="383865" y="5154899"/>
            <a:ext cx="6118480" cy="648000"/>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smtClean="0"/>
              <a:t>虐待が疑われる児童に気づいた場合にとる対応では、</a:t>
            </a:r>
            <a:r>
              <a:rPr lang="en-US" altLang="ja-JP" sz="1200" dirty="0" smtClean="0"/>
              <a:t>【</a:t>
            </a:r>
            <a:r>
              <a:rPr lang="ja-JP" altLang="en-US" sz="1200" dirty="0" smtClean="0"/>
              <a:t>「区役所や児童相談所」</a:t>
            </a:r>
            <a:endParaRPr lang="en-US" altLang="ja-JP" sz="1200" dirty="0" smtClean="0"/>
          </a:p>
          <a:p>
            <a:r>
              <a:rPr lang="ja-JP" altLang="en-US" sz="1200" dirty="0" smtClean="0"/>
              <a:t>「警察」「よこはま子ども虐待ホットライン」などに連絡する</a:t>
            </a:r>
            <a:r>
              <a:rPr lang="en-US" altLang="ja-JP" sz="1200" dirty="0" smtClean="0"/>
              <a:t>】</a:t>
            </a:r>
            <a:r>
              <a:rPr lang="ja-JP" altLang="en-US" sz="1200" dirty="0" smtClean="0"/>
              <a:t>がそれぞれ２割台</a:t>
            </a:r>
            <a:endParaRPr lang="en-US" altLang="ja-JP" sz="1200" dirty="0" smtClean="0"/>
          </a:p>
          <a:p>
            <a:r>
              <a:rPr lang="ja-JP" altLang="en-US" sz="1200" dirty="0" smtClean="0"/>
              <a:t>半ば</a:t>
            </a:r>
            <a:r>
              <a:rPr lang="en-US" altLang="ja-JP" sz="1200" dirty="0" smtClean="0"/>
              <a:t>〜</a:t>
            </a:r>
            <a:r>
              <a:rPr lang="ja-JP" altLang="en-US" sz="1200" dirty="0" smtClean="0"/>
              <a:t>３割台半ばで多いが、「どうしてよいかわからない」も１割を超えている。</a:t>
            </a:r>
            <a:endParaRPr lang="ja-JP" altLang="en-US" sz="1200" dirty="0"/>
          </a:p>
        </p:txBody>
      </p:sp>
      <p:sp>
        <p:nvSpPr>
          <p:cNvPr id="28" name="正方形/長方形 27"/>
          <p:cNvSpPr/>
          <p:nvPr/>
        </p:nvSpPr>
        <p:spPr>
          <a:xfrm>
            <a:off x="383865" y="6999927"/>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19</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は、虐待が疑われる児童に気がついた場合、どのような対応をとりますか。（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9" name="サブタイトル 2"/>
          <p:cNvSpPr txBox="1">
            <a:spLocks/>
          </p:cNvSpPr>
          <p:nvPr/>
        </p:nvSpPr>
        <p:spPr>
          <a:xfrm>
            <a:off x="383864" y="5823215"/>
            <a:ext cx="6119999" cy="116485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smtClean="0"/>
              <a:t>虐待が疑われる児童に気づいた場合にとる対応を、呈示した選択肢の中から複数回答で聴いた結果は、</a:t>
            </a:r>
            <a:endParaRPr lang="en-US" altLang="ja-JP" sz="1000" dirty="0" smtClean="0"/>
          </a:p>
          <a:p>
            <a:r>
              <a:rPr lang="ja-JP" altLang="en-US" sz="1000" dirty="0" smtClean="0"/>
              <a:t>「区役所</a:t>
            </a:r>
            <a:r>
              <a:rPr lang="en-US" altLang="ja-JP" sz="1000" dirty="0" smtClean="0"/>
              <a:t>(</a:t>
            </a:r>
            <a:r>
              <a:rPr lang="ja-JP" altLang="en-US" sz="1000" dirty="0" smtClean="0"/>
              <a:t>福祉健康センター</a:t>
            </a:r>
            <a:r>
              <a:rPr lang="en-US" altLang="ja-JP" sz="1000" dirty="0" smtClean="0"/>
              <a:t>)</a:t>
            </a:r>
            <a:r>
              <a:rPr lang="ja-JP" altLang="en-US" sz="1000" dirty="0" smtClean="0"/>
              <a:t>や児童相談所などに連絡する」</a:t>
            </a:r>
            <a:r>
              <a:rPr lang="en-US" altLang="ja-JP" sz="1000" dirty="0" smtClean="0"/>
              <a:t>(37</a:t>
            </a:r>
            <a:r>
              <a:rPr lang="ja-JP" altLang="en-US" sz="1000" dirty="0" smtClean="0"/>
              <a:t>％</a:t>
            </a:r>
            <a:r>
              <a:rPr lang="en-US" altLang="ja-JP" sz="1000" dirty="0" smtClean="0"/>
              <a:t>)</a:t>
            </a:r>
            <a:r>
              <a:rPr lang="ja-JP" altLang="en-US" sz="1000" dirty="0" smtClean="0"/>
              <a:t>と「警察に連絡する」</a:t>
            </a:r>
            <a:r>
              <a:rPr lang="en-US" altLang="ja-JP" sz="1000" dirty="0" smtClean="0"/>
              <a:t>(35</a:t>
            </a:r>
            <a:r>
              <a:rPr lang="ja-JP" altLang="en-US" sz="1000" dirty="0" smtClean="0"/>
              <a:t>％</a:t>
            </a:r>
            <a:r>
              <a:rPr lang="en-US" altLang="ja-JP" sz="1000" dirty="0" smtClean="0"/>
              <a:t>)</a:t>
            </a:r>
            <a:r>
              <a:rPr lang="ja-JP" altLang="en-US" sz="1000" dirty="0" smtClean="0"/>
              <a:t>がそれ</a:t>
            </a:r>
            <a:endParaRPr lang="en-US" altLang="ja-JP" sz="1000" dirty="0" smtClean="0"/>
          </a:p>
          <a:p>
            <a:r>
              <a:rPr lang="ja-JP" altLang="en-US" sz="1000" dirty="0" err="1" smtClean="0"/>
              <a:t>ぞれ</a:t>
            </a:r>
            <a:r>
              <a:rPr lang="en-US" altLang="ja-JP" sz="1000" dirty="0" smtClean="0"/>
              <a:t>3</a:t>
            </a:r>
            <a:r>
              <a:rPr lang="ja-JP" altLang="en-US" sz="1000" dirty="0" smtClean="0"/>
              <a:t>割台半ばで並んで多く、以下、「よこはま子ども虐待ホットラインに連絡する」</a:t>
            </a:r>
            <a:r>
              <a:rPr lang="en-US" altLang="ja-JP" sz="1000" dirty="0" smtClean="0"/>
              <a:t>(24</a:t>
            </a:r>
            <a:r>
              <a:rPr lang="ja-JP" altLang="en-US" sz="1000" dirty="0" smtClean="0"/>
              <a:t>％</a:t>
            </a:r>
            <a:r>
              <a:rPr lang="en-US" altLang="ja-JP" sz="1000" dirty="0" smtClean="0"/>
              <a:t>)</a:t>
            </a:r>
            <a:r>
              <a:rPr lang="ja-JP" altLang="en-US" sz="1000" dirty="0" smtClean="0"/>
              <a:t>と「隣近</a:t>
            </a:r>
            <a:endParaRPr lang="en-US" altLang="ja-JP" sz="1000" dirty="0" smtClean="0"/>
          </a:p>
          <a:p>
            <a:r>
              <a:rPr lang="ja-JP" altLang="en-US" sz="1000" dirty="0" smtClean="0"/>
              <a:t>所や知り合いに相談する」</a:t>
            </a:r>
            <a:r>
              <a:rPr lang="en-US" altLang="ja-JP" sz="1000" dirty="0" smtClean="0"/>
              <a:t>(21</a:t>
            </a:r>
            <a:r>
              <a:rPr lang="ja-JP" altLang="en-US" sz="1000" dirty="0" smtClean="0"/>
              <a:t>％</a:t>
            </a:r>
            <a:r>
              <a:rPr lang="en-US" altLang="ja-JP" sz="1000" dirty="0" smtClean="0"/>
              <a:t>)</a:t>
            </a:r>
            <a:r>
              <a:rPr lang="ja-JP" altLang="en-US" sz="1000" dirty="0" smtClean="0"/>
              <a:t>の</a:t>
            </a:r>
            <a:r>
              <a:rPr lang="en-US" altLang="ja-JP" sz="1000" dirty="0" smtClean="0"/>
              <a:t>2</a:t>
            </a:r>
            <a:r>
              <a:rPr lang="ja-JP" altLang="en-US" sz="1000" dirty="0" smtClean="0"/>
              <a:t>項目が</a:t>
            </a:r>
            <a:r>
              <a:rPr lang="en-US" altLang="ja-JP" sz="1000" dirty="0" smtClean="0"/>
              <a:t>2</a:t>
            </a:r>
            <a:r>
              <a:rPr lang="ja-JP" altLang="en-US" sz="1000" dirty="0" smtClean="0"/>
              <a:t>割台前半の比率で続き、上位となっている。</a:t>
            </a:r>
            <a:endParaRPr lang="en-US" altLang="ja-JP" sz="1000" dirty="0" smtClean="0"/>
          </a:p>
          <a:p>
            <a:r>
              <a:rPr lang="ja-JP" altLang="en-US" sz="1000" dirty="0" smtClean="0"/>
              <a:t>また、「どうしてよいかわからない」</a:t>
            </a:r>
            <a:r>
              <a:rPr lang="en-US" altLang="ja-JP" sz="1000" dirty="0" smtClean="0"/>
              <a:t>(13</a:t>
            </a:r>
            <a:r>
              <a:rPr lang="ja-JP" altLang="en-US" sz="1000" dirty="0" smtClean="0"/>
              <a:t>％</a:t>
            </a:r>
            <a:r>
              <a:rPr lang="en-US" altLang="ja-JP" sz="1000" dirty="0" smtClean="0"/>
              <a:t>)</a:t>
            </a:r>
            <a:r>
              <a:rPr lang="ja-JP" altLang="en-US" sz="1000" dirty="0" smtClean="0"/>
              <a:t>が</a:t>
            </a:r>
            <a:r>
              <a:rPr lang="en-US" altLang="ja-JP" sz="1000" dirty="0" smtClean="0"/>
              <a:t>1</a:t>
            </a:r>
            <a:r>
              <a:rPr lang="ja-JP" altLang="en-US" sz="1000" dirty="0" smtClean="0"/>
              <a:t>割を超えている一方で、「特に何もしない」</a:t>
            </a:r>
            <a:r>
              <a:rPr lang="en-US" altLang="ja-JP" sz="1000" dirty="0" smtClean="0"/>
              <a:t>(4</a:t>
            </a:r>
            <a:r>
              <a:rPr lang="ja-JP" altLang="en-US" sz="1000" dirty="0" smtClean="0"/>
              <a:t>％</a:t>
            </a:r>
            <a:r>
              <a:rPr lang="en-US" altLang="ja-JP" sz="1000" dirty="0" smtClean="0"/>
              <a:t>)</a:t>
            </a:r>
            <a:r>
              <a:rPr lang="ja-JP" altLang="en-US" sz="1000" dirty="0" smtClean="0"/>
              <a:t>と</a:t>
            </a:r>
            <a:endParaRPr lang="en-US" altLang="ja-JP" sz="1000" dirty="0" smtClean="0"/>
          </a:p>
          <a:p>
            <a:r>
              <a:rPr lang="ja-JP" altLang="en-US" sz="1000" dirty="0" smtClean="0"/>
              <a:t>いう人も少数ながらみられる結果。</a:t>
            </a:r>
            <a:endParaRPr lang="en-US" altLang="ja-JP" sz="1000" dirty="0"/>
          </a:p>
        </p:txBody>
      </p:sp>
      <p:sp>
        <p:nvSpPr>
          <p:cNvPr id="30" name="正方形/長方形 29"/>
          <p:cNvSpPr/>
          <p:nvPr/>
        </p:nvSpPr>
        <p:spPr>
          <a:xfrm>
            <a:off x="234000" y="492872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児童虐待疑いの児童に気づいた場合の対応</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19</a:t>
            </a:r>
            <a:r>
              <a:rPr lang="ja-JP" altLang="en-US" sz="900" b="1" dirty="0">
                <a:latin typeface="HG丸ｺﾞｼｯｸM-PRO"/>
                <a:ea typeface="HG丸ｺﾞｼｯｸM-PRO"/>
                <a:cs typeface="HG丸ｺﾞｼｯｸM-PRO"/>
              </a:rPr>
              <a:t>）</a:t>
            </a:r>
          </a:p>
        </p:txBody>
      </p:sp>
      <p:graphicFrame>
        <p:nvGraphicFramePr>
          <p:cNvPr id="31" name="グラフ 30"/>
          <p:cNvGraphicFramePr>
            <a:graphicFrameLocks/>
          </p:cNvGraphicFramePr>
          <p:nvPr>
            <p:extLst>
              <p:ext uri="{D42A27DB-BD31-4B8C-83A1-F6EECF244321}">
                <p14:modId xmlns:p14="http://schemas.microsoft.com/office/powerpoint/2010/main" val="3299021539"/>
              </p:ext>
            </p:extLst>
          </p:nvPr>
        </p:nvGraphicFramePr>
        <p:xfrm>
          <a:off x="63500" y="7245064"/>
          <a:ext cx="6731000" cy="228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8281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26</a:t>
            </a:fld>
            <a:endParaRPr kumimoji="1" lang="ja-JP" altLang="en-US"/>
          </a:p>
        </p:txBody>
      </p:sp>
      <p:sp>
        <p:nvSpPr>
          <p:cNvPr id="14" name="タイトル 1"/>
          <p:cNvSpPr>
            <a:spLocks noGrp="1"/>
          </p:cNvSpPr>
          <p:nvPr>
            <p:ph type="ctrTitle"/>
          </p:nvPr>
        </p:nvSpPr>
        <p:spPr>
          <a:xfrm>
            <a:off x="383865" y="626689"/>
            <a:ext cx="6118480" cy="828000"/>
          </a:xfrm>
          <a:solidFill>
            <a:srgbClr val="D9D9D9"/>
          </a:solidFill>
          <a:ln>
            <a:solidFill>
              <a:srgbClr val="FFFFFF"/>
            </a:solidFill>
          </a:ln>
        </p:spPr>
        <p:txBody>
          <a:bodyPr>
            <a:noAutofit/>
          </a:bodyPr>
          <a:lstStyle/>
          <a:p>
            <a:r>
              <a:rPr lang="ja-JP" altLang="en-US" sz="1200" dirty="0"/>
              <a:t>子どもの貧困が原因の問題への接触については、４人に３人が「見聞きしたことはない</a:t>
            </a:r>
            <a:r>
              <a:rPr lang="ja-JP" altLang="en-US" sz="1200" dirty="0" smtClean="0"/>
              <a:t>」として</a:t>
            </a:r>
            <a:r>
              <a:rPr lang="ja-JP" altLang="en-US" sz="1200" dirty="0"/>
              <a:t>おり</a:t>
            </a:r>
            <a:r>
              <a:rPr lang="ja-JP" altLang="en-US" sz="1200" dirty="0" smtClean="0"/>
              <a:t>、</a:t>
            </a:r>
            <a:r>
              <a:rPr lang="en-US" altLang="ja-JP" sz="1200" dirty="0" smtClean="0"/>
              <a:t>『</a:t>
            </a:r>
            <a:r>
              <a:rPr lang="en-US" altLang="ja-JP" sz="1200" dirty="0"/>
              <a:t>※</a:t>
            </a:r>
            <a:r>
              <a:rPr lang="ja-JP" altLang="en-US" sz="1200" dirty="0"/>
              <a:t>見聞きしたことあり 計</a:t>
            </a:r>
            <a:r>
              <a:rPr lang="en-US" altLang="ja-JP" sz="1200" dirty="0"/>
              <a:t>』</a:t>
            </a:r>
            <a:r>
              <a:rPr lang="ja-JP" altLang="en-US" sz="1200" dirty="0" smtClean="0"/>
              <a:t>は合わせても２割</a:t>
            </a:r>
            <a:r>
              <a:rPr lang="ja-JP" altLang="en-US" sz="1200" dirty="0"/>
              <a:t>に満たないが</a:t>
            </a:r>
            <a:r>
              <a:rPr lang="ja-JP" altLang="en-US" sz="1200" dirty="0" smtClean="0"/>
              <a:t>、</a:t>
            </a:r>
            <a:r>
              <a:rPr lang="en-US" altLang="ja-JP" sz="1200" dirty="0" smtClean="0"/>
              <a:t/>
            </a:r>
            <a:br>
              <a:rPr lang="en-US" altLang="ja-JP" sz="1200" dirty="0" smtClean="0"/>
            </a:br>
            <a:r>
              <a:rPr lang="ja-JP" altLang="en-US" sz="1200" dirty="0" smtClean="0"/>
              <a:t>その</a:t>
            </a:r>
            <a:r>
              <a:rPr lang="ja-JP" altLang="en-US" sz="1200" dirty="0"/>
              <a:t>内容では「学費理由での進学断念や中退」</a:t>
            </a:r>
            <a:r>
              <a:rPr lang="ja-JP" altLang="en-US" sz="1200" dirty="0" smtClean="0"/>
              <a:t>と</a:t>
            </a:r>
            <a:r>
              <a:rPr lang="en-US" altLang="ja-JP" sz="1200" dirty="0" smtClean="0"/>
              <a:t/>
            </a:r>
            <a:br>
              <a:rPr lang="en-US" altLang="ja-JP" sz="1200" dirty="0" smtClean="0"/>
            </a:br>
            <a:r>
              <a:rPr lang="ja-JP" altLang="en-US" sz="1200" dirty="0" smtClean="0"/>
              <a:t>　　　　　「</a:t>
            </a:r>
            <a:r>
              <a:rPr lang="ja-JP" altLang="en-US" sz="1200" dirty="0"/>
              <a:t>食事関連</a:t>
            </a:r>
            <a:r>
              <a:rPr lang="en-US" altLang="ja-JP" sz="1200" dirty="0"/>
              <a:t>(</a:t>
            </a:r>
            <a:r>
              <a:rPr lang="ja-JP" altLang="en-US" sz="1200" dirty="0"/>
              <a:t>満足に摂れていない・子ども１人で食事</a:t>
            </a:r>
            <a:r>
              <a:rPr lang="en-US" altLang="ja-JP" sz="1200" dirty="0"/>
              <a:t>)</a:t>
            </a:r>
            <a:r>
              <a:rPr lang="ja-JP" altLang="en-US" sz="1200" dirty="0"/>
              <a:t>」が１割前後で上位。</a:t>
            </a:r>
            <a:endParaRPr kumimoji="1" lang="ja-JP" altLang="en-US" sz="1200" dirty="0"/>
          </a:p>
        </p:txBody>
      </p:sp>
      <p:sp>
        <p:nvSpPr>
          <p:cNvPr id="15" name="正方形/長方形 14"/>
          <p:cNvSpPr/>
          <p:nvPr/>
        </p:nvSpPr>
        <p:spPr>
          <a:xfrm>
            <a:off x="383865" y="2505582"/>
            <a:ext cx="6119999" cy="358943"/>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20</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自身や身の回りで、子どもの貧困が原因となると思われる問題を見たり 聞いたりしたことがありますか。また、ある場合、それはどのような問題ですか。（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6" name="サブタイトル 2"/>
          <p:cNvSpPr>
            <a:spLocks noGrp="1"/>
          </p:cNvSpPr>
          <p:nvPr>
            <p:ph type="subTitle" idx="1"/>
          </p:nvPr>
        </p:nvSpPr>
        <p:spPr>
          <a:xfrm>
            <a:off x="383865" y="1452551"/>
            <a:ext cx="6118480" cy="1001636"/>
          </a:xfrm>
        </p:spPr>
        <p:txBody>
          <a:bodyPr>
            <a:noAutofit/>
          </a:bodyPr>
          <a:lstStyle/>
          <a:p>
            <a:r>
              <a:rPr lang="ja-JP" altLang="en-US" sz="1000" dirty="0"/>
              <a:t>子どもの貧困が原因の問題への接触有無とその内容について、呈示選択肢の中から複数回答で聴いた結果は</a:t>
            </a:r>
            <a:r>
              <a:rPr lang="ja-JP" altLang="en-US" sz="1000" dirty="0" smtClean="0"/>
              <a:t>、４人</a:t>
            </a:r>
            <a:r>
              <a:rPr lang="ja-JP" altLang="en-US" sz="1000" dirty="0"/>
              <a:t>に３人の割合で「問題を見たり 聞いたりしたことはない」</a:t>
            </a:r>
            <a:r>
              <a:rPr lang="en-US" altLang="ja-JP" sz="1000" dirty="0"/>
              <a:t>(74</a:t>
            </a:r>
            <a:r>
              <a:rPr lang="ja-JP" altLang="en-US" sz="1000" dirty="0"/>
              <a:t>％</a:t>
            </a:r>
            <a:r>
              <a:rPr lang="en-US" altLang="ja-JP" sz="1000" dirty="0"/>
              <a:t>)</a:t>
            </a:r>
            <a:r>
              <a:rPr lang="ja-JP" altLang="en-US" sz="1000" dirty="0"/>
              <a:t>と回答しており</a:t>
            </a:r>
            <a:r>
              <a:rPr lang="ja-JP" altLang="en-US" sz="1000" dirty="0" smtClean="0"/>
              <a:t>、</a:t>
            </a:r>
            <a:r>
              <a:rPr lang="en-US" altLang="ja-JP" sz="1000" dirty="0" smtClean="0"/>
              <a:t>『</a:t>
            </a:r>
            <a:r>
              <a:rPr lang="en-US" altLang="ja-JP" sz="1000" dirty="0"/>
              <a:t>※</a:t>
            </a:r>
            <a:r>
              <a:rPr lang="ja-JP" altLang="en-US" sz="1000" dirty="0"/>
              <a:t>何らかの問題に接触あり</a:t>
            </a:r>
            <a:r>
              <a:rPr lang="en-US" altLang="ja-JP" sz="1000" dirty="0"/>
              <a:t>』(19</a:t>
            </a:r>
            <a:r>
              <a:rPr lang="ja-JP" altLang="en-US" sz="1000" dirty="0"/>
              <a:t>％</a:t>
            </a:r>
            <a:r>
              <a:rPr lang="en-US" altLang="ja-JP" sz="1000" dirty="0"/>
              <a:t>)</a:t>
            </a:r>
            <a:r>
              <a:rPr lang="ja-JP" altLang="en-US" sz="1000" dirty="0"/>
              <a:t>という人は２割に満たないが、その問題の内容については</a:t>
            </a:r>
            <a:r>
              <a:rPr lang="ja-JP" altLang="en-US" sz="1000" dirty="0" smtClean="0"/>
              <a:t>、「</a:t>
            </a:r>
            <a:r>
              <a:rPr lang="ja-JP" altLang="en-US" sz="1000" dirty="0"/>
              <a:t>学費が理由で、高校や大学への進学をあきらめた、または学校を中退したと思われた子どもがいる」</a:t>
            </a:r>
            <a:r>
              <a:rPr lang="en-US" altLang="ja-JP" sz="1000" dirty="0"/>
              <a:t>(12</a:t>
            </a:r>
            <a:r>
              <a:rPr lang="ja-JP" altLang="en-US" sz="1000" dirty="0"/>
              <a:t>％</a:t>
            </a:r>
            <a:r>
              <a:rPr lang="en-US" altLang="ja-JP" sz="1000" dirty="0"/>
              <a:t>)</a:t>
            </a:r>
            <a:r>
              <a:rPr lang="ja-JP" altLang="en-US" sz="1000" dirty="0" smtClean="0"/>
              <a:t>と「</a:t>
            </a:r>
            <a:r>
              <a:rPr lang="ja-JP" altLang="en-US" sz="1000" dirty="0"/>
              <a:t>食事が満足にとれていない、またはいつも一人で食事をしていると思われる子供がいる」</a:t>
            </a:r>
            <a:r>
              <a:rPr lang="en-US" altLang="ja-JP" sz="1000" dirty="0"/>
              <a:t>(9</a:t>
            </a:r>
            <a:r>
              <a:rPr lang="ja-JP" altLang="en-US" sz="1000" dirty="0"/>
              <a:t>％</a:t>
            </a:r>
            <a:r>
              <a:rPr lang="en-US" altLang="ja-JP" sz="1000" dirty="0"/>
              <a:t>)</a:t>
            </a:r>
            <a:r>
              <a:rPr lang="ja-JP" altLang="en-US" sz="1000" dirty="0"/>
              <a:t>の２項目</a:t>
            </a:r>
            <a:r>
              <a:rPr lang="ja-JP" altLang="en-US" sz="1000" dirty="0" smtClean="0"/>
              <a:t>が</a:t>
            </a:r>
            <a:r>
              <a:rPr lang="en-US" altLang="ja-JP" sz="1000" dirty="0" smtClean="0"/>
              <a:t>1</a:t>
            </a:r>
            <a:r>
              <a:rPr lang="ja-JP" altLang="en-US" sz="1000" dirty="0"/>
              <a:t>割前後で上位となっている。</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子どもの貧困が原因の問題への接触有無とその内容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20</a:t>
            </a:r>
            <a:r>
              <a:rPr lang="ja-JP" altLang="en-US" sz="900" b="1" dirty="0">
                <a:latin typeface="HG丸ｺﾞｼｯｸM-PRO"/>
                <a:ea typeface="HG丸ｺﾞｼｯｸM-PRO"/>
                <a:cs typeface="HG丸ｺﾞｼｯｸM-PRO"/>
              </a:rPr>
              <a:t>）</a:t>
            </a:r>
          </a:p>
        </p:txBody>
      </p:sp>
      <p:sp>
        <p:nvSpPr>
          <p:cNvPr id="22" name="タイトル 1"/>
          <p:cNvSpPr txBox="1">
            <a:spLocks/>
          </p:cNvSpPr>
          <p:nvPr/>
        </p:nvSpPr>
        <p:spPr>
          <a:xfrm>
            <a:off x="383865" y="5019482"/>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貧困に直面している子どもへの必要な支援では</a:t>
            </a:r>
            <a:r>
              <a:rPr lang="ja-JP" altLang="en-US" sz="1200" dirty="0" smtClean="0"/>
              <a:t>、</a:t>
            </a:r>
            <a:endParaRPr lang="en-US" altLang="ja-JP" sz="1200" dirty="0" smtClean="0"/>
          </a:p>
          <a:p>
            <a:r>
              <a:rPr lang="ja-JP" altLang="en-US" sz="1200" dirty="0" smtClean="0"/>
              <a:t>　「</a:t>
            </a:r>
            <a:r>
              <a:rPr lang="ja-JP" altLang="en-US" sz="1200" dirty="0"/>
              <a:t>食事面」と「学費面」「学習面」での支援が</a:t>
            </a:r>
            <a:r>
              <a:rPr lang="ja-JP" altLang="en-US" sz="1200" dirty="0" smtClean="0"/>
              <a:t>、それぞれ</a:t>
            </a:r>
            <a:r>
              <a:rPr lang="ja-JP" altLang="en-US" sz="1200" dirty="0"/>
              <a:t>５割弱</a:t>
            </a:r>
            <a:r>
              <a:rPr lang="en-US" altLang="ja-JP" sz="1200" dirty="0"/>
              <a:t>〜</a:t>
            </a:r>
            <a:r>
              <a:rPr lang="ja-JP" altLang="en-US" sz="1200" dirty="0"/>
              <a:t>４割弱で上位。</a:t>
            </a:r>
          </a:p>
        </p:txBody>
      </p:sp>
      <p:sp>
        <p:nvSpPr>
          <p:cNvPr id="23" name="正方形/長方形 22"/>
          <p:cNvSpPr/>
          <p:nvPr/>
        </p:nvSpPr>
        <p:spPr>
          <a:xfrm>
            <a:off x="383865" y="6724783"/>
            <a:ext cx="6119999" cy="347500"/>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問21</a:t>
            </a:r>
            <a:r>
              <a:rPr lang="ja-JP" altLang="en-US" sz="800" b="1" dirty="0" smtClean="0">
                <a:solidFill>
                  <a:srgbClr val="000000"/>
                </a:solidFill>
                <a:latin typeface="HG丸ｺﾞｼｯｸM-PRO"/>
                <a:ea typeface="HG丸ｺﾞｼｯｸM-PRO"/>
                <a:cs typeface="HG丸ｺﾞｼｯｸM-PRO"/>
              </a:rPr>
              <a:t>. 上記</a:t>
            </a:r>
            <a:r>
              <a:rPr lang="ja-JP" altLang="en-US" sz="800" b="1" dirty="0">
                <a:solidFill>
                  <a:srgbClr val="000000"/>
                </a:solidFill>
                <a:latin typeface="HG丸ｺﾞｼｯｸM-PRO"/>
                <a:ea typeface="HG丸ｺﾞｼｯｸM-PRO"/>
                <a:cs typeface="HG丸ｺﾞｼｯｸM-PRO"/>
              </a:rPr>
              <a:t>のように貧困に直面していると思われる子どもに対して、あなたは、どのような支援が必要だと考えますか</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solidFill>
                <a:srgbClr val="000000"/>
              </a:solidFill>
              <a:latin typeface="HG丸ｺﾞｼｯｸM-PRO"/>
              <a:ea typeface="HG丸ｺﾞｼｯｸM-PRO"/>
              <a:cs typeface="HG丸ｺﾞｼｯｸM-PRO"/>
            </a:endParaRPr>
          </a:p>
          <a:p>
            <a:r>
              <a:rPr lang="ja-JP" altLang="en-US" sz="800" b="1" dirty="0" smtClean="0">
                <a:solidFill>
                  <a:srgbClr val="000000"/>
                </a:solidFill>
                <a:latin typeface="HG丸ｺﾞｼｯｸM-PRO"/>
                <a:ea typeface="HG丸ｺﾞｼｯｸM-PRO"/>
                <a:cs typeface="HG丸ｺﾞｼｯｸM-PRO"/>
              </a:rPr>
              <a:t>（○</a:t>
            </a:r>
            <a:r>
              <a:rPr lang="ja-JP" altLang="en-US" sz="800" b="1" dirty="0">
                <a:solidFill>
                  <a:srgbClr val="000000"/>
                </a:solidFill>
                <a:latin typeface="HG丸ｺﾞｼｯｸM-PRO"/>
                <a:ea typeface="HG丸ｺﾞｼｯｸM-PRO"/>
                <a:cs typeface="HG丸ｺﾞｼｯｸM-PRO"/>
              </a:rPr>
              <a:t>はいくつでも）</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4" name="サブタイトル 2"/>
          <p:cNvSpPr txBox="1">
            <a:spLocks/>
          </p:cNvSpPr>
          <p:nvPr/>
        </p:nvSpPr>
        <p:spPr>
          <a:xfrm>
            <a:off x="383865" y="5509507"/>
            <a:ext cx="6118480" cy="1231593"/>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貧困に直面していそうな子どもへの必要な支援を、呈示選択肢の中から複数回答で聴いた結果は</a:t>
            </a:r>
            <a:r>
              <a:rPr lang="ja-JP" altLang="en-US" sz="1000" dirty="0" smtClean="0"/>
              <a:t>、</a:t>
            </a:r>
            <a:endParaRPr lang="en-US" altLang="ja-JP" sz="1000" dirty="0" smtClean="0"/>
          </a:p>
          <a:p>
            <a:r>
              <a:rPr lang="ja-JP" altLang="en-US" sz="1000" dirty="0" smtClean="0"/>
              <a:t>「</a:t>
            </a:r>
            <a:r>
              <a:rPr lang="ja-JP" altLang="en-US" sz="1000" dirty="0"/>
              <a:t>子どもの食事に対する支援の充実</a:t>
            </a:r>
            <a:r>
              <a:rPr lang="en-US" altLang="ja-JP" sz="1000" dirty="0"/>
              <a:t>(</a:t>
            </a:r>
            <a:r>
              <a:rPr lang="ja-JP" altLang="en-US" sz="1000" dirty="0"/>
              <a:t>こども食堂の設置・拡充など</a:t>
            </a:r>
            <a:r>
              <a:rPr lang="en-US" altLang="ja-JP" sz="1000" dirty="0"/>
              <a:t>)</a:t>
            </a:r>
            <a:r>
              <a:rPr lang="ja-JP" altLang="en-US" sz="1000" dirty="0"/>
              <a:t>」</a:t>
            </a:r>
            <a:r>
              <a:rPr lang="en-US" altLang="ja-JP" sz="1000" dirty="0"/>
              <a:t>(49</a:t>
            </a:r>
            <a:r>
              <a:rPr lang="ja-JP" altLang="en-US" sz="1000" dirty="0"/>
              <a:t>％</a:t>
            </a:r>
            <a:r>
              <a:rPr lang="en-US" altLang="ja-JP" sz="1000" dirty="0"/>
              <a:t>)</a:t>
            </a:r>
            <a:r>
              <a:rPr lang="ja-JP" altLang="en-US" sz="1000" dirty="0" smtClean="0"/>
              <a:t>と「</a:t>
            </a:r>
            <a:r>
              <a:rPr lang="ja-JP" altLang="en-US" sz="1000" dirty="0"/>
              <a:t>学校に係る費用の</a:t>
            </a:r>
            <a:r>
              <a:rPr lang="ja-JP" altLang="en-US" sz="1000" dirty="0" smtClean="0"/>
              <a:t>助成</a:t>
            </a:r>
            <a:endParaRPr lang="en-US" altLang="ja-JP" sz="1000" dirty="0" smtClean="0"/>
          </a:p>
          <a:p>
            <a:r>
              <a:rPr lang="ja-JP" altLang="en-US" sz="1000" dirty="0" smtClean="0"/>
              <a:t>また</a:t>
            </a:r>
            <a:r>
              <a:rPr lang="ja-JP" altLang="en-US" sz="1000" dirty="0"/>
              <a:t>は免除の充実・奨学金制度の充実」</a:t>
            </a:r>
            <a:r>
              <a:rPr lang="en-US" altLang="ja-JP" sz="1000" dirty="0"/>
              <a:t>(47</a:t>
            </a:r>
            <a:r>
              <a:rPr lang="ja-JP" altLang="en-US" sz="1000" dirty="0"/>
              <a:t>％</a:t>
            </a:r>
            <a:r>
              <a:rPr lang="en-US" altLang="ja-JP" sz="1000" dirty="0"/>
              <a:t>)</a:t>
            </a:r>
            <a:r>
              <a:rPr lang="ja-JP" altLang="en-US" sz="1000" dirty="0"/>
              <a:t>の２項目がそれぞれ５割弱と多く</a:t>
            </a:r>
            <a:r>
              <a:rPr lang="ja-JP" altLang="en-US" sz="1000" dirty="0" smtClean="0"/>
              <a:t>、以下</a:t>
            </a:r>
            <a:r>
              <a:rPr lang="ja-JP" altLang="en-US" sz="1000" dirty="0"/>
              <a:t>、「学習支援</a:t>
            </a:r>
            <a:r>
              <a:rPr lang="ja-JP" altLang="en-US" sz="1000" dirty="0" smtClean="0"/>
              <a:t>の</a:t>
            </a:r>
            <a:endParaRPr lang="en-US" altLang="ja-JP" sz="1000" dirty="0" smtClean="0"/>
          </a:p>
          <a:p>
            <a:r>
              <a:rPr lang="ja-JP" altLang="en-US" sz="1000" dirty="0" smtClean="0"/>
              <a:t>実施</a:t>
            </a:r>
            <a:r>
              <a:rPr lang="en-US" altLang="ja-JP" sz="1000" dirty="0"/>
              <a:t>(</a:t>
            </a:r>
            <a:r>
              <a:rPr lang="ja-JP" altLang="en-US" sz="1000" dirty="0"/>
              <a:t>補習など</a:t>
            </a:r>
            <a:r>
              <a:rPr lang="en-US" altLang="ja-JP" sz="1000" dirty="0"/>
              <a:t>)</a:t>
            </a:r>
            <a:r>
              <a:rPr lang="ja-JP" altLang="en-US" sz="1000" dirty="0"/>
              <a:t>」</a:t>
            </a:r>
            <a:r>
              <a:rPr lang="en-US" altLang="ja-JP" sz="1000" dirty="0"/>
              <a:t>(37</a:t>
            </a:r>
            <a:r>
              <a:rPr lang="ja-JP" altLang="en-US" sz="1000" dirty="0"/>
              <a:t>％</a:t>
            </a:r>
            <a:r>
              <a:rPr lang="en-US" altLang="ja-JP" sz="1000" dirty="0"/>
              <a:t>)</a:t>
            </a:r>
            <a:r>
              <a:rPr lang="ja-JP" altLang="en-US" sz="1000" dirty="0"/>
              <a:t>、「生活習慣を身につけるための支援の充実」「金銭的</a:t>
            </a:r>
            <a:r>
              <a:rPr lang="ja-JP" altLang="en-US" sz="1000" dirty="0" smtClean="0"/>
              <a:t>に困って</a:t>
            </a:r>
            <a:r>
              <a:rPr lang="ja-JP" altLang="en-US" sz="1000" dirty="0"/>
              <a:t>いる家庭へ</a:t>
            </a:r>
            <a:r>
              <a:rPr lang="ja-JP" altLang="en-US" sz="1000" dirty="0" smtClean="0"/>
              <a:t>の</a:t>
            </a:r>
            <a:endParaRPr lang="en-US" altLang="ja-JP" sz="1000" dirty="0" smtClean="0"/>
          </a:p>
          <a:p>
            <a:r>
              <a:rPr lang="ja-JP" altLang="en-US" sz="1000" dirty="0" smtClean="0"/>
              <a:t>金銭的</a:t>
            </a:r>
            <a:r>
              <a:rPr lang="ja-JP" altLang="en-US" sz="1000" dirty="0"/>
              <a:t>援助の充実</a:t>
            </a:r>
            <a:r>
              <a:rPr lang="en-US" altLang="ja-JP" sz="1000" dirty="0"/>
              <a:t>(</a:t>
            </a:r>
            <a:r>
              <a:rPr lang="ja-JP" altLang="en-US" sz="1000" dirty="0"/>
              <a:t>給付金・生活保護など</a:t>
            </a:r>
            <a:r>
              <a:rPr lang="en-US" altLang="ja-JP" sz="1000" dirty="0"/>
              <a:t>)</a:t>
            </a:r>
            <a:r>
              <a:rPr lang="ja-JP" altLang="en-US" sz="1000" dirty="0"/>
              <a:t>」</a:t>
            </a:r>
            <a:r>
              <a:rPr lang="en-US" altLang="ja-JP" sz="1000" dirty="0"/>
              <a:t>(</a:t>
            </a:r>
            <a:r>
              <a:rPr lang="ja-JP" altLang="en-US" sz="1000" dirty="0"/>
              <a:t>各</a:t>
            </a:r>
            <a:r>
              <a:rPr lang="en-US" altLang="ja-JP" sz="1000" dirty="0"/>
              <a:t>28</a:t>
            </a:r>
            <a:r>
              <a:rPr lang="ja-JP" altLang="en-US" sz="1000" dirty="0"/>
              <a:t>％</a:t>
            </a:r>
            <a:r>
              <a:rPr lang="en-US" altLang="ja-JP" sz="1000" dirty="0"/>
              <a:t>)</a:t>
            </a:r>
            <a:r>
              <a:rPr lang="ja-JP" altLang="en-US" sz="1000" dirty="0"/>
              <a:t>などが続き、上位となっている</a:t>
            </a:r>
            <a:r>
              <a:rPr lang="ja-JP" altLang="en-US" sz="1000" dirty="0" smtClean="0"/>
              <a:t>。</a:t>
            </a:r>
            <a:endParaRPr lang="en-US" altLang="ja-JP" sz="1000" dirty="0" smtClean="0"/>
          </a:p>
          <a:p>
            <a:r>
              <a:rPr lang="ja-JP" altLang="en-US" sz="1000" dirty="0"/>
              <a:t>一方、「支援は必要ない」</a:t>
            </a:r>
            <a:r>
              <a:rPr lang="en-US" altLang="ja-JP" sz="1000" dirty="0"/>
              <a:t>(2</a:t>
            </a:r>
            <a:r>
              <a:rPr lang="ja-JP" altLang="en-US" sz="1000" dirty="0"/>
              <a:t>％</a:t>
            </a:r>
            <a:r>
              <a:rPr lang="en-US" altLang="ja-JP" sz="1000" dirty="0"/>
              <a:t>)</a:t>
            </a:r>
            <a:r>
              <a:rPr lang="ja-JP" altLang="en-US" sz="1000" dirty="0"/>
              <a:t>は少数にとどまるが、「わからない」</a:t>
            </a:r>
            <a:r>
              <a:rPr lang="en-US" altLang="ja-JP" sz="1000" dirty="0"/>
              <a:t>(12</a:t>
            </a:r>
            <a:r>
              <a:rPr lang="ja-JP" altLang="en-US" sz="1000" dirty="0"/>
              <a:t>％</a:t>
            </a:r>
            <a:r>
              <a:rPr lang="en-US" altLang="ja-JP" sz="1000" dirty="0"/>
              <a:t>)</a:t>
            </a:r>
            <a:r>
              <a:rPr lang="ja-JP" altLang="en-US" sz="1000" dirty="0"/>
              <a:t>は１割を</a:t>
            </a:r>
            <a:r>
              <a:rPr lang="ja-JP" altLang="en-US" sz="1000" dirty="0" smtClean="0"/>
              <a:t>超えている。</a:t>
            </a:r>
            <a:endParaRPr lang="ja-JP" altLang="en-US" sz="1000" dirty="0"/>
          </a:p>
        </p:txBody>
      </p:sp>
      <p:sp>
        <p:nvSpPr>
          <p:cNvPr id="25" name="正方形/長方形 24"/>
          <p:cNvSpPr/>
          <p:nvPr/>
        </p:nvSpPr>
        <p:spPr>
          <a:xfrm>
            <a:off x="234000" y="4813776"/>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貧困に直面している子どもに必要だと思う支援内容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21</a:t>
            </a:r>
            <a:r>
              <a:rPr lang="ja-JP" altLang="en-US" sz="900" b="1" dirty="0">
                <a:latin typeface="HG丸ｺﾞｼｯｸM-PRO"/>
                <a:ea typeface="HG丸ｺﾞｼｯｸM-PRO"/>
                <a:cs typeface="HG丸ｺﾞｼｯｸM-PRO"/>
              </a:rPr>
              <a:t>）</a:t>
            </a:r>
          </a:p>
        </p:txBody>
      </p:sp>
      <p:graphicFrame>
        <p:nvGraphicFramePr>
          <p:cNvPr id="20" name="グラフ 19"/>
          <p:cNvGraphicFramePr>
            <a:graphicFrameLocks/>
          </p:cNvGraphicFramePr>
          <p:nvPr>
            <p:extLst>
              <p:ext uri="{D42A27DB-BD31-4B8C-83A1-F6EECF244321}">
                <p14:modId xmlns:p14="http://schemas.microsoft.com/office/powerpoint/2010/main" val="3232215476"/>
              </p:ext>
            </p:extLst>
          </p:nvPr>
        </p:nvGraphicFramePr>
        <p:xfrm>
          <a:off x="79375" y="7028025"/>
          <a:ext cx="6731000" cy="2514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グラフ 17"/>
          <p:cNvGraphicFramePr>
            <a:graphicFrameLocks/>
          </p:cNvGraphicFramePr>
          <p:nvPr>
            <p:extLst>
              <p:ext uri="{D42A27DB-BD31-4B8C-83A1-F6EECF244321}">
                <p14:modId xmlns:p14="http://schemas.microsoft.com/office/powerpoint/2010/main" val="517985643"/>
              </p:ext>
            </p:extLst>
          </p:nvPr>
        </p:nvGraphicFramePr>
        <p:xfrm>
          <a:off x="79375" y="2869133"/>
          <a:ext cx="6731000" cy="182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7470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グラフ 25"/>
          <p:cNvGraphicFramePr>
            <a:graphicFrameLocks/>
          </p:cNvGraphicFramePr>
          <p:nvPr>
            <p:extLst>
              <p:ext uri="{D42A27DB-BD31-4B8C-83A1-F6EECF244321}">
                <p14:modId xmlns:p14="http://schemas.microsoft.com/office/powerpoint/2010/main" val="3776921076"/>
              </p:ext>
            </p:extLst>
          </p:nvPr>
        </p:nvGraphicFramePr>
        <p:xfrm>
          <a:off x="3695044" y="8071010"/>
          <a:ext cx="2857500" cy="1371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グラフ 24"/>
          <p:cNvGraphicFramePr>
            <a:graphicFrameLocks/>
          </p:cNvGraphicFramePr>
          <p:nvPr>
            <p:extLst>
              <p:ext uri="{D42A27DB-BD31-4B8C-83A1-F6EECF244321}">
                <p14:modId xmlns:p14="http://schemas.microsoft.com/office/powerpoint/2010/main" val="2104438939"/>
              </p:ext>
            </p:extLst>
          </p:nvPr>
        </p:nvGraphicFramePr>
        <p:xfrm>
          <a:off x="2002780" y="8071010"/>
          <a:ext cx="2857500" cy="1371600"/>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27</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smtClean="0">
                <a:solidFill>
                  <a:srgbClr val="000000"/>
                </a:solidFill>
              </a:rPr>
              <a:t>＜</a:t>
            </a:r>
            <a:r>
              <a:rPr lang="ja-JP" altLang="en-US" sz="1000" dirty="0"/>
              <a:t>３</a:t>
            </a:r>
            <a:r>
              <a:rPr lang="en-US" altLang="ja-JP" sz="1000" dirty="0"/>
              <a:t>−</a:t>
            </a:r>
            <a:r>
              <a:rPr lang="ja-JP" altLang="en-US" sz="1000" dirty="0"/>
              <a:t>６　防災について</a:t>
            </a:r>
            <a:r>
              <a:rPr lang="ja-JP" altLang="en-US" sz="1000" dirty="0" smtClean="0">
                <a:solidFill>
                  <a:srgbClr val="000000"/>
                </a:solidFill>
              </a:rPr>
              <a:t>＞</a:t>
            </a:r>
            <a:endParaRPr lang="ja-JP" altLang="en-US" sz="1000" dirty="0"/>
          </a:p>
        </p:txBody>
      </p:sp>
      <p:sp>
        <p:nvSpPr>
          <p:cNvPr id="29" name="タイトル 1"/>
          <p:cNvSpPr>
            <a:spLocks noGrp="1"/>
          </p:cNvSpPr>
          <p:nvPr>
            <p:ph type="ctrTitle"/>
          </p:nvPr>
        </p:nvSpPr>
        <p:spPr>
          <a:xfrm>
            <a:off x="383865" y="871701"/>
            <a:ext cx="6118480" cy="467999"/>
          </a:xfrm>
          <a:solidFill>
            <a:srgbClr val="D9D9D9"/>
          </a:solidFill>
          <a:ln>
            <a:solidFill>
              <a:srgbClr val="FFFFFF"/>
            </a:solidFill>
          </a:ln>
        </p:spPr>
        <p:txBody>
          <a:bodyPr>
            <a:noAutofit/>
          </a:bodyPr>
          <a:lstStyle/>
          <a:p>
            <a:r>
              <a:rPr lang="ja-JP" altLang="en-US" sz="1200" dirty="0"/>
              <a:t>防災情報の主な情報源では、「テレビ」が８割台半ばで最も多く</a:t>
            </a:r>
            <a:r>
              <a:rPr lang="ja-JP" altLang="en-US" sz="1200" dirty="0" smtClean="0"/>
              <a:t>、５割</a:t>
            </a:r>
            <a:r>
              <a:rPr lang="ja-JP" altLang="en-US" sz="1200" dirty="0"/>
              <a:t>台半ばで</a:t>
            </a:r>
            <a:r>
              <a:rPr lang="ja-JP" altLang="en-US" sz="1200" dirty="0" smtClean="0"/>
              <a:t>次点の</a:t>
            </a:r>
            <a:r>
              <a:rPr lang="ja-JP" altLang="en-US" sz="1200" dirty="0"/>
              <a:t>「インターネット」を大きく上回っているが、他の情報源はいずれも２割未満。</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防災情報の主な入手元</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22</a:t>
            </a:r>
            <a:r>
              <a:rPr lang="ja-JP" altLang="en-US" sz="900" b="1" dirty="0">
                <a:latin typeface="HG丸ｺﾞｼｯｸM-PRO"/>
                <a:ea typeface="HG丸ｺﾞｼｯｸM-PRO"/>
                <a:cs typeface="HG丸ｺﾞｼｯｸM-PRO"/>
              </a:rPr>
              <a:t>）</a:t>
            </a:r>
          </a:p>
        </p:txBody>
      </p:sp>
      <p:sp>
        <p:nvSpPr>
          <p:cNvPr id="13" name="正方形/長方形 12"/>
          <p:cNvSpPr/>
          <p:nvPr/>
        </p:nvSpPr>
        <p:spPr>
          <a:xfrm>
            <a:off x="383865" y="2193326"/>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22</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は、地震や気象情報などの災害情報を、主に何から入手していますか。（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4" name="サブタイトル 2"/>
          <p:cNvSpPr>
            <a:spLocks noGrp="1"/>
          </p:cNvSpPr>
          <p:nvPr>
            <p:ph type="subTitle" idx="1"/>
          </p:nvPr>
        </p:nvSpPr>
        <p:spPr>
          <a:xfrm>
            <a:off x="383865" y="1364359"/>
            <a:ext cx="6119999" cy="804307"/>
          </a:xfrm>
        </p:spPr>
        <p:txBody>
          <a:bodyPr>
            <a:noAutofit/>
          </a:bodyPr>
          <a:lstStyle/>
          <a:p>
            <a:r>
              <a:rPr lang="ja-JP" altLang="en-US" sz="1000" dirty="0"/>
              <a:t>地震や気象情報などの災害情報の主な入手元を複数回答で聴いた結果は、「テレビ」</a:t>
            </a:r>
            <a:r>
              <a:rPr lang="en-US" altLang="ja-JP" sz="1000" dirty="0"/>
              <a:t>(85</a:t>
            </a:r>
            <a:r>
              <a:rPr lang="ja-JP" altLang="en-US" sz="1000" dirty="0"/>
              <a:t>％</a:t>
            </a:r>
            <a:r>
              <a:rPr lang="en-US" altLang="ja-JP" sz="1000" dirty="0"/>
              <a:t>)</a:t>
            </a:r>
            <a:r>
              <a:rPr lang="ja-JP" altLang="en-US" sz="1000" dirty="0" smtClean="0"/>
              <a:t>が８割台半</a:t>
            </a:r>
            <a:endParaRPr lang="en-US" altLang="ja-JP" sz="1000" dirty="0" smtClean="0"/>
          </a:p>
          <a:p>
            <a:r>
              <a:rPr lang="ja-JP" altLang="en-US" sz="1000" dirty="0" err="1" smtClean="0"/>
              <a:t>ばで</a:t>
            </a:r>
            <a:r>
              <a:rPr lang="ja-JP" altLang="en-US" sz="1000" dirty="0"/>
              <a:t>最も多く、これに「インターネット」</a:t>
            </a:r>
            <a:r>
              <a:rPr lang="en-US" altLang="ja-JP" sz="1000" dirty="0"/>
              <a:t>(55</a:t>
            </a:r>
            <a:r>
              <a:rPr lang="ja-JP" altLang="en-US" sz="1000" dirty="0"/>
              <a:t>％</a:t>
            </a:r>
            <a:r>
              <a:rPr lang="en-US" altLang="ja-JP" sz="1000" dirty="0"/>
              <a:t>)</a:t>
            </a:r>
            <a:r>
              <a:rPr lang="ja-JP" altLang="en-US" sz="1000" dirty="0"/>
              <a:t>が５割台半ばで続き、「ラジオ」</a:t>
            </a:r>
            <a:r>
              <a:rPr lang="en-US" altLang="ja-JP" sz="1000" dirty="0"/>
              <a:t>(19</a:t>
            </a:r>
            <a:r>
              <a:rPr lang="ja-JP" altLang="en-US" sz="1000" dirty="0"/>
              <a:t>％</a:t>
            </a:r>
            <a:r>
              <a:rPr lang="en-US" altLang="ja-JP" sz="1000" dirty="0"/>
              <a:t>)</a:t>
            </a:r>
            <a:r>
              <a:rPr lang="ja-JP" altLang="en-US" sz="1000" dirty="0"/>
              <a:t>が３位</a:t>
            </a:r>
            <a:r>
              <a:rPr lang="ja-JP" altLang="en-US" sz="1000" dirty="0" smtClean="0"/>
              <a:t>。</a:t>
            </a:r>
            <a:endParaRPr lang="en-US" altLang="ja-JP" sz="1000" dirty="0" smtClean="0"/>
          </a:p>
          <a:p>
            <a:r>
              <a:rPr lang="ja-JP" altLang="en-US" sz="1000" dirty="0" smtClean="0"/>
              <a:t>４位</a:t>
            </a:r>
            <a:r>
              <a:rPr lang="ja-JP" altLang="en-US" sz="1000" dirty="0"/>
              <a:t>には「ツイッターやフェイスブックなどの</a:t>
            </a:r>
            <a:r>
              <a:rPr lang="en-US" altLang="ja-JP" sz="1000" dirty="0"/>
              <a:t>SNS</a:t>
            </a:r>
            <a:r>
              <a:rPr lang="ja-JP" altLang="en-US" sz="1000" dirty="0"/>
              <a:t>」</a:t>
            </a:r>
            <a:r>
              <a:rPr lang="en-US" altLang="ja-JP" sz="1000" dirty="0"/>
              <a:t>(10</a:t>
            </a:r>
            <a:r>
              <a:rPr lang="ja-JP" altLang="en-US" sz="1000" dirty="0"/>
              <a:t>％</a:t>
            </a:r>
            <a:r>
              <a:rPr lang="en-US" altLang="ja-JP" sz="1000" dirty="0"/>
              <a:t>)</a:t>
            </a:r>
            <a:r>
              <a:rPr lang="ja-JP" altLang="en-US" sz="1000" dirty="0"/>
              <a:t>が続くが、「横浜市防災情報Ｅメール</a:t>
            </a:r>
            <a:r>
              <a:rPr lang="ja-JP" altLang="en-US" sz="1000" dirty="0" smtClean="0"/>
              <a:t>」</a:t>
            </a:r>
            <a:endParaRPr lang="en-US" altLang="ja-JP" sz="1000" dirty="0" smtClean="0"/>
          </a:p>
          <a:p>
            <a:r>
              <a:rPr lang="en-US" altLang="ja-JP" sz="1000" dirty="0" smtClean="0"/>
              <a:t>(</a:t>
            </a:r>
            <a:r>
              <a:rPr lang="en-US" altLang="ja-JP" sz="1000" dirty="0"/>
              <a:t>8</a:t>
            </a:r>
            <a:r>
              <a:rPr lang="ja-JP" altLang="en-US" sz="1000" dirty="0"/>
              <a:t>％</a:t>
            </a:r>
            <a:r>
              <a:rPr lang="en-US" altLang="ja-JP" sz="1000" dirty="0"/>
              <a:t>)</a:t>
            </a:r>
            <a:r>
              <a:rPr lang="ja-JP" altLang="en-US" sz="1000" dirty="0" smtClean="0"/>
              <a:t>は１割</a:t>
            </a:r>
            <a:r>
              <a:rPr lang="ja-JP" altLang="en-US" sz="1000" dirty="0"/>
              <a:t>に届いていない。</a:t>
            </a:r>
            <a:endParaRPr lang="en-US" altLang="ja-JP" sz="1000" dirty="0"/>
          </a:p>
        </p:txBody>
      </p:sp>
      <p:sp>
        <p:nvSpPr>
          <p:cNvPr id="12" name="タイトル 1"/>
          <p:cNvSpPr txBox="1">
            <a:spLocks/>
          </p:cNvSpPr>
          <p:nvPr/>
        </p:nvSpPr>
        <p:spPr>
          <a:xfrm>
            <a:off x="382346" y="4846439"/>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必要だと考える防災対策では、</a:t>
            </a:r>
            <a:r>
              <a:rPr lang="en-US" altLang="ja-JP" sz="1200" dirty="0"/>
              <a:t>『</a:t>
            </a:r>
            <a:r>
              <a:rPr lang="ja-JP" altLang="en-US" sz="1200" dirty="0"/>
              <a:t>防災マップ等紙媒体の充実</a:t>
            </a:r>
            <a:r>
              <a:rPr lang="en-US" altLang="ja-JP" sz="1200" dirty="0"/>
              <a:t>』</a:t>
            </a:r>
            <a:r>
              <a:rPr lang="ja-JP" altLang="en-US" sz="1200" dirty="0"/>
              <a:t>が</a:t>
            </a:r>
            <a:r>
              <a:rPr lang="ja-JP" altLang="en-US" sz="1200" dirty="0" smtClean="0"/>
              <a:t>、</a:t>
            </a:r>
            <a:r>
              <a:rPr lang="en-US" altLang="ja-JP" sz="1200" dirty="0" smtClean="0"/>
              <a:t>『</a:t>
            </a:r>
            <a:r>
              <a:rPr lang="en-US" altLang="ja-JP" sz="1200" dirty="0"/>
              <a:t>WEB</a:t>
            </a:r>
            <a:r>
              <a:rPr lang="ja-JP" altLang="en-US" sz="1200" dirty="0"/>
              <a:t>利用の情報発信の強化</a:t>
            </a:r>
            <a:r>
              <a:rPr lang="en-US" altLang="ja-JP" sz="1200" dirty="0"/>
              <a:t>』</a:t>
            </a:r>
            <a:r>
              <a:rPr lang="ja-JP" altLang="en-US" sz="1200" dirty="0"/>
              <a:t>や</a:t>
            </a:r>
            <a:r>
              <a:rPr lang="en-US" altLang="ja-JP" sz="1200" dirty="0"/>
              <a:t>『</a:t>
            </a:r>
            <a:r>
              <a:rPr lang="ja-JP" altLang="en-US" sz="1200" dirty="0"/>
              <a:t>行政の啓発事業の充実</a:t>
            </a:r>
            <a:r>
              <a:rPr lang="en-US" altLang="ja-JP" sz="1200" dirty="0"/>
              <a:t>』</a:t>
            </a:r>
            <a:r>
              <a:rPr lang="ja-JP" altLang="en-US" sz="1200" dirty="0"/>
              <a:t>を上回って、各順位指標で最上位にある。</a:t>
            </a:r>
          </a:p>
        </p:txBody>
      </p:sp>
      <p:sp>
        <p:nvSpPr>
          <p:cNvPr id="18" name="サブタイトル 2"/>
          <p:cNvSpPr txBox="1">
            <a:spLocks/>
          </p:cNvSpPr>
          <p:nvPr/>
        </p:nvSpPr>
        <p:spPr>
          <a:xfrm>
            <a:off x="382344" y="5338866"/>
            <a:ext cx="6120000" cy="1799998"/>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必要だと思う防災対策を「その他」を含む</a:t>
            </a:r>
            <a:r>
              <a:rPr lang="ja-JP" altLang="en-US" sz="1000" dirty="0" smtClean="0"/>
              <a:t>４項目の</a:t>
            </a:r>
            <a:r>
              <a:rPr lang="ja-JP" altLang="en-US" sz="1000" dirty="0"/>
              <a:t>中から、</a:t>
            </a:r>
            <a:r>
              <a:rPr lang="en-US" altLang="ja-JP" sz="1000" dirty="0"/>
              <a:t>【</a:t>
            </a:r>
            <a:r>
              <a:rPr lang="ja-JP" altLang="en-US" sz="1000" dirty="0"/>
              <a:t>１位</a:t>
            </a:r>
            <a:r>
              <a:rPr lang="en-US" altLang="ja-JP" sz="1000" dirty="0"/>
              <a:t>】〜【</a:t>
            </a:r>
            <a:r>
              <a:rPr lang="ja-JP" altLang="en-US" sz="1000" dirty="0"/>
              <a:t>３位</a:t>
            </a:r>
            <a:r>
              <a:rPr lang="en-US" altLang="ja-JP" sz="1000" dirty="0"/>
              <a:t>】</a:t>
            </a:r>
            <a:r>
              <a:rPr lang="ja-JP" altLang="en-US" sz="1000" dirty="0"/>
              <a:t>を選んでもらった結果</a:t>
            </a:r>
            <a:r>
              <a:rPr lang="ja-JP" altLang="en-US" sz="1000" dirty="0" smtClean="0"/>
              <a:t>、</a:t>
            </a:r>
            <a:r>
              <a:rPr lang="en-US" altLang="ja-JP" sz="1000" dirty="0" smtClean="0"/>
              <a:t>【</a:t>
            </a:r>
            <a:r>
              <a:rPr lang="en-US" altLang="ja-JP" sz="1000" dirty="0"/>
              <a:t>1</a:t>
            </a:r>
            <a:r>
              <a:rPr lang="ja-JP" altLang="en-US" sz="1000" dirty="0"/>
              <a:t>位</a:t>
            </a:r>
            <a:r>
              <a:rPr lang="en-US" altLang="ja-JP" sz="1000" dirty="0"/>
              <a:t>】</a:t>
            </a:r>
            <a:r>
              <a:rPr lang="ja-JP" altLang="en-US" sz="1000" dirty="0"/>
              <a:t>では、「防災マップ・ハザードマップ・防災ハンドブックなど紙媒体の充実」</a:t>
            </a:r>
            <a:r>
              <a:rPr lang="en-US" altLang="ja-JP" sz="1000" dirty="0"/>
              <a:t>(54</a:t>
            </a:r>
            <a:r>
              <a:rPr lang="ja-JP" altLang="en-US" sz="1000" dirty="0"/>
              <a:t>％</a:t>
            </a:r>
            <a:r>
              <a:rPr lang="en-US" altLang="ja-JP" sz="1000" dirty="0"/>
              <a:t>)</a:t>
            </a:r>
            <a:r>
              <a:rPr lang="ja-JP" altLang="en-US" sz="1000" dirty="0" smtClean="0"/>
              <a:t>が半数</a:t>
            </a:r>
            <a:r>
              <a:rPr lang="ja-JP" altLang="en-US" sz="1000" dirty="0"/>
              <a:t>以上を占めて最多で、「避難勧告などを知るための</a:t>
            </a:r>
            <a:r>
              <a:rPr lang="ja-JP" altLang="en-US" sz="1000" dirty="0" smtClean="0"/>
              <a:t>インターネットツイッター</a:t>
            </a:r>
            <a:r>
              <a:rPr lang="ja-JP" altLang="en-US" sz="1000" dirty="0"/>
              <a:t>など</a:t>
            </a:r>
            <a:r>
              <a:rPr lang="en-US" altLang="ja-JP" sz="1000" dirty="0"/>
              <a:t>WEB</a:t>
            </a:r>
            <a:r>
              <a:rPr lang="ja-JP" altLang="en-US" sz="1000" dirty="0"/>
              <a:t>ページ</a:t>
            </a:r>
            <a:r>
              <a:rPr lang="ja-JP" altLang="en-US" sz="1000" dirty="0" smtClean="0"/>
              <a:t>を利用</a:t>
            </a:r>
            <a:r>
              <a:rPr lang="ja-JP" altLang="en-US" sz="1000" dirty="0"/>
              <a:t>した災害情報発信の強化」</a:t>
            </a:r>
            <a:r>
              <a:rPr lang="en-US" altLang="ja-JP" sz="1000" dirty="0"/>
              <a:t>(33</a:t>
            </a:r>
            <a:r>
              <a:rPr lang="ja-JP" altLang="en-US" sz="1000" dirty="0"/>
              <a:t>％</a:t>
            </a:r>
            <a:r>
              <a:rPr lang="en-US" altLang="ja-JP" sz="1000" dirty="0"/>
              <a:t>)</a:t>
            </a:r>
            <a:r>
              <a:rPr lang="ja-JP" altLang="en-US" sz="1000" dirty="0"/>
              <a:t>が</a:t>
            </a:r>
            <a:r>
              <a:rPr lang="en-US" altLang="ja-JP" sz="1000" dirty="0"/>
              <a:t>3</a:t>
            </a:r>
            <a:r>
              <a:rPr lang="ja-JP" altLang="en-US" sz="1000" dirty="0"/>
              <a:t>割強で続き、「研修、講演など、行政の防災に</a:t>
            </a:r>
            <a:r>
              <a:rPr lang="ja-JP" altLang="en-US" sz="1000" dirty="0" smtClean="0"/>
              <a:t>関する啓発</a:t>
            </a:r>
            <a:r>
              <a:rPr lang="ja-JP" altLang="en-US" sz="1000" dirty="0"/>
              <a:t>事業の充実」</a:t>
            </a:r>
            <a:r>
              <a:rPr lang="en-US" altLang="ja-JP" sz="1000" dirty="0"/>
              <a:t>(7</a:t>
            </a:r>
            <a:r>
              <a:rPr lang="ja-JP" altLang="en-US" sz="1000" dirty="0"/>
              <a:t>％</a:t>
            </a:r>
            <a:r>
              <a:rPr lang="en-US" altLang="ja-JP" sz="1000" dirty="0"/>
              <a:t>)</a:t>
            </a:r>
            <a:r>
              <a:rPr lang="ja-JP" altLang="en-US" sz="1000" dirty="0"/>
              <a:t>は、「その他」</a:t>
            </a:r>
            <a:r>
              <a:rPr lang="en-US" altLang="ja-JP" sz="1000" dirty="0"/>
              <a:t>(2</a:t>
            </a:r>
            <a:r>
              <a:rPr lang="ja-JP" altLang="en-US" sz="1000" dirty="0"/>
              <a:t>％</a:t>
            </a:r>
            <a:r>
              <a:rPr lang="en-US" altLang="ja-JP" sz="1000" dirty="0"/>
              <a:t>)</a:t>
            </a:r>
            <a:r>
              <a:rPr lang="ja-JP" altLang="en-US" sz="1000" dirty="0"/>
              <a:t>と共に</a:t>
            </a:r>
            <a:r>
              <a:rPr lang="en-US" altLang="ja-JP" sz="1000" dirty="0"/>
              <a:t>1</a:t>
            </a:r>
            <a:r>
              <a:rPr lang="ja-JP" altLang="en-US" sz="1000" dirty="0"/>
              <a:t>割未満にとどまる</a:t>
            </a:r>
            <a:r>
              <a:rPr lang="ja-JP" altLang="en-US" sz="1000" dirty="0" smtClean="0"/>
              <a:t>。</a:t>
            </a:r>
            <a:endParaRPr lang="en-US" altLang="ja-JP" sz="1000" dirty="0"/>
          </a:p>
          <a:p>
            <a:r>
              <a:rPr lang="ja-JP" altLang="en-US" sz="1000" dirty="0"/>
              <a:t>次に、</a:t>
            </a:r>
            <a:r>
              <a:rPr lang="en-US" altLang="ja-JP" sz="1000" dirty="0"/>
              <a:t>【1</a:t>
            </a:r>
            <a:r>
              <a:rPr lang="ja-JP" altLang="en-US" sz="1000" dirty="0"/>
              <a:t>位</a:t>
            </a:r>
            <a:r>
              <a:rPr lang="en-US" altLang="ja-JP" sz="1000" dirty="0"/>
              <a:t>〜</a:t>
            </a:r>
            <a:r>
              <a:rPr lang="ja-JP" altLang="en-US" sz="1000" dirty="0"/>
              <a:t>２位 計</a:t>
            </a:r>
            <a:r>
              <a:rPr lang="en-US" altLang="ja-JP" sz="1000" dirty="0"/>
              <a:t>】</a:t>
            </a:r>
            <a:r>
              <a:rPr lang="ja-JP" altLang="en-US" sz="1000" dirty="0"/>
              <a:t>の結果をみると、</a:t>
            </a:r>
            <a:r>
              <a:rPr lang="en-US" altLang="ja-JP" sz="1000" dirty="0"/>
              <a:t>『</a:t>
            </a:r>
            <a:r>
              <a:rPr lang="ja-JP" altLang="en-US" sz="1000" dirty="0"/>
              <a:t>防災マップ等紙媒体の充実</a:t>
            </a:r>
            <a:r>
              <a:rPr lang="en-US" altLang="ja-JP" sz="1000" dirty="0"/>
              <a:t>』(86</a:t>
            </a:r>
            <a:r>
              <a:rPr lang="ja-JP" altLang="en-US" sz="1000" dirty="0"/>
              <a:t>％</a:t>
            </a:r>
            <a:r>
              <a:rPr lang="en-US" altLang="ja-JP" sz="1000" dirty="0"/>
              <a:t>)</a:t>
            </a:r>
            <a:r>
              <a:rPr lang="ja-JP" altLang="en-US" sz="1000" dirty="0"/>
              <a:t>が８割台半ばに達して</a:t>
            </a:r>
            <a:r>
              <a:rPr lang="ja-JP" altLang="en-US" sz="1000" dirty="0" smtClean="0"/>
              <a:t>、これ</a:t>
            </a:r>
            <a:r>
              <a:rPr lang="ja-JP" altLang="en-US" sz="1000" dirty="0"/>
              <a:t>に</a:t>
            </a:r>
            <a:r>
              <a:rPr lang="en-US" altLang="ja-JP" sz="1000" dirty="0"/>
              <a:t>『WEB</a:t>
            </a:r>
            <a:r>
              <a:rPr lang="ja-JP" altLang="en-US" sz="1000" dirty="0"/>
              <a:t>利用の情報発信の強化</a:t>
            </a:r>
            <a:r>
              <a:rPr lang="en-US" altLang="ja-JP" sz="1000" dirty="0"/>
              <a:t>』(67</a:t>
            </a:r>
            <a:r>
              <a:rPr lang="ja-JP" altLang="en-US" sz="1000" dirty="0"/>
              <a:t>％</a:t>
            </a:r>
            <a:r>
              <a:rPr lang="en-US" altLang="ja-JP" sz="1000" dirty="0"/>
              <a:t>)</a:t>
            </a:r>
            <a:r>
              <a:rPr lang="ja-JP" altLang="en-US" sz="1000" dirty="0"/>
              <a:t>が６割台半ば、</a:t>
            </a:r>
            <a:r>
              <a:rPr lang="en-US" altLang="ja-JP" sz="1000" dirty="0"/>
              <a:t>『</a:t>
            </a:r>
            <a:r>
              <a:rPr lang="ja-JP" altLang="en-US" sz="1000" dirty="0"/>
              <a:t>行政の啓発事業の充実</a:t>
            </a:r>
            <a:r>
              <a:rPr lang="en-US" altLang="ja-JP" sz="1000" dirty="0"/>
              <a:t>』(33</a:t>
            </a:r>
            <a:r>
              <a:rPr lang="ja-JP" altLang="en-US" sz="1000" dirty="0"/>
              <a:t>％</a:t>
            </a:r>
            <a:r>
              <a:rPr lang="en-US" altLang="ja-JP" sz="1000" dirty="0"/>
              <a:t>)</a:t>
            </a:r>
            <a:r>
              <a:rPr lang="ja-JP" altLang="en-US" sz="1000" dirty="0"/>
              <a:t>が３割強</a:t>
            </a:r>
            <a:r>
              <a:rPr lang="ja-JP" altLang="en-US" sz="1000" dirty="0" smtClean="0"/>
              <a:t>で続く</a:t>
            </a:r>
            <a:r>
              <a:rPr lang="ja-JP" altLang="en-US" sz="1000" dirty="0"/>
              <a:t>結果</a:t>
            </a:r>
            <a:r>
              <a:rPr lang="ja-JP" altLang="en-US" sz="1000" dirty="0" smtClean="0"/>
              <a:t>。</a:t>
            </a:r>
            <a:endParaRPr lang="en-US" altLang="ja-JP" sz="1000" dirty="0"/>
          </a:p>
          <a:p>
            <a:r>
              <a:rPr lang="ja-JP" altLang="en-US" sz="1000" dirty="0"/>
              <a:t>さらに、</a:t>
            </a:r>
            <a:r>
              <a:rPr lang="en-US" altLang="ja-JP" sz="1000" dirty="0"/>
              <a:t>【1</a:t>
            </a:r>
            <a:r>
              <a:rPr lang="ja-JP" altLang="en-US" sz="1000" dirty="0"/>
              <a:t>位</a:t>
            </a:r>
            <a:r>
              <a:rPr lang="en-US" altLang="ja-JP" sz="1000" dirty="0"/>
              <a:t>〜3</a:t>
            </a:r>
            <a:r>
              <a:rPr lang="ja-JP" altLang="en-US" sz="1000" dirty="0"/>
              <a:t>位 計</a:t>
            </a:r>
            <a:r>
              <a:rPr lang="en-US" altLang="ja-JP" sz="1000" dirty="0"/>
              <a:t>】</a:t>
            </a:r>
            <a:r>
              <a:rPr lang="ja-JP" altLang="en-US" sz="1000" dirty="0"/>
              <a:t>の結果でみると、</a:t>
            </a:r>
            <a:r>
              <a:rPr lang="en-US" altLang="ja-JP" sz="1000" dirty="0"/>
              <a:t>『</a:t>
            </a:r>
            <a:r>
              <a:rPr lang="ja-JP" altLang="en-US" sz="1000" dirty="0"/>
              <a:t>防災マップ等紙媒体の充実</a:t>
            </a:r>
            <a:r>
              <a:rPr lang="en-US" altLang="ja-JP" sz="1000" dirty="0"/>
              <a:t>』(94</a:t>
            </a:r>
            <a:r>
              <a:rPr lang="ja-JP" altLang="en-US" sz="1000" dirty="0"/>
              <a:t>％</a:t>
            </a:r>
            <a:r>
              <a:rPr lang="en-US" altLang="ja-JP" sz="1000" dirty="0"/>
              <a:t>)</a:t>
            </a:r>
            <a:r>
              <a:rPr lang="ja-JP" altLang="en-US" sz="1000" dirty="0"/>
              <a:t>が９割台半ばに達して</a:t>
            </a:r>
            <a:r>
              <a:rPr lang="ja-JP" altLang="en-US" sz="1000" dirty="0" smtClean="0"/>
              <a:t>、これ</a:t>
            </a:r>
            <a:r>
              <a:rPr lang="ja-JP" altLang="en-US" sz="1000" dirty="0"/>
              <a:t>に</a:t>
            </a:r>
            <a:r>
              <a:rPr lang="en-US" altLang="ja-JP" sz="1000" dirty="0"/>
              <a:t>『WEB</a:t>
            </a:r>
            <a:r>
              <a:rPr lang="ja-JP" altLang="en-US" sz="1000" dirty="0"/>
              <a:t>利用の情報発信の強化</a:t>
            </a:r>
            <a:r>
              <a:rPr lang="en-US" altLang="ja-JP" sz="1000" dirty="0"/>
              <a:t>』</a:t>
            </a:r>
            <a:r>
              <a:rPr lang="ja-JP" altLang="en-US" sz="1000" dirty="0"/>
              <a:t>と</a:t>
            </a:r>
            <a:r>
              <a:rPr lang="en-US" altLang="ja-JP" sz="1000" dirty="0"/>
              <a:t>『</a:t>
            </a:r>
            <a:r>
              <a:rPr lang="ja-JP" altLang="en-US" sz="1000" dirty="0"/>
              <a:t>行政の啓発事業の充実</a:t>
            </a:r>
            <a:r>
              <a:rPr lang="en-US" altLang="ja-JP" sz="1000" dirty="0"/>
              <a:t>』(</a:t>
            </a:r>
            <a:r>
              <a:rPr lang="ja-JP" altLang="en-US" sz="1000" dirty="0"/>
              <a:t>各</a:t>
            </a:r>
            <a:r>
              <a:rPr lang="en-US" altLang="ja-JP" sz="1000" dirty="0"/>
              <a:t>88</a:t>
            </a:r>
            <a:r>
              <a:rPr lang="ja-JP" altLang="en-US" sz="1000" dirty="0"/>
              <a:t>％</a:t>
            </a:r>
            <a:r>
              <a:rPr lang="en-US" altLang="ja-JP" sz="1000" dirty="0"/>
              <a:t>)</a:t>
            </a:r>
            <a:r>
              <a:rPr lang="ja-JP" altLang="en-US" sz="1000" dirty="0"/>
              <a:t>が９割弱で並んで続く結果。</a:t>
            </a:r>
            <a:endParaRPr lang="en-US" altLang="ja-JP" sz="1000" dirty="0"/>
          </a:p>
        </p:txBody>
      </p:sp>
      <p:sp>
        <p:nvSpPr>
          <p:cNvPr id="19" name="正方形/長方形 18"/>
          <p:cNvSpPr/>
          <p:nvPr/>
        </p:nvSpPr>
        <p:spPr>
          <a:xfrm>
            <a:off x="232481" y="4620261"/>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必要だと考える防災対策　</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１位</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と</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２位 計</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３位 計</a:t>
            </a:r>
            <a:r>
              <a:rPr lang="en-US" altLang="ja-JP" sz="900" b="1" dirty="0">
                <a:latin typeface="HG丸ｺﾞｼｯｸM-PRO"/>
                <a:ea typeface="HG丸ｺﾞｼｯｸM-PRO"/>
                <a:cs typeface="HG丸ｺﾞｼｯｸM-PRO"/>
              </a:rPr>
              <a:t>】 】</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23−1</a:t>
            </a:r>
            <a:r>
              <a:rPr lang="ja-JP" altLang="en-US" sz="900" b="1" dirty="0">
                <a:latin typeface="HG丸ｺﾞｼｯｸM-PRO"/>
                <a:ea typeface="HG丸ｺﾞｼｯｸM-PRO"/>
                <a:cs typeface="HG丸ｺﾞｼｯｸM-PRO"/>
              </a:rPr>
              <a:t>）</a:t>
            </a:r>
          </a:p>
        </p:txBody>
      </p:sp>
      <p:sp>
        <p:nvSpPr>
          <p:cNvPr id="21" name="正方形/長方形 20"/>
          <p:cNvSpPr/>
          <p:nvPr/>
        </p:nvSpPr>
        <p:spPr>
          <a:xfrm>
            <a:off x="1840817" y="7795944"/>
            <a:ext cx="791994" cy="226685"/>
          </a:xfrm>
          <a:prstGeom prst="rect">
            <a:avLst/>
          </a:prstGeom>
          <a:noFill/>
          <a:ln w="38100" cmpd="dbl">
            <a:solidFill>
              <a:schemeClr val="tx1">
                <a:lumMod val="50000"/>
                <a:lumOff val="50000"/>
              </a:schemeClr>
            </a:solidFill>
          </a:ln>
        </p:spPr>
        <p:txBody>
          <a:bodyPr wrap="square">
            <a:noAutofit/>
          </a:bodyPr>
          <a:lstStyle/>
          <a:p>
            <a:pPr algn="ct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１位</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 </a:t>
            </a:r>
          </a:p>
        </p:txBody>
      </p:sp>
      <p:graphicFrame>
        <p:nvGraphicFramePr>
          <p:cNvPr id="34" name="グラフ 33"/>
          <p:cNvGraphicFramePr>
            <a:graphicFrameLocks/>
          </p:cNvGraphicFramePr>
          <p:nvPr>
            <p:extLst>
              <p:ext uri="{D42A27DB-BD31-4B8C-83A1-F6EECF244321}">
                <p14:modId xmlns:p14="http://schemas.microsoft.com/office/powerpoint/2010/main" val="1052095152"/>
              </p:ext>
            </p:extLst>
          </p:nvPr>
        </p:nvGraphicFramePr>
        <p:xfrm>
          <a:off x="408055" y="8071010"/>
          <a:ext cx="2867079" cy="1371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a:graphicFrameLocks/>
          </p:cNvGraphicFramePr>
          <p:nvPr>
            <p:extLst>
              <p:ext uri="{D42A27DB-BD31-4B8C-83A1-F6EECF244321}">
                <p14:modId xmlns:p14="http://schemas.microsoft.com/office/powerpoint/2010/main" val="530277753"/>
              </p:ext>
            </p:extLst>
          </p:nvPr>
        </p:nvGraphicFramePr>
        <p:xfrm>
          <a:off x="63500" y="2426817"/>
          <a:ext cx="6731000" cy="2057400"/>
        </p:xfrm>
        <a:graphic>
          <a:graphicData uri="http://schemas.openxmlformats.org/drawingml/2006/chart">
            <c:chart xmlns:c="http://schemas.openxmlformats.org/drawingml/2006/chart" xmlns:r="http://schemas.openxmlformats.org/officeDocument/2006/relationships" r:id="rId5"/>
          </a:graphicData>
        </a:graphic>
      </p:graphicFrame>
      <p:sp>
        <p:nvSpPr>
          <p:cNvPr id="22" name="正方形/長方形 21"/>
          <p:cNvSpPr/>
          <p:nvPr/>
        </p:nvSpPr>
        <p:spPr>
          <a:xfrm>
            <a:off x="3408835" y="7795945"/>
            <a:ext cx="1009934" cy="226684"/>
          </a:xfrm>
          <a:prstGeom prst="rect">
            <a:avLst/>
          </a:prstGeom>
          <a:noFill/>
          <a:ln w="38100" cmpd="dbl">
            <a:solidFill>
              <a:schemeClr val="tx1">
                <a:lumMod val="50000"/>
                <a:lumOff val="50000"/>
              </a:schemeClr>
            </a:solidFill>
          </a:ln>
        </p:spPr>
        <p:txBody>
          <a:bodyPr wrap="square">
            <a:noAutofit/>
          </a:bodyPr>
          <a:lstStyle/>
          <a:p>
            <a:pPr algn="ct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１～２位　計</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 </a:t>
            </a:r>
          </a:p>
        </p:txBody>
      </p:sp>
      <p:sp>
        <p:nvSpPr>
          <p:cNvPr id="23" name="正方形/長方形 22"/>
          <p:cNvSpPr/>
          <p:nvPr/>
        </p:nvSpPr>
        <p:spPr>
          <a:xfrm>
            <a:off x="5123794" y="7795945"/>
            <a:ext cx="1078174" cy="226684"/>
          </a:xfrm>
          <a:prstGeom prst="rect">
            <a:avLst/>
          </a:prstGeom>
          <a:noFill/>
          <a:ln w="38100" cmpd="dbl">
            <a:solidFill>
              <a:schemeClr val="tx1">
                <a:lumMod val="50000"/>
                <a:lumOff val="50000"/>
              </a:schemeClr>
            </a:solidFill>
          </a:ln>
        </p:spPr>
        <p:txBody>
          <a:bodyPr wrap="square">
            <a:noAutofit/>
          </a:bodyPr>
          <a:lstStyle/>
          <a:p>
            <a:pPr algn="ct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１～３位　計</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 </a:t>
            </a:r>
          </a:p>
        </p:txBody>
      </p:sp>
      <p:sp>
        <p:nvSpPr>
          <p:cNvPr id="24" name="正方形/長方形 23"/>
          <p:cNvSpPr/>
          <p:nvPr/>
        </p:nvSpPr>
        <p:spPr>
          <a:xfrm>
            <a:off x="382346" y="7211669"/>
            <a:ext cx="6119999" cy="467999"/>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23-1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災害</a:t>
            </a:r>
            <a:r>
              <a:rPr lang="ja-JP" altLang="en-US" sz="800" b="1" dirty="0">
                <a:latin typeface="HG丸ｺﾞｼｯｸM-PRO"/>
                <a:ea typeface="HG丸ｺﾞｼｯｸM-PRO"/>
                <a:cs typeface="HG丸ｺﾞｼｯｸM-PRO"/>
              </a:rPr>
              <a:t>に関する情報について、あなたが必要と考えることは何ですか。以下の、その他を含む</a:t>
            </a:r>
            <a:r>
              <a:rPr lang="en-US" altLang="ja-JP" sz="800" b="1" dirty="0">
                <a:latin typeface="HG丸ｺﾞｼｯｸM-PRO"/>
                <a:ea typeface="HG丸ｺﾞｼｯｸM-PRO"/>
                <a:cs typeface="HG丸ｺﾞｼｯｸM-PRO"/>
              </a:rPr>
              <a:t>1</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4</a:t>
            </a:r>
            <a:r>
              <a:rPr lang="ja-JP" altLang="en-US" sz="800" b="1" dirty="0">
                <a:latin typeface="HG丸ｺﾞｼｯｸM-PRO"/>
                <a:ea typeface="HG丸ｺﾞｼｯｸM-PRO"/>
                <a:cs typeface="HG丸ｺﾞｼｯｸM-PRO"/>
              </a:rPr>
              <a:t>の中から、あなたが最も必要だと思うものから順に、</a:t>
            </a:r>
            <a:r>
              <a:rPr lang="en-US" altLang="ja-JP" sz="800" b="1" dirty="0">
                <a:latin typeface="HG丸ｺﾞｼｯｸM-PRO"/>
                <a:ea typeface="HG丸ｺﾞｼｯｸM-PRO"/>
                <a:cs typeface="HG丸ｺﾞｼｯｸM-PRO"/>
              </a:rPr>
              <a:t>1</a:t>
            </a:r>
            <a:r>
              <a:rPr lang="ja-JP" altLang="en-US" sz="800" b="1" dirty="0">
                <a:latin typeface="HG丸ｺﾞｼｯｸM-PRO"/>
                <a:ea typeface="HG丸ｺﾞｼｯｸM-PRO"/>
                <a:cs typeface="HG丸ｺﾞｼｯｸM-PRO"/>
              </a:rPr>
              <a:t>位～</a:t>
            </a:r>
            <a:r>
              <a:rPr lang="en-US" altLang="ja-JP" sz="800" b="1" dirty="0">
                <a:latin typeface="HG丸ｺﾞｼｯｸM-PRO"/>
                <a:ea typeface="HG丸ｺﾞｼｯｸM-PRO"/>
                <a:cs typeface="HG丸ｺﾞｼｯｸM-PRO"/>
              </a:rPr>
              <a:t>3</a:t>
            </a:r>
            <a:r>
              <a:rPr lang="ja-JP" altLang="en-US" sz="800" b="1" dirty="0">
                <a:latin typeface="HG丸ｺﾞｼｯｸM-PRO"/>
                <a:ea typeface="HG丸ｺﾞｼｯｸM-PRO"/>
                <a:cs typeface="HG丸ｺﾞｼｯｸM-PRO"/>
              </a:rPr>
              <a:t>位までをお選び、回答欄に選択肢の番号を記入して下さい</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回答</a:t>
            </a:r>
            <a:r>
              <a:rPr lang="ja-JP" altLang="en-US" sz="800" b="1" dirty="0" smtClean="0">
                <a:latin typeface="HG丸ｺﾞｼｯｸM-PRO"/>
                <a:ea typeface="HG丸ｺﾞｼｯｸM-PRO"/>
                <a:cs typeface="HG丸ｺﾞｼｯｸM-PRO"/>
              </a:rPr>
              <a:t>は「</a:t>
            </a:r>
            <a:r>
              <a:rPr lang="en-US" altLang="ja-JP" sz="800" b="1" dirty="0" smtClean="0">
                <a:latin typeface="HG丸ｺﾞｼｯｸM-PRO"/>
                <a:ea typeface="HG丸ｺﾞｼｯｸM-PRO"/>
                <a:cs typeface="HG丸ｺﾞｼｯｸM-PRO"/>
              </a:rPr>
              <a:t>1</a:t>
            </a:r>
            <a:r>
              <a:rPr lang="ja-JP" altLang="en-US" sz="800" b="1" dirty="0" smtClean="0">
                <a:latin typeface="HG丸ｺﾞｼｯｸM-PRO"/>
                <a:ea typeface="HG丸ｺﾞｼｯｸM-PRO"/>
                <a:cs typeface="HG丸ｺﾞｼｯｸM-PRO"/>
              </a:rPr>
              <a:t>位」～「</a:t>
            </a:r>
            <a:r>
              <a:rPr lang="en-US" altLang="ja-JP" sz="800" b="1" dirty="0" smtClean="0">
                <a:latin typeface="HG丸ｺﾞｼｯｸM-PRO"/>
                <a:ea typeface="HG丸ｺﾞｼｯｸM-PRO"/>
                <a:cs typeface="HG丸ｺﾞｼｯｸM-PRO"/>
              </a:rPr>
              <a:t>3</a:t>
            </a:r>
            <a:r>
              <a:rPr lang="ja-JP" altLang="en-US" sz="800" b="1" dirty="0" smtClean="0">
                <a:latin typeface="HG丸ｺﾞｼｯｸM-PRO"/>
                <a:ea typeface="HG丸ｺﾞｼｯｸM-PRO"/>
                <a:cs typeface="HG丸ｺﾞｼｯｸM-PRO"/>
              </a:rPr>
              <a:t>位」それぞれ</a:t>
            </a:r>
            <a:r>
              <a:rPr lang="ja-JP" altLang="en-US" sz="800" b="1" dirty="0">
                <a:latin typeface="HG丸ｺﾞｼｯｸM-PRO"/>
                <a:ea typeface="HG丸ｺﾞｼｯｸM-PRO"/>
                <a:cs typeface="HG丸ｺﾞｼｯｸM-PRO"/>
              </a:rPr>
              <a:t>の回答欄に、</a:t>
            </a:r>
            <a:r>
              <a:rPr lang="en-US" altLang="ja-JP" sz="800" b="1" dirty="0">
                <a:latin typeface="HG丸ｺﾞｼｯｸM-PRO"/>
                <a:ea typeface="HG丸ｺﾞｼｯｸM-PRO"/>
                <a:cs typeface="HG丸ｺﾞｼｯｸM-PRO"/>
              </a:rPr>
              <a:t>1</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4</a:t>
            </a:r>
            <a:r>
              <a:rPr lang="ja-JP" altLang="en-US" sz="800" b="1" dirty="0">
                <a:latin typeface="HG丸ｺﾞｼｯｸM-PRO"/>
                <a:ea typeface="HG丸ｺﾞｼｯｸM-PRO"/>
                <a:cs typeface="HG丸ｺﾞｼｯｸM-PRO"/>
              </a:rPr>
              <a:t>の数字を記入） </a:t>
            </a:r>
            <a:r>
              <a:rPr lang="ja-JP" altLang="en-US" sz="800" b="1" dirty="0" smtClean="0">
                <a:latin typeface="HG丸ｺﾞｼｯｸM-PRO"/>
                <a:ea typeface="HG丸ｺﾞｼｯｸM-PRO"/>
                <a:cs typeface="HG丸ｺﾞｼｯｸM-PRO"/>
              </a:rPr>
              <a:t>［各</a:t>
            </a:r>
            <a:r>
              <a:rPr lang="en-US" altLang="ja-JP" sz="800" b="1" dirty="0" smtClean="0">
                <a:latin typeface="HG丸ｺﾞｼｯｸM-PRO"/>
                <a:ea typeface="HG丸ｺﾞｼｯｸM-PRO"/>
                <a:cs typeface="HG丸ｺﾞｼｯｸM-PRO"/>
              </a:rPr>
              <a:t>N</a:t>
            </a:r>
            <a:r>
              <a:rPr lang="en-US" altLang="ja-JP" sz="800" b="1" dirty="0">
                <a:latin typeface="HG丸ｺﾞｼｯｸM-PRO"/>
                <a:ea typeface="HG丸ｺﾞｼｯｸM-PRO"/>
                <a:cs typeface="HG丸ｺﾞｼｯｸM-PRO"/>
              </a:rPr>
              <a:t>=2,215</a:t>
            </a:r>
            <a:r>
              <a:rPr lang="ja-JP" altLang="en-US" sz="800" b="1" dirty="0">
                <a:latin typeface="HG丸ｺﾞｼｯｸM-PRO"/>
                <a:ea typeface="HG丸ｺﾞｼｯｸM-PRO"/>
                <a:cs typeface="HG丸ｺﾞｼｯｸM-PRO"/>
              </a:rPr>
              <a:t>］</a:t>
            </a:r>
          </a:p>
        </p:txBody>
      </p:sp>
    </p:spTree>
    <p:extLst>
      <p:ext uri="{BB962C8B-B14F-4D97-AF65-F5344CB8AC3E}">
        <p14:creationId xmlns:p14="http://schemas.microsoft.com/office/powerpoint/2010/main" val="25839501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28</a:t>
            </a:fld>
            <a:endParaRPr kumimoji="1" lang="ja-JP" altLang="en-US"/>
          </a:p>
        </p:txBody>
      </p:sp>
      <p:sp>
        <p:nvSpPr>
          <p:cNvPr id="14" name="タイトル 1"/>
          <p:cNvSpPr>
            <a:spLocks noGrp="1"/>
          </p:cNvSpPr>
          <p:nvPr>
            <p:ph type="ctrTitle"/>
          </p:nvPr>
        </p:nvSpPr>
        <p:spPr>
          <a:xfrm>
            <a:off x="383865" y="626689"/>
            <a:ext cx="6118480" cy="828000"/>
          </a:xfrm>
          <a:solidFill>
            <a:srgbClr val="D9D9D9"/>
          </a:solidFill>
          <a:ln>
            <a:solidFill>
              <a:srgbClr val="FFFFFF"/>
            </a:solidFill>
          </a:ln>
        </p:spPr>
        <p:txBody>
          <a:bodyPr>
            <a:noAutofit/>
          </a:bodyPr>
          <a:lstStyle/>
          <a:p>
            <a:r>
              <a:rPr lang="ja-JP" altLang="en-US" sz="1200" dirty="0"/>
              <a:t>世帯での防災への日頃の備えの呈示３項目別の実施率は、</a:t>
            </a:r>
            <a:r>
              <a:rPr lang="en-US" altLang="ja-JP" sz="1200" dirty="0"/>
              <a:t>『</a:t>
            </a:r>
            <a:r>
              <a:rPr lang="ja-JP" altLang="en-US" sz="1200" dirty="0"/>
              <a:t>３日分の飲食品や対策品の備蓄</a:t>
            </a:r>
            <a:r>
              <a:rPr lang="en-US" altLang="ja-JP" sz="1200" dirty="0"/>
              <a:t>』</a:t>
            </a:r>
            <a:r>
              <a:rPr lang="ja-JP" altLang="en-US" sz="1200" dirty="0" smtClean="0"/>
              <a:t>が５割</a:t>
            </a:r>
            <a:r>
              <a:rPr lang="ja-JP" altLang="en-US" sz="1200" dirty="0"/>
              <a:t>台半ばで最も高く、</a:t>
            </a:r>
            <a:r>
              <a:rPr lang="en-US" altLang="ja-JP" sz="1200" dirty="0"/>
              <a:t>『</a:t>
            </a:r>
            <a:r>
              <a:rPr lang="ja-JP" altLang="en-US" sz="1200" dirty="0"/>
              <a:t>地震時の家具転倒防止対策</a:t>
            </a:r>
            <a:r>
              <a:rPr lang="en-US" altLang="ja-JP" sz="1200" dirty="0"/>
              <a:t>』</a:t>
            </a:r>
            <a:r>
              <a:rPr lang="ja-JP" altLang="en-US" sz="1200" dirty="0"/>
              <a:t>が４割台半ば、</a:t>
            </a:r>
            <a:r>
              <a:rPr lang="en-US" altLang="ja-JP" sz="1200" dirty="0"/>
              <a:t>『</a:t>
            </a:r>
            <a:r>
              <a:rPr lang="ja-JP" altLang="en-US" sz="1200" dirty="0"/>
              <a:t>通電火災防止対策</a:t>
            </a:r>
            <a:r>
              <a:rPr lang="en-US" altLang="ja-JP" sz="1200" dirty="0"/>
              <a:t>』</a:t>
            </a:r>
            <a:r>
              <a:rPr lang="ja-JP" altLang="en-US" sz="1200" dirty="0"/>
              <a:t>が２割</a:t>
            </a:r>
            <a:r>
              <a:rPr lang="ja-JP" altLang="en-US" sz="1200" dirty="0" smtClean="0"/>
              <a:t>。</a:t>
            </a:r>
            <a:r>
              <a:rPr lang="en-US" altLang="ja-JP" sz="1200" dirty="0" smtClean="0"/>
              <a:t/>
            </a:r>
            <a:br>
              <a:rPr lang="en-US" altLang="ja-JP" sz="1200" dirty="0" smtClean="0"/>
            </a:br>
            <a:r>
              <a:rPr lang="ja-JP" altLang="en-US" sz="1200" dirty="0" smtClean="0"/>
              <a:t>なお</a:t>
            </a:r>
            <a:r>
              <a:rPr lang="ja-JP" altLang="en-US" sz="1200" dirty="0"/>
              <a:t>、</a:t>
            </a:r>
            <a:r>
              <a:rPr lang="en-US" altLang="ja-JP" sz="1200" dirty="0"/>
              <a:t>『</a:t>
            </a:r>
            <a:r>
              <a:rPr lang="ja-JP" altLang="en-US" sz="1200" dirty="0"/>
              <a:t>通電火災防止対策</a:t>
            </a:r>
            <a:r>
              <a:rPr lang="en-US" altLang="ja-JP" sz="1200" dirty="0"/>
              <a:t>』</a:t>
            </a:r>
            <a:r>
              <a:rPr lang="ja-JP" altLang="en-US" sz="1200" dirty="0"/>
              <a:t>は「行う予定はない」が過半数を占めて多い。</a:t>
            </a:r>
            <a:endParaRPr kumimoji="1" lang="ja-JP" altLang="en-US" sz="1200" dirty="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項目別 世帯での防災への日頃の備えの状況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23−2</a:t>
            </a:r>
            <a:r>
              <a:rPr lang="ja-JP" altLang="en-US" sz="900" b="1" dirty="0">
                <a:latin typeface="HG丸ｺﾞｼｯｸM-PRO"/>
                <a:ea typeface="HG丸ｺﾞｼｯｸM-PRO"/>
                <a:cs typeface="HG丸ｺﾞｼｯｸM-PRO"/>
              </a:rPr>
              <a:t>）</a:t>
            </a:r>
          </a:p>
        </p:txBody>
      </p:sp>
      <p:sp>
        <p:nvSpPr>
          <p:cNvPr id="28" name="サブタイトル 2"/>
          <p:cNvSpPr txBox="1">
            <a:spLocks/>
          </p:cNvSpPr>
          <p:nvPr/>
        </p:nvSpPr>
        <p:spPr>
          <a:xfrm>
            <a:off x="360000" y="1482336"/>
            <a:ext cx="6118480" cy="2376000"/>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spcBef>
                <a:spcPts val="0"/>
              </a:spcBef>
            </a:pPr>
            <a:r>
              <a:rPr lang="en-US" altLang="ja-JP" sz="1000" b="1" dirty="0"/>
              <a:t>【</a:t>
            </a:r>
            <a:r>
              <a:rPr lang="ja-JP" altLang="en-US" sz="1000" b="1" dirty="0"/>
              <a:t>Ａ　</a:t>
            </a:r>
            <a:r>
              <a:rPr lang="en-US" altLang="ja-JP" sz="1000" b="1" dirty="0"/>
              <a:t>3</a:t>
            </a:r>
            <a:r>
              <a:rPr lang="ja-JP" altLang="en-US" sz="1000" b="1" dirty="0"/>
              <a:t>日分の飲料水、食料品、災害対策品などの備蓄</a:t>
            </a:r>
            <a:r>
              <a:rPr lang="en-US" altLang="ja-JP" sz="1000" b="1" dirty="0"/>
              <a:t>】</a:t>
            </a:r>
            <a:r>
              <a:rPr lang="ja-JP" altLang="en-US" sz="1000" b="1" dirty="0"/>
              <a:t>（問</a:t>
            </a:r>
            <a:r>
              <a:rPr lang="en-US" altLang="ja-JP" sz="1000" b="1" dirty="0"/>
              <a:t>23−2−</a:t>
            </a:r>
            <a:r>
              <a:rPr lang="ja-JP" altLang="en-US" sz="1000" b="1" dirty="0"/>
              <a:t>Ａ）</a:t>
            </a:r>
          </a:p>
          <a:p>
            <a:pPr>
              <a:spcBef>
                <a:spcPts val="0"/>
              </a:spcBef>
            </a:pPr>
            <a:r>
              <a:rPr lang="ja-JP" altLang="en-US" sz="1000" dirty="0" smtClean="0"/>
              <a:t>「</a:t>
            </a:r>
            <a:r>
              <a:rPr lang="ja-JP" altLang="en-US" sz="1000" dirty="0"/>
              <a:t>すでに行っている」</a:t>
            </a:r>
            <a:r>
              <a:rPr lang="en-US" altLang="ja-JP" sz="1000" dirty="0"/>
              <a:t>(54</a:t>
            </a:r>
            <a:r>
              <a:rPr lang="ja-JP" altLang="en-US" sz="1000" dirty="0"/>
              <a:t>％</a:t>
            </a:r>
            <a:r>
              <a:rPr lang="en-US" altLang="ja-JP" sz="1000" dirty="0"/>
              <a:t>)</a:t>
            </a:r>
            <a:r>
              <a:rPr lang="ja-JP" altLang="en-US" sz="1000" dirty="0"/>
              <a:t>が５割台半ばを占めて多く、「今後行う予定である」</a:t>
            </a:r>
            <a:r>
              <a:rPr lang="en-US" altLang="ja-JP" sz="1000" dirty="0"/>
              <a:t>(35</a:t>
            </a:r>
            <a:r>
              <a:rPr lang="ja-JP" altLang="en-US" sz="1000" dirty="0"/>
              <a:t>％</a:t>
            </a:r>
            <a:r>
              <a:rPr lang="en-US" altLang="ja-JP" sz="1000" dirty="0"/>
              <a:t>)</a:t>
            </a:r>
            <a:r>
              <a:rPr lang="ja-JP" altLang="en-US" sz="1000" dirty="0"/>
              <a:t>も３割台</a:t>
            </a:r>
            <a:r>
              <a:rPr lang="ja-JP" altLang="en-US" sz="1000" dirty="0" smtClean="0"/>
              <a:t>半ば</a:t>
            </a:r>
            <a:endParaRPr lang="en-US" altLang="ja-JP" sz="1000" dirty="0" smtClean="0"/>
          </a:p>
          <a:p>
            <a:pPr>
              <a:spcBef>
                <a:spcPts val="0"/>
              </a:spcBef>
            </a:pPr>
            <a:r>
              <a:rPr lang="ja-JP" altLang="en-US" sz="1000" dirty="0" smtClean="0"/>
              <a:t>　で、「</a:t>
            </a:r>
            <a:r>
              <a:rPr lang="ja-JP" altLang="en-US" sz="1000" dirty="0"/>
              <a:t>行う予定はない」</a:t>
            </a:r>
            <a:r>
              <a:rPr lang="en-US" altLang="ja-JP" sz="1000" dirty="0"/>
              <a:t>(10</a:t>
            </a:r>
            <a:r>
              <a:rPr lang="ja-JP" altLang="en-US" sz="1000" dirty="0"/>
              <a:t>％</a:t>
            </a:r>
            <a:r>
              <a:rPr lang="en-US" altLang="ja-JP" sz="1000" dirty="0"/>
              <a:t>)</a:t>
            </a:r>
            <a:r>
              <a:rPr lang="ja-JP" altLang="en-US" sz="1000" dirty="0"/>
              <a:t>は１割にとどまる。</a:t>
            </a:r>
          </a:p>
          <a:p>
            <a:pPr>
              <a:spcBef>
                <a:spcPts val="0"/>
              </a:spcBef>
            </a:pPr>
            <a:endParaRPr lang="ja-JP" altLang="en-US" sz="1000" dirty="0"/>
          </a:p>
          <a:p>
            <a:pPr>
              <a:spcBef>
                <a:spcPts val="0"/>
              </a:spcBef>
            </a:pPr>
            <a:r>
              <a:rPr lang="en-US" altLang="ja-JP" sz="1000" b="1" dirty="0"/>
              <a:t>【</a:t>
            </a:r>
            <a:r>
              <a:rPr lang="ja-JP" altLang="en-US" sz="1000" b="1" dirty="0"/>
              <a:t>Ｂ　通電火災を防ぐための感震ブレーカーなどの設置</a:t>
            </a:r>
            <a:r>
              <a:rPr lang="en-US" altLang="ja-JP" sz="1000" b="1" dirty="0"/>
              <a:t>】</a:t>
            </a:r>
            <a:r>
              <a:rPr lang="ja-JP" altLang="en-US" sz="1000" b="1" dirty="0"/>
              <a:t>（問</a:t>
            </a:r>
            <a:r>
              <a:rPr lang="en-US" altLang="ja-JP" sz="1000" b="1" dirty="0"/>
              <a:t>23−2−</a:t>
            </a:r>
            <a:r>
              <a:rPr lang="ja-JP" altLang="en-US" sz="1000" b="1" dirty="0"/>
              <a:t>Ｂ）</a:t>
            </a:r>
          </a:p>
          <a:p>
            <a:pPr>
              <a:spcBef>
                <a:spcPts val="0"/>
              </a:spcBef>
            </a:pPr>
            <a:r>
              <a:rPr lang="ja-JP" altLang="en-US" sz="1000" dirty="0" smtClean="0"/>
              <a:t>「</a:t>
            </a:r>
            <a:r>
              <a:rPr lang="ja-JP" altLang="en-US" sz="1000" dirty="0"/>
              <a:t>行う予定はない」</a:t>
            </a:r>
            <a:r>
              <a:rPr lang="en-US" altLang="ja-JP" sz="1000" dirty="0"/>
              <a:t>(52</a:t>
            </a:r>
            <a:r>
              <a:rPr lang="ja-JP" altLang="en-US" sz="1000" dirty="0"/>
              <a:t>％</a:t>
            </a:r>
            <a:r>
              <a:rPr lang="en-US" altLang="ja-JP" sz="1000" dirty="0"/>
              <a:t>)</a:t>
            </a:r>
            <a:r>
              <a:rPr lang="ja-JP" altLang="en-US" sz="1000" dirty="0"/>
              <a:t>が過半数を占めて多く、これに「今後行う予定である」</a:t>
            </a:r>
            <a:r>
              <a:rPr lang="en-US" altLang="ja-JP" sz="1000" dirty="0"/>
              <a:t>(24</a:t>
            </a:r>
            <a:r>
              <a:rPr lang="ja-JP" altLang="en-US" sz="1000" dirty="0"/>
              <a:t>％</a:t>
            </a:r>
            <a:r>
              <a:rPr lang="en-US" altLang="ja-JP" sz="1000" dirty="0"/>
              <a:t>)</a:t>
            </a:r>
            <a:r>
              <a:rPr lang="ja-JP" altLang="en-US" sz="1000" dirty="0"/>
              <a:t>が２割台</a:t>
            </a:r>
            <a:r>
              <a:rPr lang="ja-JP" altLang="en-US" sz="1000" dirty="0" smtClean="0"/>
              <a:t>半ば</a:t>
            </a:r>
            <a:endParaRPr lang="en-US" altLang="ja-JP" sz="1000" dirty="0" smtClean="0"/>
          </a:p>
          <a:p>
            <a:pPr>
              <a:spcBef>
                <a:spcPts val="0"/>
              </a:spcBef>
            </a:pPr>
            <a:r>
              <a:rPr lang="ja-JP" altLang="en-US" sz="1000" dirty="0" smtClean="0"/>
              <a:t>　で</a:t>
            </a:r>
            <a:r>
              <a:rPr lang="ja-JP" altLang="en-US" sz="1000" dirty="0"/>
              <a:t>続き</a:t>
            </a:r>
            <a:r>
              <a:rPr lang="ja-JP" altLang="en-US" sz="1000" dirty="0" smtClean="0"/>
              <a:t>、「</a:t>
            </a:r>
            <a:r>
              <a:rPr lang="ja-JP" altLang="en-US" sz="1000" dirty="0"/>
              <a:t>すでに行っている」</a:t>
            </a:r>
            <a:r>
              <a:rPr lang="en-US" altLang="ja-JP" sz="1000" dirty="0"/>
              <a:t>(19</a:t>
            </a:r>
            <a:r>
              <a:rPr lang="ja-JP" altLang="en-US" sz="1000" dirty="0"/>
              <a:t>％</a:t>
            </a:r>
            <a:r>
              <a:rPr lang="en-US" altLang="ja-JP" sz="1000" dirty="0"/>
              <a:t>)</a:t>
            </a:r>
            <a:r>
              <a:rPr lang="ja-JP" altLang="en-US" sz="1000" dirty="0"/>
              <a:t>は２割に届いていない。</a:t>
            </a:r>
          </a:p>
          <a:p>
            <a:pPr>
              <a:spcBef>
                <a:spcPts val="0"/>
              </a:spcBef>
            </a:pPr>
            <a:endParaRPr lang="ja-JP" altLang="en-US" sz="1000" dirty="0"/>
          </a:p>
          <a:p>
            <a:pPr>
              <a:spcBef>
                <a:spcPts val="0"/>
              </a:spcBef>
            </a:pPr>
            <a:r>
              <a:rPr lang="en-US" altLang="ja-JP" sz="1000" b="1" dirty="0"/>
              <a:t>【</a:t>
            </a:r>
            <a:r>
              <a:rPr lang="ja-JP" altLang="en-US" sz="1000" b="1" dirty="0"/>
              <a:t>Ｃ　地震発生時の家具転倒を防ぐための対策</a:t>
            </a:r>
            <a:r>
              <a:rPr lang="en-US" altLang="ja-JP" sz="1000" b="1" dirty="0"/>
              <a:t>】</a:t>
            </a:r>
            <a:r>
              <a:rPr lang="ja-JP" altLang="en-US" sz="1000" b="1" dirty="0"/>
              <a:t>（問</a:t>
            </a:r>
            <a:r>
              <a:rPr lang="en-US" altLang="ja-JP" sz="1000" b="1" dirty="0"/>
              <a:t>23−2−</a:t>
            </a:r>
            <a:r>
              <a:rPr lang="ja-JP" altLang="en-US" sz="1000" b="1" dirty="0"/>
              <a:t>Ｃ）</a:t>
            </a:r>
          </a:p>
          <a:p>
            <a:pPr>
              <a:spcBef>
                <a:spcPts val="0"/>
              </a:spcBef>
            </a:pPr>
            <a:r>
              <a:rPr lang="ja-JP" altLang="en-US" sz="1000" dirty="0" smtClean="0"/>
              <a:t>「</a:t>
            </a:r>
            <a:r>
              <a:rPr lang="ja-JP" altLang="en-US" sz="1000" dirty="0"/>
              <a:t>すでに行っている」</a:t>
            </a:r>
            <a:r>
              <a:rPr lang="en-US" altLang="ja-JP" sz="1000" dirty="0" smtClean="0"/>
              <a:t>(43</a:t>
            </a:r>
            <a:r>
              <a:rPr lang="ja-JP" altLang="en-US" sz="1000" dirty="0" smtClean="0"/>
              <a:t>％</a:t>
            </a:r>
            <a:r>
              <a:rPr lang="en-US" altLang="ja-JP" sz="1000" dirty="0"/>
              <a:t>)</a:t>
            </a:r>
            <a:r>
              <a:rPr lang="ja-JP" altLang="en-US" sz="1000" dirty="0"/>
              <a:t>が４割台半ばで最も多く、これに「今後行う予定である」</a:t>
            </a:r>
            <a:r>
              <a:rPr lang="en-US" altLang="ja-JP" sz="1000" dirty="0"/>
              <a:t>(31</a:t>
            </a:r>
            <a:r>
              <a:rPr lang="ja-JP" altLang="en-US" sz="1000" dirty="0"/>
              <a:t>％</a:t>
            </a:r>
            <a:r>
              <a:rPr lang="en-US" altLang="ja-JP" sz="1000" dirty="0"/>
              <a:t>)</a:t>
            </a:r>
            <a:r>
              <a:rPr lang="ja-JP" altLang="en-US" sz="1000" dirty="0"/>
              <a:t>が３割</a:t>
            </a:r>
            <a:r>
              <a:rPr lang="ja-JP" altLang="en-US" sz="1000" dirty="0" smtClean="0"/>
              <a:t>で</a:t>
            </a:r>
            <a:endParaRPr lang="en-US" altLang="ja-JP" sz="1000" dirty="0" smtClean="0"/>
          </a:p>
          <a:p>
            <a:pPr>
              <a:spcBef>
                <a:spcPts val="0"/>
              </a:spcBef>
            </a:pPr>
            <a:r>
              <a:rPr lang="ja-JP" altLang="en-US" sz="1000" dirty="0" smtClean="0"/>
              <a:t>　続く</a:t>
            </a:r>
            <a:r>
              <a:rPr lang="ja-JP" altLang="en-US" sz="1000" dirty="0"/>
              <a:t>が</a:t>
            </a:r>
            <a:r>
              <a:rPr lang="ja-JP" altLang="en-US" sz="1000" dirty="0" smtClean="0"/>
              <a:t>、「</a:t>
            </a:r>
            <a:r>
              <a:rPr lang="ja-JP" altLang="en-US" sz="1000" dirty="0"/>
              <a:t>行う予定はない」</a:t>
            </a:r>
            <a:r>
              <a:rPr lang="en-US" altLang="ja-JP" sz="1000" dirty="0"/>
              <a:t>(23</a:t>
            </a:r>
            <a:r>
              <a:rPr lang="ja-JP" altLang="en-US" sz="1000" dirty="0"/>
              <a:t>％</a:t>
            </a:r>
            <a:r>
              <a:rPr lang="en-US" altLang="ja-JP" sz="1000" dirty="0"/>
              <a:t>)</a:t>
            </a:r>
            <a:r>
              <a:rPr lang="ja-JP" altLang="en-US" sz="1000" dirty="0"/>
              <a:t>も</a:t>
            </a:r>
            <a:r>
              <a:rPr lang="ja-JP" altLang="en-US" sz="1000" dirty="0" smtClean="0"/>
              <a:t>２割台半ばで</a:t>
            </a:r>
            <a:r>
              <a:rPr lang="ja-JP" altLang="en-US" sz="1000" dirty="0"/>
              <a:t>多めとなっている。</a:t>
            </a:r>
          </a:p>
          <a:p>
            <a:pPr>
              <a:spcBef>
                <a:spcPts val="0"/>
              </a:spcBef>
            </a:pPr>
            <a:endParaRPr lang="ja-JP" altLang="en-US" sz="1000" dirty="0"/>
          </a:p>
          <a:p>
            <a:pPr>
              <a:spcBef>
                <a:spcPts val="0"/>
              </a:spcBef>
            </a:pPr>
            <a:r>
              <a:rPr lang="en-US" altLang="ja-JP" sz="1000" b="1" dirty="0"/>
              <a:t>【</a:t>
            </a:r>
            <a:r>
              <a:rPr lang="ja-JP" altLang="en-US" sz="1000" b="1" dirty="0"/>
              <a:t>Ｄ　その他</a:t>
            </a:r>
            <a:r>
              <a:rPr lang="en-US" altLang="ja-JP" sz="1000" b="1" dirty="0"/>
              <a:t>】</a:t>
            </a:r>
            <a:r>
              <a:rPr lang="ja-JP" altLang="en-US" sz="1000" b="1" dirty="0"/>
              <a:t>（問</a:t>
            </a:r>
            <a:r>
              <a:rPr lang="en-US" altLang="ja-JP" sz="1000" b="1" dirty="0"/>
              <a:t>23−2−</a:t>
            </a:r>
            <a:r>
              <a:rPr lang="ja-JP" altLang="en-US" sz="1000" b="1" dirty="0"/>
              <a:t>Ｄ）</a:t>
            </a:r>
            <a:r>
              <a:rPr lang="en-US" altLang="ja-JP" sz="1000" b="1" dirty="0"/>
              <a:t>,</a:t>
            </a:r>
            <a:r>
              <a:rPr lang="ja-JP" altLang="en-US" sz="1000" b="1" dirty="0"/>
              <a:t>（「その他の防災対策</a:t>
            </a:r>
            <a:r>
              <a:rPr lang="ja-JP" altLang="en-US" sz="1000" b="1" dirty="0" smtClean="0"/>
              <a:t>」を具体的</a:t>
            </a:r>
            <a:r>
              <a:rPr lang="ja-JP" altLang="en-US" sz="1000" b="1" dirty="0"/>
              <a:t>に記載した人にベースを絞って集計</a:t>
            </a:r>
            <a:r>
              <a:rPr lang="ja-JP" altLang="en-US" sz="1000" b="1" dirty="0" smtClean="0"/>
              <a:t>）</a:t>
            </a:r>
            <a:endParaRPr lang="en-US" altLang="ja-JP" sz="1000" b="1" dirty="0"/>
          </a:p>
          <a:p>
            <a:pPr>
              <a:spcBef>
                <a:spcPts val="0"/>
              </a:spcBef>
            </a:pPr>
            <a:r>
              <a:rPr lang="ja-JP" altLang="en-US" sz="1000" dirty="0" smtClean="0"/>
              <a:t>「</a:t>
            </a:r>
            <a:r>
              <a:rPr lang="ja-JP" altLang="en-US" sz="1000" dirty="0"/>
              <a:t>その他」に、「具体的対策内容」を記して、その実施状況を回答したのは、全体の３％に相当する</a:t>
            </a:r>
            <a:r>
              <a:rPr lang="en-US" altLang="ja-JP" sz="1000" dirty="0" smtClean="0"/>
              <a:t>60</a:t>
            </a:r>
          </a:p>
          <a:p>
            <a:pPr>
              <a:spcBef>
                <a:spcPts val="0"/>
              </a:spcBef>
            </a:pPr>
            <a:r>
              <a:rPr lang="ja-JP" altLang="en-US" sz="1000" dirty="0" smtClean="0"/>
              <a:t>　名</a:t>
            </a:r>
            <a:r>
              <a:rPr lang="ja-JP" altLang="en-US" sz="1000" dirty="0"/>
              <a:t>で</a:t>
            </a:r>
            <a:r>
              <a:rPr lang="ja-JP" altLang="en-US" sz="1000" dirty="0" smtClean="0"/>
              <a:t>、その内「</a:t>
            </a:r>
            <a:r>
              <a:rPr lang="ja-JP" altLang="en-US" sz="1000" dirty="0"/>
              <a:t>すでに行っている」とした人がほぼ３</a:t>
            </a:r>
            <a:r>
              <a:rPr lang="en-US" altLang="ja-JP" sz="1000" dirty="0"/>
              <a:t>/</a:t>
            </a:r>
            <a:r>
              <a:rPr lang="ja-JP" altLang="en-US" sz="1000" dirty="0"/>
              <a:t>４に相当する</a:t>
            </a:r>
            <a:r>
              <a:rPr lang="en-US" altLang="ja-JP" sz="1000" dirty="0"/>
              <a:t>46</a:t>
            </a:r>
            <a:r>
              <a:rPr lang="ja-JP" altLang="en-US" sz="1000" dirty="0"/>
              <a:t>名という結果</a:t>
            </a:r>
            <a:r>
              <a:rPr lang="ja-JP" altLang="en-US" sz="1000" dirty="0" smtClean="0"/>
              <a:t>。</a:t>
            </a:r>
            <a:r>
              <a:rPr lang="en-US" altLang="ja-JP" sz="1000" dirty="0" smtClean="0"/>
              <a:t>(</a:t>
            </a:r>
            <a:r>
              <a:rPr lang="ja-JP" altLang="en-US" sz="1000" dirty="0" smtClean="0"/>
              <a:t>グラフは省略</a:t>
            </a:r>
            <a:r>
              <a:rPr lang="en-US" altLang="ja-JP" sz="1000" dirty="0" smtClean="0"/>
              <a:t>)</a:t>
            </a:r>
            <a:endParaRPr lang="ja-JP" altLang="en-US" sz="1000" dirty="0"/>
          </a:p>
        </p:txBody>
      </p:sp>
      <p:sp>
        <p:nvSpPr>
          <p:cNvPr id="29" name="タイトル 1"/>
          <p:cNvSpPr txBox="1">
            <a:spLocks/>
          </p:cNvSpPr>
          <p:nvPr/>
        </p:nvSpPr>
        <p:spPr>
          <a:xfrm>
            <a:off x="383865" y="6574196"/>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地域の</a:t>
            </a:r>
            <a:r>
              <a:rPr lang="ja-JP" altLang="en-US" sz="1200" dirty="0" smtClean="0"/>
              <a:t>自治会町内会</a:t>
            </a:r>
            <a:r>
              <a:rPr lang="ja-JP" altLang="en-US" sz="1200" dirty="0"/>
              <a:t>で必要な防災への取組で</a:t>
            </a:r>
            <a:r>
              <a:rPr lang="ja-JP" altLang="en-US" sz="1200" dirty="0" smtClean="0"/>
              <a:t>は、</a:t>
            </a:r>
            <a:endParaRPr lang="en-US" altLang="ja-JP" sz="1200" dirty="0" smtClean="0"/>
          </a:p>
          <a:p>
            <a:r>
              <a:rPr lang="ja-JP" altLang="en-US" sz="1200" dirty="0" smtClean="0"/>
              <a:t>　　　　　　　　　　　　　　「</a:t>
            </a:r>
            <a:r>
              <a:rPr lang="ja-JP" altLang="en-US" sz="1200" dirty="0"/>
              <a:t>地域での助け合い・安否確認」が７割強でトップ。</a:t>
            </a:r>
          </a:p>
        </p:txBody>
      </p:sp>
      <p:sp>
        <p:nvSpPr>
          <p:cNvPr id="30" name="正方形/長方形 29"/>
          <p:cNvSpPr/>
          <p:nvPr/>
        </p:nvSpPr>
        <p:spPr>
          <a:xfrm>
            <a:off x="383865" y="7700916"/>
            <a:ext cx="6119999" cy="359965"/>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23-3</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お住まい</a:t>
            </a:r>
            <a:r>
              <a:rPr lang="ja-JP" altLang="en-US" sz="800" b="1" dirty="0">
                <a:latin typeface="HG丸ｺﾞｼｯｸM-PRO"/>
                <a:ea typeface="HG丸ｺﾞｼｯｸM-PRO"/>
                <a:cs typeface="HG丸ｺﾞｼｯｸM-PRO"/>
              </a:rPr>
              <a:t>の地域の自治会町内会などで、発災時に備える取組として、あなたが必要と考えることは何ですか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31" name="サブタイトル 2"/>
          <p:cNvSpPr txBox="1">
            <a:spLocks/>
          </p:cNvSpPr>
          <p:nvPr/>
        </p:nvSpPr>
        <p:spPr>
          <a:xfrm>
            <a:off x="383865" y="7054322"/>
            <a:ext cx="6118480" cy="646594"/>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地域の</a:t>
            </a:r>
            <a:r>
              <a:rPr lang="ja-JP" altLang="en-US" sz="1000" dirty="0" smtClean="0"/>
              <a:t>自治会町内会</a:t>
            </a:r>
            <a:r>
              <a:rPr lang="ja-JP" altLang="en-US" sz="1000" dirty="0"/>
              <a:t>で必要な防災への取組を、複数回答で選んでもらった結果をみると</a:t>
            </a:r>
            <a:r>
              <a:rPr lang="ja-JP" altLang="en-US" sz="1000" dirty="0" smtClean="0"/>
              <a:t>、「</a:t>
            </a:r>
            <a:r>
              <a:rPr lang="ja-JP" altLang="en-US" sz="1000" dirty="0"/>
              <a:t>地域での</a:t>
            </a:r>
            <a:r>
              <a:rPr lang="ja-JP" altLang="en-US" sz="1000" dirty="0" smtClean="0"/>
              <a:t>助</a:t>
            </a:r>
            <a:endParaRPr lang="en-US" altLang="ja-JP" sz="1000" dirty="0" smtClean="0"/>
          </a:p>
          <a:p>
            <a:r>
              <a:rPr lang="ja-JP" altLang="en-US" sz="1000" dirty="0" smtClean="0"/>
              <a:t>け</a:t>
            </a:r>
            <a:r>
              <a:rPr lang="ja-JP" altLang="en-US" sz="1000" dirty="0"/>
              <a:t>合い・安否確認」</a:t>
            </a:r>
            <a:r>
              <a:rPr lang="en-US" altLang="ja-JP" sz="1000" dirty="0"/>
              <a:t>(73</a:t>
            </a:r>
            <a:r>
              <a:rPr lang="ja-JP" altLang="en-US" sz="1000" dirty="0"/>
              <a:t>％</a:t>
            </a:r>
            <a:r>
              <a:rPr lang="en-US" altLang="ja-JP" sz="1000" dirty="0"/>
              <a:t>)</a:t>
            </a:r>
            <a:r>
              <a:rPr lang="ja-JP" altLang="en-US" sz="1000" dirty="0"/>
              <a:t>が７割強で最も多く、これに「地域での初期消火活動の充実</a:t>
            </a:r>
            <a:r>
              <a:rPr lang="ja-JP" altLang="en-US" sz="1000" dirty="0" smtClean="0"/>
              <a:t>」</a:t>
            </a:r>
            <a:r>
              <a:rPr lang="en-US" altLang="ja-JP" sz="1000" dirty="0" smtClean="0"/>
              <a:t>(</a:t>
            </a:r>
            <a:r>
              <a:rPr lang="en-US" altLang="ja-JP" sz="1000" dirty="0"/>
              <a:t>46</a:t>
            </a:r>
            <a:r>
              <a:rPr lang="ja-JP" altLang="en-US" sz="1000" dirty="0"/>
              <a:t>％</a:t>
            </a:r>
            <a:r>
              <a:rPr lang="en-US" altLang="ja-JP" sz="1000" dirty="0"/>
              <a:t>)</a:t>
            </a:r>
            <a:r>
              <a:rPr lang="ja-JP" altLang="en-US" sz="1000" dirty="0"/>
              <a:t>が</a:t>
            </a:r>
            <a:r>
              <a:rPr lang="ja-JP" altLang="en-US" sz="1000" dirty="0" smtClean="0"/>
              <a:t>４割</a:t>
            </a:r>
            <a:endParaRPr lang="en-US" altLang="ja-JP" sz="1000" dirty="0" smtClean="0"/>
          </a:p>
          <a:p>
            <a:r>
              <a:rPr lang="ja-JP" altLang="en-US" sz="1000" dirty="0" smtClean="0"/>
              <a:t>台</a:t>
            </a:r>
            <a:r>
              <a:rPr lang="ja-JP" altLang="en-US" sz="1000" dirty="0"/>
              <a:t>半ば、「地域で行う防災訓練の充実」</a:t>
            </a:r>
            <a:r>
              <a:rPr lang="en-US" altLang="ja-JP" sz="1000" dirty="0"/>
              <a:t>(39</a:t>
            </a:r>
            <a:r>
              <a:rPr lang="ja-JP" altLang="en-US" sz="1000" dirty="0"/>
              <a:t>％</a:t>
            </a:r>
            <a:r>
              <a:rPr lang="en-US" altLang="ja-JP" sz="1000" dirty="0"/>
              <a:t>)</a:t>
            </a:r>
            <a:r>
              <a:rPr lang="ja-JP" altLang="en-US" sz="1000" dirty="0"/>
              <a:t>が４割弱で続く結果。</a:t>
            </a:r>
            <a:endParaRPr lang="en-US" altLang="ja-JP" sz="1000" dirty="0"/>
          </a:p>
        </p:txBody>
      </p:sp>
      <p:sp>
        <p:nvSpPr>
          <p:cNvPr id="32" name="正方形/長方形 31"/>
          <p:cNvSpPr/>
          <p:nvPr/>
        </p:nvSpPr>
        <p:spPr>
          <a:xfrm>
            <a:off x="234000" y="6348018"/>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地域の自治会町内会で必要な防災対策</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23−3</a:t>
            </a:r>
            <a:r>
              <a:rPr lang="ja-JP" altLang="en-US" sz="900" b="1" dirty="0">
                <a:latin typeface="HG丸ｺﾞｼｯｸM-PRO"/>
                <a:ea typeface="HG丸ｺﾞｼｯｸM-PRO"/>
                <a:cs typeface="HG丸ｺﾞｼｯｸM-PRO"/>
              </a:rPr>
              <a:t>）</a:t>
            </a:r>
          </a:p>
        </p:txBody>
      </p:sp>
      <p:graphicFrame>
        <p:nvGraphicFramePr>
          <p:cNvPr id="25" name="グラフ 24"/>
          <p:cNvGraphicFramePr>
            <a:graphicFrameLocks/>
          </p:cNvGraphicFramePr>
          <p:nvPr>
            <p:extLst>
              <p:ext uri="{D42A27DB-BD31-4B8C-83A1-F6EECF244321}">
                <p14:modId xmlns:p14="http://schemas.microsoft.com/office/powerpoint/2010/main" val="462206608"/>
              </p:ext>
            </p:extLst>
          </p:nvPr>
        </p:nvGraphicFramePr>
        <p:xfrm>
          <a:off x="63500" y="8062962"/>
          <a:ext cx="6731000" cy="1371600"/>
        </p:xfrm>
        <a:graphic>
          <a:graphicData uri="http://schemas.openxmlformats.org/drawingml/2006/chart">
            <c:chart xmlns:c="http://schemas.openxmlformats.org/drawingml/2006/chart" xmlns:r="http://schemas.openxmlformats.org/officeDocument/2006/relationships" r:id="rId2"/>
          </a:graphicData>
        </a:graphic>
      </p:graphicFrame>
      <p:sp>
        <p:nvSpPr>
          <p:cNvPr id="18" name="正方形/長方形 17"/>
          <p:cNvSpPr/>
          <p:nvPr/>
        </p:nvSpPr>
        <p:spPr>
          <a:xfrm>
            <a:off x="383865" y="3946356"/>
            <a:ext cx="6119999" cy="359965"/>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23-2</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ご家庭</a:t>
            </a:r>
            <a:r>
              <a:rPr lang="ja-JP" altLang="en-US" sz="800" b="1" dirty="0">
                <a:latin typeface="HG丸ｺﾞｼｯｸM-PRO"/>
                <a:ea typeface="HG丸ｺﾞｼｯｸM-PRO"/>
                <a:cs typeface="HG丸ｺﾞｼｯｸM-PRO"/>
              </a:rPr>
              <a:t>での日頃の備えについて、あなたの世帯では、以下の</a:t>
            </a:r>
            <a:r>
              <a:rPr lang="en-US" altLang="ja-JP" sz="800" b="1" dirty="0">
                <a:latin typeface="HG丸ｺﾞｼｯｸM-PRO"/>
                <a:ea typeface="HG丸ｺﾞｼｯｸM-PRO"/>
                <a:cs typeface="HG丸ｺﾞｼｯｸM-PRO"/>
              </a:rPr>
              <a:t>A</a:t>
            </a:r>
            <a:r>
              <a:rPr lang="ja-JP" altLang="en-US" sz="800" b="1" dirty="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D</a:t>
            </a:r>
            <a:r>
              <a:rPr lang="ja-JP" altLang="en-US" sz="800" b="1" dirty="0">
                <a:latin typeface="HG丸ｺﾞｼｯｸM-PRO"/>
                <a:ea typeface="HG丸ｺﾞｼｯｸM-PRO"/>
                <a:cs typeface="HG丸ｺﾞｼｯｸM-PRO"/>
              </a:rPr>
              <a:t>のような備えを行っていますか。（Ａ～Ｄそれぞれ、</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は１つずつ）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smtClean="0">
                <a:latin typeface="HG丸ｺﾞｼｯｸM-PRO"/>
                <a:ea typeface="HG丸ｺﾞｼｯｸM-PRO"/>
                <a:cs typeface="HG丸ｺﾞｼｯｸM-PRO"/>
              </a:rPr>
              <a:t>］　　</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Ｄ　その他</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は回答者が少なく、集計ベースも異なるので、グラフ表記は省略</a:t>
            </a:r>
            <a:endParaRPr lang="ja-JP" altLang="en-US" sz="800" b="1" dirty="0">
              <a:latin typeface="HG丸ｺﾞｼｯｸM-PRO"/>
              <a:ea typeface="HG丸ｺﾞｼｯｸM-PRO"/>
              <a:cs typeface="HG丸ｺﾞｼｯｸM-PRO"/>
            </a:endParaRPr>
          </a:p>
        </p:txBody>
      </p:sp>
      <p:grpSp>
        <p:nvGrpSpPr>
          <p:cNvPr id="2" name="図形グループ 1"/>
          <p:cNvGrpSpPr/>
          <p:nvPr/>
        </p:nvGrpSpPr>
        <p:grpSpPr>
          <a:xfrm>
            <a:off x="76374" y="4431788"/>
            <a:ext cx="6454112" cy="1699258"/>
            <a:chOff x="76374" y="4405868"/>
            <a:chExt cx="6454112" cy="1699258"/>
          </a:xfrm>
        </p:grpSpPr>
        <p:graphicFrame>
          <p:nvGraphicFramePr>
            <p:cNvPr id="27" name="グラフ 26"/>
            <p:cNvGraphicFramePr>
              <a:graphicFrameLocks/>
            </p:cNvGraphicFramePr>
            <p:nvPr>
              <p:extLst>
                <p:ext uri="{D42A27DB-BD31-4B8C-83A1-F6EECF244321}">
                  <p14:modId xmlns:p14="http://schemas.microsoft.com/office/powerpoint/2010/main" val="942582103"/>
                </p:ext>
              </p:extLst>
            </p:nvPr>
          </p:nvGraphicFramePr>
          <p:xfrm>
            <a:off x="3649290" y="4733526"/>
            <a:ext cx="2881196" cy="1371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グラフ 25"/>
            <p:cNvGraphicFramePr>
              <a:graphicFrameLocks/>
            </p:cNvGraphicFramePr>
            <p:nvPr>
              <p:extLst>
                <p:ext uri="{D42A27DB-BD31-4B8C-83A1-F6EECF244321}">
                  <p14:modId xmlns:p14="http://schemas.microsoft.com/office/powerpoint/2010/main" val="272413047"/>
                </p:ext>
              </p:extLst>
            </p:nvPr>
          </p:nvGraphicFramePr>
          <p:xfrm>
            <a:off x="1852716" y="4733526"/>
            <a:ext cx="2881196" cy="1371600"/>
          </p:xfrm>
          <a:graphic>
            <a:graphicData uri="http://schemas.openxmlformats.org/drawingml/2006/chart">
              <c:chart xmlns:c="http://schemas.openxmlformats.org/drawingml/2006/chart" xmlns:r="http://schemas.openxmlformats.org/officeDocument/2006/relationships" r:id="rId4"/>
            </a:graphicData>
          </a:graphic>
        </p:graphicFrame>
        <p:sp>
          <p:nvSpPr>
            <p:cNvPr id="20" name="正方形/長方形 19"/>
            <p:cNvSpPr/>
            <p:nvPr/>
          </p:nvSpPr>
          <p:spPr>
            <a:xfrm>
              <a:off x="1496740" y="4405868"/>
              <a:ext cx="1295998" cy="287999"/>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【A.3</a:t>
              </a:r>
              <a:r>
                <a:rPr lang="ja-JP" altLang="en-US" sz="600" b="1" dirty="0">
                  <a:latin typeface="HG丸ｺﾞｼｯｸM-PRO"/>
                  <a:ea typeface="HG丸ｺﾞｼｯｸM-PRO"/>
                  <a:cs typeface="HG丸ｺﾞｼｯｸM-PRO"/>
                </a:rPr>
                <a:t>日分の飲料水、食料品</a:t>
              </a:r>
              <a:r>
                <a:rPr lang="ja-JP" altLang="en-US" sz="600" b="1" dirty="0" smtClean="0">
                  <a:latin typeface="HG丸ｺﾞｼｯｸM-PRO"/>
                  <a:ea typeface="HG丸ｺﾞｼｯｸM-PRO"/>
                  <a:cs typeface="HG丸ｺﾞｼｯｸM-PRO"/>
                </a:rPr>
                <a:t>、</a:t>
              </a:r>
              <a:endParaRPr lang="en-US" altLang="ja-JP" sz="600" b="1" dirty="0" smtClean="0">
                <a:latin typeface="HG丸ｺﾞｼｯｸM-PRO"/>
                <a:ea typeface="HG丸ｺﾞｼｯｸM-PRO"/>
                <a:cs typeface="HG丸ｺﾞｼｯｸM-PRO"/>
              </a:endParaRPr>
            </a:p>
            <a:p>
              <a:r>
                <a:rPr lang="ja-JP" altLang="en-US" sz="600" b="1" dirty="0" smtClean="0">
                  <a:latin typeface="HG丸ｺﾞｼｯｸM-PRO"/>
                  <a:ea typeface="HG丸ｺﾞｼｯｸM-PRO"/>
                  <a:cs typeface="HG丸ｺﾞｼｯｸM-PRO"/>
                </a:rPr>
                <a:t>　災害</a:t>
              </a:r>
              <a:r>
                <a:rPr lang="ja-JP" altLang="en-US" sz="600" b="1" dirty="0">
                  <a:latin typeface="HG丸ｺﾞｼｯｸM-PRO"/>
                  <a:ea typeface="HG丸ｺﾞｼｯｸM-PRO"/>
                  <a:cs typeface="HG丸ｺﾞｼｯｸM-PRO"/>
                </a:rPr>
                <a:t>対策品などの備蓄</a:t>
              </a:r>
              <a:r>
                <a:rPr lang="en-US" altLang="ja-JP" sz="600" b="1" dirty="0">
                  <a:latin typeface="HG丸ｺﾞｼｯｸM-PRO"/>
                  <a:ea typeface="HG丸ｺﾞｼｯｸM-PRO"/>
                  <a:cs typeface="HG丸ｺﾞｼｯｸM-PRO"/>
                </a:rPr>
                <a:t>】</a:t>
              </a:r>
              <a:r>
                <a:rPr lang="ja-JP" altLang="en-US" sz="600" b="1" dirty="0">
                  <a:latin typeface="HG丸ｺﾞｼｯｸM-PRO"/>
                  <a:ea typeface="HG丸ｺﾞｼｯｸM-PRO"/>
                  <a:cs typeface="HG丸ｺﾞｼｯｸM-PRO"/>
                </a:rPr>
                <a:t> </a:t>
              </a:r>
            </a:p>
          </p:txBody>
        </p:sp>
        <p:graphicFrame>
          <p:nvGraphicFramePr>
            <p:cNvPr id="22" name="グラフ 21"/>
            <p:cNvGraphicFramePr>
              <a:graphicFrameLocks/>
            </p:cNvGraphicFramePr>
            <p:nvPr>
              <p:extLst>
                <p:ext uri="{D42A27DB-BD31-4B8C-83A1-F6EECF244321}">
                  <p14:modId xmlns:p14="http://schemas.microsoft.com/office/powerpoint/2010/main" val="731702351"/>
                </p:ext>
              </p:extLst>
            </p:nvPr>
          </p:nvGraphicFramePr>
          <p:xfrm>
            <a:off x="76374" y="4733526"/>
            <a:ext cx="2854315" cy="1371600"/>
          </p:xfrm>
          <a:graphic>
            <a:graphicData uri="http://schemas.openxmlformats.org/drawingml/2006/chart">
              <c:chart xmlns:c="http://schemas.openxmlformats.org/drawingml/2006/chart" xmlns:r="http://schemas.openxmlformats.org/officeDocument/2006/relationships" r:id="rId5"/>
            </a:graphicData>
          </a:graphic>
        </p:graphicFrame>
        <p:sp>
          <p:nvSpPr>
            <p:cNvPr id="19" name="正方形/長方形 18"/>
            <p:cNvSpPr/>
            <p:nvPr/>
          </p:nvSpPr>
          <p:spPr>
            <a:xfrm>
              <a:off x="3293314" y="4405868"/>
              <a:ext cx="1295998" cy="287999"/>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【B.</a:t>
              </a:r>
              <a:r>
                <a:rPr lang="ja-JP" altLang="en-US" sz="600" b="1" dirty="0">
                  <a:latin typeface="HG丸ｺﾞｼｯｸM-PRO"/>
                  <a:ea typeface="HG丸ｺﾞｼｯｸM-PRO"/>
                  <a:cs typeface="HG丸ｺﾞｼｯｸM-PRO"/>
                </a:rPr>
                <a:t>通電火災を防ぐための</a:t>
              </a:r>
              <a:r>
                <a:rPr lang="ja-JP" altLang="en-US" sz="600" b="1" dirty="0" smtClean="0">
                  <a:latin typeface="HG丸ｺﾞｼｯｸM-PRO"/>
                  <a:ea typeface="HG丸ｺﾞｼｯｸM-PRO"/>
                  <a:cs typeface="HG丸ｺﾞｼｯｸM-PRO"/>
                </a:rPr>
                <a:t>、感</a:t>
              </a:r>
              <a:endParaRPr lang="en-US" altLang="ja-JP" sz="600" b="1" dirty="0" smtClean="0">
                <a:latin typeface="HG丸ｺﾞｼｯｸM-PRO"/>
                <a:ea typeface="HG丸ｺﾞｼｯｸM-PRO"/>
                <a:cs typeface="HG丸ｺﾞｼｯｸM-PRO"/>
              </a:endParaRPr>
            </a:p>
            <a:p>
              <a:r>
                <a:rPr lang="ja-JP" altLang="en-US" sz="600" b="1" dirty="0" smtClean="0">
                  <a:latin typeface="HG丸ｺﾞｼｯｸM-PRO"/>
                  <a:ea typeface="HG丸ｺﾞｼｯｸM-PRO"/>
                  <a:cs typeface="HG丸ｺﾞｼｯｸM-PRO"/>
                </a:rPr>
                <a:t>　震</a:t>
              </a:r>
              <a:r>
                <a:rPr lang="ja-JP" altLang="en-US" sz="600" b="1" dirty="0">
                  <a:latin typeface="HG丸ｺﾞｼｯｸM-PRO"/>
                  <a:ea typeface="HG丸ｺﾞｼｯｸM-PRO"/>
                  <a:cs typeface="HG丸ｺﾞｼｯｸM-PRO"/>
                </a:rPr>
                <a:t>ブレーカー</a:t>
              </a:r>
              <a:r>
                <a:rPr lang="en-US" altLang="ja-JP" sz="600" b="1" dirty="0">
                  <a:latin typeface="HG丸ｺﾞｼｯｸM-PRO"/>
                  <a:ea typeface="HG丸ｺﾞｼｯｸM-PRO"/>
                  <a:cs typeface="HG丸ｺﾞｼｯｸM-PRO"/>
                </a:rPr>
                <a:t>※</a:t>
              </a:r>
              <a:r>
                <a:rPr lang="ja-JP" altLang="en-US" sz="600" b="1" dirty="0">
                  <a:latin typeface="HG丸ｺﾞｼｯｸM-PRO"/>
                  <a:ea typeface="HG丸ｺﾞｼｯｸM-PRO"/>
                  <a:cs typeface="HG丸ｺﾞｼｯｸM-PRO"/>
                </a:rPr>
                <a:t>などの設置</a:t>
              </a:r>
              <a:r>
                <a:rPr lang="en-US" altLang="ja-JP" sz="600" b="1" dirty="0">
                  <a:latin typeface="HG丸ｺﾞｼｯｸM-PRO"/>
                  <a:ea typeface="HG丸ｺﾞｼｯｸM-PRO"/>
                  <a:cs typeface="HG丸ｺﾞｼｯｸM-PRO"/>
                </a:rPr>
                <a:t>】</a:t>
              </a:r>
              <a:r>
                <a:rPr lang="ja-JP" altLang="en-US" sz="600" b="1" dirty="0">
                  <a:latin typeface="HG丸ｺﾞｼｯｸM-PRO"/>
                  <a:ea typeface="HG丸ｺﾞｼｯｸM-PRO"/>
                  <a:cs typeface="HG丸ｺﾞｼｯｸM-PRO"/>
                </a:rPr>
                <a:t> </a:t>
              </a:r>
            </a:p>
          </p:txBody>
        </p:sp>
        <p:sp>
          <p:nvSpPr>
            <p:cNvPr id="21" name="正方形/長方形 20"/>
            <p:cNvSpPr/>
            <p:nvPr/>
          </p:nvSpPr>
          <p:spPr>
            <a:xfrm>
              <a:off x="5089888" y="4405868"/>
              <a:ext cx="1295998" cy="287999"/>
            </a:xfrm>
            <a:prstGeom prst="rect">
              <a:avLst/>
            </a:prstGeom>
            <a:noFill/>
            <a:ln w="38100" cmpd="dbl">
              <a:solidFill>
                <a:schemeClr val="tx1">
                  <a:lumMod val="50000"/>
                  <a:lumOff val="50000"/>
                </a:schemeClr>
              </a:solidFill>
            </a:ln>
          </p:spPr>
          <p:txBody>
            <a:bodyPr wrap="square">
              <a:noAutofit/>
            </a:bodyPr>
            <a:lstStyle/>
            <a:p>
              <a:r>
                <a:rPr lang="en-US" altLang="ja-JP" sz="600" b="1" dirty="0">
                  <a:latin typeface="HG丸ｺﾞｼｯｸM-PRO"/>
                  <a:ea typeface="HG丸ｺﾞｼｯｸM-PRO"/>
                  <a:cs typeface="HG丸ｺﾞｼｯｸM-PRO"/>
                </a:rPr>
                <a:t>【C.</a:t>
              </a:r>
              <a:r>
                <a:rPr lang="ja-JP" altLang="en-US" sz="600" b="1" dirty="0">
                  <a:latin typeface="HG丸ｺﾞｼｯｸM-PRO"/>
                  <a:ea typeface="HG丸ｺﾞｼｯｸM-PRO"/>
                  <a:cs typeface="HG丸ｺﾞｼｯｸM-PRO"/>
                </a:rPr>
                <a:t>地震発生時、家具転倒を</a:t>
              </a:r>
              <a:r>
                <a:rPr lang="ja-JP" altLang="en-US" sz="600" b="1" dirty="0" smtClean="0">
                  <a:latin typeface="HG丸ｺﾞｼｯｸM-PRO"/>
                  <a:ea typeface="HG丸ｺﾞｼｯｸM-PRO"/>
                  <a:cs typeface="HG丸ｺﾞｼｯｸM-PRO"/>
                </a:rPr>
                <a:t>防</a:t>
              </a:r>
              <a:endParaRPr lang="en-US" altLang="ja-JP" sz="600" b="1" dirty="0" smtClean="0">
                <a:latin typeface="HG丸ｺﾞｼｯｸM-PRO"/>
                <a:ea typeface="HG丸ｺﾞｼｯｸM-PRO"/>
                <a:cs typeface="HG丸ｺﾞｼｯｸM-PRO"/>
              </a:endParaRPr>
            </a:p>
            <a:p>
              <a:r>
                <a:rPr lang="ja-JP" altLang="en-US" sz="600" b="1" dirty="0" smtClean="0">
                  <a:latin typeface="HG丸ｺﾞｼｯｸM-PRO"/>
                  <a:ea typeface="HG丸ｺﾞｼｯｸM-PRO"/>
                  <a:cs typeface="HG丸ｺﾞｼｯｸM-PRO"/>
                </a:rPr>
                <a:t>　ぐ</a:t>
              </a:r>
              <a:r>
                <a:rPr lang="ja-JP" altLang="en-US" sz="600" b="1" dirty="0">
                  <a:latin typeface="HG丸ｺﾞｼｯｸM-PRO"/>
                  <a:ea typeface="HG丸ｺﾞｼｯｸM-PRO"/>
                  <a:cs typeface="HG丸ｺﾞｼｯｸM-PRO"/>
                </a:rPr>
                <a:t>ための対策</a:t>
              </a:r>
              <a:r>
                <a:rPr lang="en-US" altLang="ja-JP" sz="600" b="1" dirty="0">
                  <a:latin typeface="HG丸ｺﾞｼｯｸM-PRO"/>
                  <a:ea typeface="HG丸ｺﾞｼｯｸM-PRO"/>
                  <a:cs typeface="HG丸ｺﾞｼｯｸM-PRO"/>
                </a:rPr>
                <a:t>】</a:t>
              </a:r>
              <a:r>
                <a:rPr lang="ja-JP" altLang="en-US" sz="600" b="1" dirty="0">
                  <a:latin typeface="HG丸ｺﾞｼｯｸM-PRO"/>
                  <a:ea typeface="HG丸ｺﾞｼｯｸM-PRO"/>
                  <a:cs typeface="HG丸ｺﾞｼｯｸM-PRO"/>
                </a:rPr>
                <a:t> </a:t>
              </a:r>
            </a:p>
          </p:txBody>
        </p:sp>
      </p:grpSp>
    </p:spTree>
    <p:extLst>
      <p:ext uri="{BB962C8B-B14F-4D97-AF65-F5344CB8AC3E}">
        <p14:creationId xmlns:p14="http://schemas.microsoft.com/office/powerpoint/2010/main" val="543446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smtClean="0">
                <a:solidFill>
                  <a:srgbClr val="000000"/>
                </a:solidFill>
              </a:rPr>
              <a:t>＜</a:t>
            </a:r>
            <a:r>
              <a:rPr lang="ja-JP" altLang="en-US" sz="1000" dirty="0"/>
              <a:t>３</a:t>
            </a:r>
            <a:r>
              <a:rPr lang="en-US" altLang="ja-JP" sz="1000" dirty="0"/>
              <a:t>−</a:t>
            </a:r>
            <a:r>
              <a:rPr lang="ja-JP" altLang="en-US" sz="1000" dirty="0"/>
              <a:t>２　市の行政などについて</a:t>
            </a:r>
            <a:r>
              <a:rPr lang="ja-JP" altLang="en-US" sz="1000" dirty="0" smtClean="0">
                <a:solidFill>
                  <a:srgbClr val="000000"/>
                </a:solidFill>
              </a:rPr>
              <a:t>＞</a:t>
            </a:r>
            <a:endParaRPr lang="ja-JP" altLang="en-US" sz="1000" dirty="0"/>
          </a:p>
        </p:txBody>
      </p:sp>
      <p:sp>
        <p:nvSpPr>
          <p:cNvPr id="29" name="タイトル 1"/>
          <p:cNvSpPr>
            <a:spLocks noGrp="1"/>
          </p:cNvSpPr>
          <p:nvPr>
            <p:ph type="ctrTitle"/>
          </p:nvPr>
        </p:nvSpPr>
        <p:spPr>
          <a:xfrm>
            <a:off x="383865" y="871701"/>
            <a:ext cx="6118480" cy="467999"/>
          </a:xfrm>
          <a:solidFill>
            <a:srgbClr val="D9D9D9"/>
          </a:solidFill>
          <a:ln>
            <a:solidFill>
              <a:srgbClr val="FFFFFF"/>
            </a:solidFill>
          </a:ln>
        </p:spPr>
        <p:txBody>
          <a:bodyPr>
            <a:noAutofit/>
          </a:bodyPr>
          <a:lstStyle/>
          <a:p>
            <a:r>
              <a:rPr lang="ja-JP" altLang="en-US" sz="1200" dirty="0"/>
              <a:t>「バス・地下鉄などの便」「ごみの収集等や街の美化</a:t>
            </a:r>
            <a:r>
              <a:rPr lang="ja-JP" altLang="en-US" sz="1200" dirty="0" smtClean="0"/>
              <a:t>」</a:t>
            </a:r>
            <a:r>
              <a:rPr lang="en-US" altLang="ja-JP" sz="1200" dirty="0" smtClean="0"/>
              <a:t/>
            </a:r>
            <a:br>
              <a:rPr lang="en-US" altLang="ja-JP" sz="1200" dirty="0" smtClean="0"/>
            </a:br>
            <a:r>
              <a:rPr lang="ja-JP" altLang="en-US" sz="1200" dirty="0" smtClean="0"/>
              <a:t>　　　　「</a:t>
            </a:r>
            <a:r>
              <a:rPr lang="ja-JP" altLang="en-US" sz="1200" dirty="0"/>
              <a:t>身近な住民窓口サービス</a:t>
            </a:r>
            <a:r>
              <a:rPr lang="ja-JP" altLang="en-US" sz="1200" dirty="0" smtClean="0"/>
              <a:t>」が、満足</a:t>
            </a:r>
            <a:r>
              <a:rPr lang="ja-JP" altLang="en-US" sz="1200" dirty="0"/>
              <a:t>している公共サービスのＢＥＳＴ３。</a:t>
            </a:r>
          </a:p>
        </p:txBody>
      </p:sp>
      <p:sp>
        <p:nvSpPr>
          <p:cNvPr id="31" name="サブタイトル 2"/>
          <p:cNvSpPr>
            <a:spLocks noGrp="1"/>
          </p:cNvSpPr>
          <p:nvPr>
            <p:ph type="subTitle" idx="1"/>
          </p:nvPr>
        </p:nvSpPr>
        <p:spPr>
          <a:xfrm>
            <a:off x="383864" y="1355259"/>
            <a:ext cx="6120000" cy="989537"/>
          </a:xfrm>
        </p:spPr>
        <p:txBody>
          <a:bodyPr>
            <a:noAutofit/>
          </a:bodyPr>
          <a:lstStyle/>
          <a:p>
            <a:r>
              <a:rPr lang="ja-JP" altLang="en-US" sz="1000" dirty="0"/>
              <a:t>全</a:t>
            </a:r>
            <a:r>
              <a:rPr lang="en-US" altLang="ja-JP" sz="1000" dirty="0"/>
              <a:t>33</a:t>
            </a:r>
            <a:r>
              <a:rPr lang="ja-JP" altLang="en-US" sz="1000" dirty="0"/>
              <a:t>項目</a:t>
            </a:r>
            <a:r>
              <a:rPr lang="en-US" altLang="ja-JP" sz="1000" dirty="0"/>
              <a:t>(</a:t>
            </a:r>
            <a:r>
              <a:rPr lang="ja-JP" altLang="en-US" sz="1000" dirty="0"/>
              <a:t>その他含む</a:t>
            </a:r>
            <a:r>
              <a:rPr lang="en-US" altLang="ja-JP" sz="1000" dirty="0"/>
              <a:t>)</a:t>
            </a:r>
            <a:r>
              <a:rPr lang="ja-JP" altLang="en-US" sz="1000" dirty="0"/>
              <a:t>の公共サービスの中から、</a:t>
            </a:r>
            <a:r>
              <a:rPr lang="en-US" altLang="ja-JP" sz="1000" dirty="0"/>
              <a:t>【</a:t>
            </a:r>
            <a:r>
              <a:rPr lang="ja-JP" altLang="en-US" sz="1000" dirty="0"/>
              <a:t>満足している公共サービス</a:t>
            </a:r>
            <a:r>
              <a:rPr lang="en-US" altLang="ja-JP" sz="1000" dirty="0"/>
              <a:t>】</a:t>
            </a:r>
            <a:r>
              <a:rPr lang="ja-JP" altLang="en-US" sz="1000" dirty="0"/>
              <a:t>を複数回答</a:t>
            </a:r>
            <a:r>
              <a:rPr lang="ja-JP" altLang="en-US" sz="1000" dirty="0" smtClean="0"/>
              <a:t>で選んで</a:t>
            </a:r>
            <a:endParaRPr lang="en-US" altLang="ja-JP" sz="1000" dirty="0" smtClean="0"/>
          </a:p>
          <a:p>
            <a:r>
              <a:rPr lang="ja-JP" altLang="en-US" sz="1000" dirty="0" smtClean="0"/>
              <a:t>もらった</a:t>
            </a:r>
            <a:r>
              <a:rPr lang="ja-JP" altLang="en-US" sz="1000" dirty="0"/>
              <a:t>結果をみると、「バス・地下鉄などの便」</a:t>
            </a:r>
            <a:r>
              <a:rPr lang="en-US" altLang="ja-JP" sz="1000" dirty="0"/>
              <a:t>(68</a:t>
            </a:r>
            <a:r>
              <a:rPr lang="ja-JP" altLang="en-US" sz="1000" dirty="0"/>
              <a:t>％</a:t>
            </a:r>
            <a:r>
              <a:rPr lang="en-US" altLang="ja-JP" sz="1000" dirty="0"/>
              <a:t>)</a:t>
            </a:r>
            <a:r>
              <a:rPr lang="ja-JP" altLang="en-US" sz="1000" dirty="0"/>
              <a:t>が７割弱で最も多く、</a:t>
            </a:r>
            <a:r>
              <a:rPr lang="ja-JP" altLang="en-US" sz="1000" dirty="0" smtClean="0"/>
              <a:t>以下「</a:t>
            </a:r>
            <a:r>
              <a:rPr lang="ja-JP" altLang="en-US" sz="1000" dirty="0"/>
              <a:t>ごみの</a:t>
            </a:r>
            <a:r>
              <a:rPr lang="ja-JP" altLang="en-US" sz="1000" dirty="0" smtClean="0"/>
              <a:t>分別収集、</a:t>
            </a:r>
            <a:endParaRPr lang="en-US" altLang="ja-JP" sz="1000" dirty="0" smtClean="0"/>
          </a:p>
          <a:p>
            <a:r>
              <a:rPr lang="ja-JP" altLang="en-US" sz="1000" dirty="0" smtClean="0"/>
              <a:t>リサイクル</a:t>
            </a:r>
            <a:r>
              <a:rPr lang="ja-JP" altLang="en-US" sz="1000" dirty="0"/>
              <a:t>、ごみの不法投棄対策や街の美化」</a:t>
            </a:r>
            <a:r>
              <a:rPr lang="en-US" altLang="ja-JP" sz="1000" dirty="0"/>
              <a:t>(41</a:t>
            </a:r>
            <a:r>
              <a:rPr lang="ja-JP" altLang="en-US" sz="1000" dirty="0"/>
              <a:t>％</a:t>
            </a:r>
            <a:r>
              <a:rPr lang="en-US" altLang="ja-JP" sz="1000" dirty="0"/>
              <a:t>)</a:t>
            </a:r>
            <a:r>
              <a:rPr lang="ja-JP" altLang="en-US" sz="1000" dirty="0"/>
              <a:t>が４割強</a:t>
            </a:r>
            <a:r>
              <a:rPr lang="ja-JP" altLang="en-US" sz="1000" dirty="0" smtClean="0"/>
              <a:t>、「</a:t>
            </a:r>
            <a:r>
              <a:rPr lang="ja-JP" altLang="en-US" sz="1000" dirty="0"/>
              <a:t>身近な住民窓口サービス」</a:t>
            </a:r>
            <a:r>
              <a:rPr lang="en-US" altLang="ja-JP" sz="1000" dirty="0"/>
              <a:t>(32</a:t>
            </a:r>
            <a:r>
              <a:rPr lang="ja-JP" altLang="en-US" sz="1000" dirty="0"/>
              <a:t>％</a:t>
            </a:r>
            <a:r>
              <a:rPr lang="en-US" altLang="ja-JP" sz="1000" dirty="0"/>
              <a:t>)</a:t>
            </a:r>
            <a:r>
              <a:rPr lang="ja-JP" altLang="en-US" sz="1000" dirty="0" err="1" smtClean="0"/>
              <a:t>、</a:t>
            </a:r>
            <a:endParaRPr lang="en-US" altLang="ja-JP" sz="1000" dirty="0" smtClean="0"/>
          </a:p>
          <a:p>
            <a:r>
              <a:rPr lang="ja-JP" altLang="en-US" sz="1000" dirty="0" smtClean="0"/>
              <a:t>「</a:t>
            </a:r>
            <a:r>
              <a:rPr lang="ja-JP" altLang="en-US" sz="1000" dirty="0"/>
              <a:t>幹線道路や高速道路の整備」</a:t>
            </a:r>
            <a:r>
              <a:rPr lang="en-US" altLang="ja-JP" sz="1000" dirty="0"/>
              <a:t>(32</a:t>
            </a:r>
            <a:r>
              <a:rPr lang="ja-JP" altLang="en-US" sz="1000" dirty="0"/>
              <a:t>％</a:t>
            </a:r>
            <a:r>
              <a:rPr lang="en-US" altLang="ja-JP" sz="1000" dirty="0"/>
              <a:t>)</a:t>
            </a:r>
            <a:r>
              <a:rPr lang="ja-JP" altLang="en-US" sz="1000" dirty="0"/>
              <a:t>、「公園の整備」</a:t>
            </a:r>
            <a:r>
              <a:rPr lang="en-US" altLang="ja-JP" sz="1000" dirty="0"/>
              <a:t>(28</a:t>
            </a:r>
            <a:r>
              <a:rPr lang="ja-JP" altLang="en-US" sz="1000" dirty="0"/>
              <a:t>％</a:t>
            </a:r>
            <a:r>
              <a:rPr lang="en-US" altLang="ja-JP" sz="1000" dirty="0"/>
              <a:t>)</a:t>
            </a:r>
            <a:r>
              <a:rPr lang="ja-JP" altLang="en-US" sz="1000" dirty="0" smtClean="0"/>
              <a:t>の計３項目</a:t>
            </a:r>
            <a:r>
              <a:rPr lang="ja-JP" altLang="en-US" sz="1000" dirty="0"/>
              <a:t>が３割前後で続き、上位</a:t>
            </a:r>
            <a:r>
              <a:rPr lang="ja-JP" altLang="en-US" sz="1000" dirty="0" smtClean="0"/>
              <a:t>と</a:t>
            </a:r>
            <a:endParaRPr lang="en-US" altLang="ja-JP" sz="1000" dirty="0" smtClean="0"/>
          </a:p>
          <a:p>
            <a:r>
              <a:rPr lang="ja-JP" altLang="en-US" sz="1000" dirty="0" smtClean="0"/>
              <a:t>なって</a:t>
            </a:r>
            <a:r>
              <a:rPr lang="ja-JP" altLang="en-US" sz="1000" dirty="0"/>
              <a:t>いる。</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満足している公共サービス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（問３</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a:t>
            </a:r>
          </a:p>
        </p:txBody>
      </p:sp>
      <p:sp>
        <p:nvSpPr>
          <p:cNvPr id="21" name="正方形/長方形 20"/>
          <p:cNvSpPr/>
          <p:nvPr/>
        </p:nvSpPr>
        <p:spPr>
          <a:xfrm>
            <a:off x="383865" y="2369456"/>
            <a:ext cx="6119999" cy="358077"/>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問3-1</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が、満足している公共サービスは何ですか。以下の1～33の項目の中からいくつでも選んで、回答欄の番号に○印をつけてください。（○はいくつでも）</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graphicFrame>
        <p:nvGraphicFramePr>
          <p:cNvPr id="24" name="グラフ 23"/>
          <p:cNvGraphicFramePr>
            <a:graphicFrameLocks/>
          </p:cNvGraphicFramePr>
          <p:nvPr>
            <p:extLst>
              <p:ext uri="{D42A27DB-BD31-4B8C-83A1-F6EECF244321}">
                <p14:modId xmlns:p14="http://schemas.microsoft.com/office/powerpoint/2010/main" val="2919782464"/>
              </p:ext>
            </p:extLst>
          </p:nvPr>
        </p:nvGraphicFramePr>
        <p:xfrm>
          <a:off x="360000" y="2727533"/>
          <a:ext cx="6480000" cy="68324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3542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29</a:t>
            </a:fld>
            <a:endParaRPr kumimoji="1" lang="ja-JP" altLang="en-US"/>
          </a:p>
        </p:txBody>
      </p:sp>
      <p:sp>
        <p:nvSpPr>
          <p:cNvPr id="14" name="タイトル 1"/>
          <p:cNvSpPr>
            <a:spLocks noGrp="1"/>
          </p:cNvSpPr>
          <p:nvPr>
            <p:ph type="ctrTitle"/>
          </p:nvPr>
        </p:nvSpPr>
        <p:spPr>
          <a:xfrm>
            <a:off x="383864" y="626690"/>
            <a:ext cx="6119999" cy="638599"/>
          </a:xfrm>
          <a:solidFill>
            <a:srgbClr val="D9D9D9"/>
          </a:solidFill>
          <a:ln>
            <a:solidFill>
              <a:srgbClr val="FFFFFF"/>
            </a:solidFill>
          </a:ln>
        </p:spPr>
        <p:txBody>
          <a:bodyPr>
            <a:noAutofit/>
          </a:bodyPr>
          <a:lstStyle/>
          <a:p>
            <a:r>
              <a:rPr lang="ja-JP" altLang="en-US" sz="1200" dirty="0"/>
              <a:t>地域防災拠点の認知状況は、</a:t>
            </a:r>
            <a:r>
              <a:rPr lang="en-US" altLang="ja-JP" sz="1200" dirty="0"/>
              <a:t>『</a:t>
            </a:r>
            <a:r>
              <a:rPr lang="ja-JP" altLang="en-US" sz="1200" dirty="0"/>
              <a:t>場所認知</a:t>
            </a:r>
            <a:r>
              <a:rPr lang="en-US" altLang="ja-JP" sz="1200" dirty="0"/>
              <a:t>』</a:t>
            </a:r>
            <a:r>
              <a:rPr lang="ja-JP" altLang="en-US" sz="1200" dirty="0"/>
              <a:t>が７割弱、</a:t>
            </a:r>
            <a:r>
              <a:rPr lang="en-US" altLang="ja-JP" sz="1200" dirty="0"/>
              <a:t>『</a:t>
            </a:r>
            <a:r>
              <a:rPr lang="ja-JP" altLang="en-US" sz="1200" dirty="0"/>
              <a:t>役割認知</a:t>
            </a:r>
            <a:r>
              <a:rPr lang="en-US" altLang="ja-JP" sz="1200" dirty="0"/>
              <a:t>』</a:t>
            </a:r>
            <a:r>
              <a:rPr lang="ja-JP" altLang="en-US" sz="1200" dirty="0"/>
              <a:t>が３割台半ばで</a:t>
            </a:r>
            <a:r>
              <a:rPr lang="ja-JP" altLang="en-US" sz="1200" dirty="0" smtClean="0"/>
              <a:t>、</a:t>
            </a:r>
            <a:r>
              <a:rPr lang="en-US" altLang="ja-JP" sz="1200" dirty="0" smtClean="0"/>
              <a:t>『</a:t>
            </a:r>
            <a:r>
              <a:rPr lang="ja-JP" altLang="en-US" sz="1200" dirty="0"/>
              <a:t>場所と役割共に認知あり</a:t>
            </a:r>
            <a:r>
              <a:rPr lang="en-US" altLang="ja-JP" sz="1200" dirty="0"/>
              <a:t>』</a:t>
            </a:r>
            <a:r>
              <a:rPr lang="ja-JP" altLang="en-US" sz="1200" dirty="0"/>
              <a:t>は３割弱</a:t>
            </a:r>
            <a:r>
              <a:rPr lang="ja-JP" altLang="en-US" sz="1200" dirty="0" smtClean="0"/>
              <a:t>。</a:t>
            </a:r>
            <a:r>
              <a:rPr lang="en-US" altLang="ja-JP" sz="1200" dirty="0" smtClean="0"/>
              <a:t/>
            </a:r>
            <a:br>
              <a:rPr lang="en-US" altLang="ja-JP" sz="1200" dirty="0" smtClean="0"/>
            </a:br>
            <a:r>
              <a:rPr lang="ja-JP" altLang="en-US" sz="1200" dirty="0" smtClean="0"/>
              <a:t>一方</a:t>
            </a:r>
            <a:r>
              <a:rPr lang="ja-JP" altLang="en-US" sz="1200" dirty="0"/>
              <a:t>、</a:t>
            </a:r>
            <a:r>
              <a:rPr lang="en-US" altLang="ja-JP" sz="1200" dirty="0"/>
              <a:t>『</a:t>
            </a:r>
            <a:r>
              <a:rPr lang="ja-JP" altLang="en-US" sz="1200" dirty="0"/>
              <a:t>場所と役割共に知らない</a:t>
            </a:r>
            <a:r>
              <a:rPr lang="en-US" altLang="ja-JP" sz="1200" dirty="0"/>
              <a:t>』</a:t>
            </a:r>
            <a:r>
              <a:rPr lang="ja-JP" altLang="en-US" sz="1200" dirty="0"/>
              <a:t>は２割強。</a:t>
            </a:r>
            <a:endParaRPr kumimoji="1" lang="ja-JP" altLang="en-US" sz="1200" dirty="0"/>
          </a:p>
        </p:txBody>
      </p:sp>
      <p:sp>
        <p:nvSpPr>
          <p:cNvPr id="15" name="正方形/長方形 14"/>
          <p:cNvSpPr/>
          <p:nvPr/>
        </p:nvSpPr>
        <p:spPr>
          <a:xfrm>
            <a:off x="383865" y="2421271"/>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問24</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は、地域防災拠点※の場所や役割を知っていますか。（○は１つだけ）</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6" name="サブタイトル 2"/>
          <p:cNvSpPr>
            <a:spLocks noGrp="1"/>
          </p:cNvSpPr>
          <p:nvPr>
            <p:ph type="subTitle" idx="1"/>
          </p:nvPr>
        </p:nvSpPr>
        <p:spPr>
          <a:xfrm>
            <a:off x="383865" y="1289949"/>
            <a:ext cx="6118480" cy="937311"/>
          </a:xfrm>
        </p:spPr>
        <p:txBody>
          <a:bodyPr>
            <a:noAutofit/>
          </a:bodyPr>
          <a:lstStyle/>
          <a:p>
            <a:r>
              <a:rPr lang="ja-JP" altLang="en-US" sz="1000" dirty="0"/>
              <a:t>地域防災の場所と役割の認知を聴いた結果は、「場所は知っているが役割は知らない」</a:t>
            </a:r>
            <a:r>
              <a:rPr lang="en-US" altLang="ja-JP" sz="1000" dirty="0"/>
              <a:t>(40</a:t>
            </a:r>
            <a:r>
              <a:rPr lang="ja-JP" altLang="en-US" sz="1000" dirty="0"/>
              <a:t>％</a:t>
            </a:r>
            <a:r>
              <a:rPr lang="en-US" altLang="ja-JP" sz="1000" dirty="0"/>
              <a:t>)</a:t>
            </a:r>
            <a:r>
              <a:rPr lang="ja-JP" altLang="en-US" sz="1000" dirty="0"/>
              <a:t>が４割</a:t>
            </a:r>
            <a:r>
              <a:rPr lang="ja-JP" altLang="en-US" sz="1000" dirty="0" smtClean="0"/>
              <a:t>で</a:t>
            </a:r>
            <a:endParaRPr lang="ja-JP" altLang="en-US" sz="1000" dirty="0"/>
          </a:p>
          <a:p>
            <a:r>
              <a:rPr lang="ja-JP" altLang="en-US" sz="1000" dirty="0"/>
              <a:t>最も多く、これに「場所・役割ともに知っている」</a:t>
            </a:r>
            <a:r>
              <a:rPr lang="en-US" altLang="ja-JP" sz="1000" dirty="0"/>
              <a:t>(28</a:t>
            </a:r>
            <a:r>
              <a:rPr lang="ja-JP" altLang="en-US" sz="1000" dirty="0"/>
              <a:t>％</a:t>
            </a:r>
            <a:r>
              <a:rPr lang="en-US" altLang="ja-JP" sz="1000" dirty="0"/>
              <a:t>)</a:t>
            </a:r>
            <a:r>
              <a:rPr lang="ja-JP" altLang="en-US" sz="1000" dirty="0"/>
              <a:t>が３割弱で続き</a:t>
            </a:r>
            <a:r>
              <a:rPr lang="ja-JP" altLang="en-US" sz="1000" dirty="0" smtClean="0"/>
              <a:t>、以下</a:t>
            </a:r>
            <a:r>
              <a:rPr lang="ja-JP" altLang="en-US" sz="1000" dirty="0"/>
              <a:t>、「場所・役割とも</a:t>
            </a:r>
            <a:r>
              <a:rPr lang="ja-JP" altLang="en-US" sz="1000" dirty="0" smtClean="0"/>
              <a:t>に</a:t>
            </a:r>
            <a:endParaRPr lang="en-US" altLang="ja-JP" sz="1000" dirty="0" smtClean="0"/>
          </a:p>
          <a:p>
            <a:r>
              <a:rPr lang="ja-JP" altLang="en-US" sz="1000" dirty="0" smtClean="0"/>
              <a:t>知らない</a:t>
            </a:r>
            <a:r>
              <a:rPr lang="ja-JP" altLang="en-US" sz="1000" dirty="0"/>
              <a:t>」</a:t>
            </a:r>
            <a:r>
              <a:rPr lang="en-US" altLang="ja-JP" sz="1000" dirty="0"/>
              <a:t>(23</a:t>
            </a:r>
            <a:r>
              <a:rPr lang="ja-JP" altLang="en-US" sz="1000" dirty="0"/>
              <a:t>％</a:t>
            </a:r>
            <a:r>
              <a:rPr lang="en-US" altLang="ja-JP" sz="1000" dirty="0"/>
              <a:t>)</a:t>
            </a:r>
            <a:r>
              <a:rPr lang="ja-JP" altLang="en-US" sz="1000" dirty="0"/>
              <a:t>が２割強、「役割は知っているが場所は知らない」</a:t>
            </a:r>
            <a:r>
              <a:rPr lang="en-US" altLang="ja-JP" sz="1000" dirty="0"/>
              <a:t>(8</a:t>
            </a:r>
            <a:r>
              <a:rPr lang="ja-JP" altLang="en-US" sz="1000" dirty="0"/>
              <a:t>％</a:t>
            </a:r>
            <a:r>
              <a:rPr lang="en-US" altLang="ja-JP" sz="1000" dirty="0"/>
              <a:t>)</a:t>
            </a:r>
            <a:r>
              <a:rPr lang="ja-JP" altLang="en-US" sz="1000" dirty="0" smtClean="0"/>
              <a:t>が１割弱</a:t>
            </a:r>
            <a:r>
              <a:rPr lang="ja-JP" altLang="en-US" sz="1000" dirty="0"/>
              <a:t>という結果</a:t>
            </a:r>
            <a:r>
              <a:rPr lang="ja-JP" altLang="en-US" sz="1000" dirty="0" smtClean="0"/>
              <a:t>。</a:t>
            </a:r>
            <a:endParaRPr lang="en-US" altLang="ja-JP" sz="1000" dirty="0" smtClean="0"/>
          </a:p>
          <a:p>
            <a:r>
              <a:rPr lang="ja-JP" altLang="en-US" sz="1000" dirty="0"/>
              <a:t>この結果から、それぞれの認知率をみると、</a:t>
            </a:r>
            <a:r>
              <a:rPr lang="en-US" altLang="ja-JP" sz="1000" dirty="0"/>
              <a:t>『※</a:t>
            </a:r>
            <a:r>
              <a:rPr lang="ja-JP" altLang="en-US" sz="1000" dirty="0"/>
              <a:t>「場所」認知あり 計</a:t>
            </a:r>
            <a:r>
              <a:rPr lang="en-US" altLang="ja-JP" sz="1000" dirty="0"/>
              <a:t>』(68</a:t>
            </a:r>
            <a:r>
              <a:rPr lang="ja-JP" altLang="en-US" sz="1000" dirty="0"/>
              <a:t>％</a:t>
            </a:r>
            <a:r>
              <a:rPr lang="en-US" altLang="ja-JP" sz="1000" dirty="0"/>
              <a:t>)</a:t>
            </a:r>
            <a:r>
              <a:rPr lang="ja-JP" altLang="en-US" sz="1000" dirty="0"/>
              <a:t>が７割弱で</a:t>
            </a:r>
            <a:r>
              <a:rPr lang="ja-JP" altLang="en-US" sz="1000" dirty="0" smtClean="0"/>
              <a:t>、３割</a:t>
            </a:r>
            <a:r>
              <a:rPr lang="ja-JP" altLang="en-US" sz="1000" dirty="0"/>
              <a:t>台</a:t>
            </a:r>
            <a:r>
              <a:rPr lang="ja-JP" altLang="en-US" sz="1000" dirty="0" smtClean="0"/>
              <a:t>半ば</a:t>
            </a:r>
            <a:endParaRPr lang="en-US" altLang="ja-JP" sz="1000" dirty="0" smtClean="0"/>
          </a:p>
          <a:p>
            <a:r>
              <a:rPr lang="ja-JP" altLang="en-US" sz="1000" dirty="0" smtClean="0"/>
              <a:t>の</a:t>
            </a:r>
            <a:r>
              <a:rPr lang="en-US" altLang="ja-JP" sz="1000" dirty="0"/>
              <a:t>『※</a:t>
            </a:r>
            <a:r>
              <a:rPr lang="ja-JP" altLang="en-US" sz="1000" dirty="0"/>
              <a:t>「役割」認知あり 計</a:t>
            </a:r>
            <a:r>
              <a:rPr lang="en-US" altLang="ja-JP" sz="1000" dirty="0"/>
              <a:t>』(36</a:t>
            </a:r>
            <a:r>
              <a:rPr lang="ja-JP" altLang="en-US" sz="1000" dirty="0"/>
              <a:t>％</a:t>
            </a:r>
            <a:r>
              <a:rPr lang="en-US" altLang="ja-JP" sz="1000" dirty="0"/>
              <a:t>)</a:t>
            </a:r>
            <a:r>
              <a:rPr lang="ja-JP" altLang="en-US" sz="1000" dirty="0"/>
              <a:t>を</a:t>
            </a:r>
            <a:r>
              <a:rPr lang="en-US" altLang="ja-JP" sz="1000" dirty="0"/>
              <a:t>32</a:t>
            </a:r>
            <a:r>
              <a:rPr lang="ja-JP" altLang="en-US" sz="1000" dirty="0"/>
              <a:t>ポイント上回って高い。</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地域防災拠点の場所・役割の認知状況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24</a:t>
            </a:r>
            <a:r>
              <a:rPr lang="ja-JP" altLang="en-US" sz="900" b="1" dirty="0">
                <a:latin typeface="HG丸ｺﾞｼｯｸM-PRO"/>
                <a:ea typeface="HG丸ｺﾞｼｯｸM-PRO"/>
                <a:cs typeface="HG丸ｺﾞｼｯｸM-PRO"/>
              </a:rPr>
              <a:t>）</a:t>
            </a:r>
          </a:p>
        </p:txBody>
      </p:sp>
      <p:sp>
        <p:nvSpPr>
          <p:cNvPr id="22" name="タイトル 1"/>
          <p:cNvSpPr txBox="1">
            <a:spLocks/>
          </p:cNvSpPr>
          <p:nvPr/>
        </p:nvSpPr>
        <p:spPr>
          <a:xfrm>
            <a:off x="383865" y="5425712"/>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地域防災拠点訓練への参加経験者は、４人に１人の割合にとどまり</a:t>
            </a:r>
            <a:r>
              <a:rPr lang="ja-JP" altLang="en-US" sz="1200" dirty="0" smtClean="0"/>
              <a:t>、</a:t>
            </a:r>
            <a:endParaRPr lang="en-US" altLang="ja-JP" sz="1200" dirty="0" smtClean="0"/>
          </a:p>
          <a:p>
            <a:r>
              <a:rPr lang="ja-JP" altLang="en-US" sz="1200" dirty="0" smtClean="0"/>
              <a:t>　　　　　　　　　　　　　　　　　　　「</a:t>
            </a:r>
            <a:r>
              <a:rPr lang="ja-JP" altLang="en-US" sz="1200" dirty="0"/>
              <a:t>参加経験なし」が７割を超えている。</a:t>
            </a:r>
          </a:p>
        </p:txBody>
      </p:sp>
      <p:sp>
        <p:nvSpPr>
          <p:cNvPr id="23" name="正方形/長方形 22"/>
          <p:cNvSpPr/>
          <p:nvPr/>
        </p:nvSpPr>
        <p:spPr>
          <a:xfrm>
            <a:off x="383865" y="6595975"/>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25</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は、地域防災拠点訓練に参加したことがありますか。（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4" name="サブタイトル 2"/>
          <p:cNvSpPr txBox="1">
            <a:spLocks/>
          </p:cNvSpPr>
          <p:nvPr/>
        </p:nvSpPr>
        <p:spPr>
          <a:xfrm>
            <a:off x="383865" y="5918371"/>
            <a:ext cx="6118480" cy="442855"/>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地域防災拠点訓練への参加経験の有無を聴いた結果は、「参加したことがない」</a:t>
            </a:r>
            <a:r>
              <a:rPr lang="en-US" altLang="ja-JP" sz="1000" dirty="0"/>
              <a:t>(73</a:t>
            </a:r>
            <a:r>
              <a:rPr lang="ja-JP" altLang="en-US" sz="1000" dirty="0"/>
              <a:t>％</a:t>
            </a:r>
            <a:r>
              <a:rPr lang="en-US" altLang="ja-JP" sz="1000" dirty="0"/>
              <a:t>)</a:t>
            </a:r>
            <a:r>
              <a:rPr lang="ja-JP" altLang="en-US" sz="1000" dirty="0"/>
              <a:t>が７割強で</a:t>
            </a:r>
            <a:r>
              <a:rPr lang="ja-JP" altLang="en-US" sz="1000" dirty="0" smtClean="0"/>
              <a:t>、</a:t>
            </a:r>
            <a:endParaRPr lang="en-US" altLang="ja-JP" sz="1000" dirty="0" smtClean="0"/>
          </a:p>
          <a:p>
            <a:r>
              <a:rPr lang="ja-JP" altLang="en-US" sz="1000" dirty="0" smtClean="0"/>
              <a:t>２割</a:t>
            </a:r>
            <a:r>
              <a:rPr lang="ja-JP" altLang="en-US" sz="1000" dirty="0"/>
              <a:t>台半ばにとどまる「参加したことがある」</a:t>
            </a:r>
            <a:r>
              <a:rPr lang="en-US" altLang="ja-JP" sz="1000" dirty="0"/>
              <a:t>(26</a:t>
            </a:r>
            <a:r>
              <a:rPr lang="ja-JP" altLang="en-US" sz="1000" dirty="0"/>
              <a:t>％</a:t>
            </a:r>
            <a:r>
              <a:rPr lang="en-US" altLang="ja-JP" sz="1000" dirty="0"/>
              <a:t>)</a:t>
            </a:r>
            <a:r>
              <a:rPr lang="ja-JP" altLang="en-US" sz="1000" dirty="0"/>
              <a:t>を大きく上回って多い。</a:t>
            </a:r>
            <a:endParaRPr lang="en-US" altLang="ja-JP" sz="1000" dirty="0"/>
          </a:p>
        </p:txBody>
      </p:sp>
      <p:sp>
        <p:nvSpPr>
          <p:cNvPr id="25" name="正方形/長方形 24"/>
          <p:cNvSpPr/>
          <p:nvPr/>
        </p:nvSpPr>
        <p:spPr>
          <a:xfrm>
            <a:off x="234000" y="519953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地域防災拠点訓練への参加経験</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25</a:t>
            </a:r>
            <a:r>
              <a:rPr lang="ja-JP" altLang="en-US" sz="900" b="1" dirty="0">
                <a:latin typeface="HG丸ｺﾞｼｯｸM-PRO"/>
                <a:ea typeface="HG丸ｺﾞｼｯｸM-PRO"/>
                <a:cs typeface="HG丸ｺﾞｼｯｸM-PRO"/>
              </a:rPr>
              <a:t>）</a:t>
            </a:r>
          </a:p>
        </p:txBody>
      </p:sp>
      <p:graphicFrame>
        <p:nvGraphicFramePr>
          <p:cNvPr id="18" name="グラフ 17"/>
          <p:cNvGraphicFramePr>
            <a:graphicFrameLocks/>
          </p:cNvGraphicFramePr>
          <p:nvPr>
            <p:extLst>
              <p:ext uri="{D42A27DB-BD31-4B8C-83A1-F6EECF244321}">
                <p14:modId xmlns:p14="http://schemas.microsoft.com/office/powerpoint/2010/main" val="521846985"/>
              </p:ext>
            </p:extLst>
          </p:nvPr>
        </p:nvGraphicFramePr>
        <p:xfrm>
          <a:off x="0" y="2620840"/>
          <a:ext cx="6731000" cy="205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グラフ 18"/>
          <p:cNvGraphicFramePr>
            <a:graphicFrameLocks/>
          </p:cNvGraphicFramePr>
          <p:nvPr>
            <p:extLst>
              <p:ext uri="{D42A27DB-BD31-4B8C-83A1-F6EECF244321}">
                <p14:modId xmlns:p14="http://schemas.microsoft.com/office/powerpoint/2010/main" val="1346760796"/>
              </p:ext>
            </p:extLst>
          </p:nvPr>
        </p:nvGraphicFramePr>
        <p:xfrm>
          <a:off x="63500" y="6923875"/>
          <a:ext cx="6731000" cy="91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0378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30</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地域防災拠点</a:t>
            </a:r>
            <a:r>
              <a:rPr lang="ja-JP" altLang="en-US" sz="1200" dirty="0" smtClean="0"/>
              <a:t>訓練参加</a:t>
            </a:r>
            <a:r>
              <a:rPr lang="ja-JP" altLang="en-US" sz="1200" dirty="0"/>
              <a:t>経験者が重要と考える訓練や対策では、半数強</a:t>
            </a:r>
            <a:r>
              <a:rPr lang="ja-JP" altLang="en-US" sz="1200" dirty="0" smtClean="0"/>
              <a:t>の「各種</a:t>
            </a:r>
            <a:r>
              <a:rPr lang="en-US" altLang="ja-JP" sz="1200" dirty="0" smtClean="0"/>
              <a:t/>
            </a:r>
            <a:br>
              <a:rPr lang="en-US" altLang="ja-JP" sz="1200" dirty="0" smtClean="0"/>
            </a:br>
            <a:r>
              <a:rPr lang="ja-JP" altLang="en-US" sz="1200" dirty="0" smtClean="0"/>
              <a:t>　　　資機材の</a:t>
            </a:r>
            <a:r>
              <a:rPr lang="ja-JP" altLang="en-US" sz="1200" dirty="0"/>
              <a:t>取扱い」</a:t>
            </a:r>
            <a:r>
              <a:rPr lang="ja-JP" altLang="en-US" sz="1200" dirty="0" smtClean="0"/>
              <a:t>や４割</a:t>
            </a:r>
            <a:r>
              <a:rPr lang="ja-JP" altLang="en-US" sz="1200" dirty="0"/>
              <a:t>の「多様な避難者への配慮を想定した訓練」が上位。</a:t>
            </a:r>
            <a:endParaRPr kumimoji="1" lang="ja-JP" altLang="en-US" sz="1200" dirty="0"/>
          </a:p>
        </p:txBody>
      </p:sp>
      <p:sp>
        <p:nvSpPr>
          <p:cNvPr id="15" name="正方形/長方形 14"/>
          <p:cNvSpPr/>
          <p:nvPr/>
        </p:nvSpPr>
        <p:spPr>
          <a:xfrm>
            <a:off x="383865" y="2129785"/>
            <a:ext cx="6119999" cy="453006"/>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25</a:t>
            </a:r>
            <a:r>
              <a:rPr lang="ja-JP" altLang="en-US" sz="800" b="1" dirty="0">
                <a:latin typeface="HG丸ｺﾞｼｯｸM-PRO"/>
                <a:ea typeface="HG丸ｺﾞｼｯｸM-PRO"/>
                <a:cs typeface="HG丸ｺﾞｼｯｸM-PRO"/>
              </a:rPr>
              <a:t>で「</a:t>
            </a:r>
            <a:r>
              <a:rPr lang="en-US" altLang="ja-JP" sz="800" b="1" dirty="0">
                <a:latin typeface="HG丸ｺﾞｼｯｸM-PRO"/>
                <a:ea typeface="HG丸ｺﾞｼｯｸM-PRO"/>
                <a:cs typeface="HG丸ｺﾞｼｯｸM-PRO"/>
              </a:rPr>
              <a:t>1.</a:t>
            </a:r>
            <a:r>
              <a:rPr lang="ja-JP" altLang="en-US" sz="800" b="1" dirty="0">
                <a:latin typeface="HG丸ｺﾞｼｯｸM-PRO"/>
                <a:ea typeface="HG丸ｺﾞｼｯｸM-PRO"/>
                <a:cs typeface="HG丸ｺﾞｼｯｸM-PRO"/>
              </a:rPr>
              <a:t>参加したことがある」とお答えの方</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25-1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地域</a:t>
            </a:r>
            <a:r>
              <a:rPr lang="ja-JP" altLang="en-US" sz="800" b="1" dirty="0">
                <a:latin typeface="HG丸ｺﾞｼｯｸM-PRO"/>
                <a:ea typeface="HG丸ｺﾞｼｯｸM-PRO"/>
                <a:cs typeface="HG丸ｺﾞｼｯｸM-PRO"/>
              </a:rPr>
              <a:t>防災拠点で行っている訓練で、特に必要なものや、今後取り入れるべきと考える内容は何ですか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=576</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16" name="サブタイトル 2"/>
          <p:cNvSpPr>
            <a:spLocks noGrp="1"/>
          </p:cNvSpPr>
          <p:nvPr>
            <p:ph type="subTitle" idx="1"/>
          </p:nvPr>
        </p:nvSpPr>
        <p:spPr>
          <a:xfrm>
            <a:off x="383865" y="1091901"/>
            <a:ext cx="6118480" cy="977174"/>
          </a:xfrm>
        </p:spPr>
        <p:txBody>
          <a:bodyPr>
            <a:noAutofit/>
          </a:bodyPr>
          <a:lstStyle/>
          <a:p>
            <a:r>
              <a:rPr lang="ja-JP" altLang="en-US" sz="1000" dirty="0"/>
              <a:t>地域防災拠点訓練への参加経験者</a:t>
            </a:r>
            <a:r>
              <a:rPr lang="en-US" altLang="ja-JP" sz="1000" dirty="0"/>
              <a:t>(576</a:t>
            </a:r>
            <a:r>
              <a:rPr lang="ja-JP" altLang="en-US" sz="1000" dirty="0"/>
              <a:t>名</a:t>
            </a:r>
            <a:r>
              <a:rPr lang="en-US" altLang="ja-JP" sz="1000" dirty="0"/>
              <a:t>)</a:t>
            </a:r>
            <a:r>
              <a:rPr lang="ja-JP" altLang="en-US" sz="1000" dirty="0"/>
              <a:t>に、特に必要なものや今後取り入れるべき内容を</a:t>
            </a:r>
            <a:r>
              <a:rPr lang="ja-JP" altLang="en-US" sz="1000" dirty="0" smtClean="0"/>
              <a:t>、呈示選択</a:t>
            </a:r>
            <a:endParaRPr lang="en-US" altLang="ja-JP" sz="1000" dirty="0" smtClean="0"/>
          </a:p>
          <a:p>
            <a:r>
              <a:rPr lang="ja-JP" altLang="en-US" sz="1000" dirty="0" smtClean="0"/>
              <a:t>肢</a:t>
            </a:r>
            <a:r>
              <a:rPr lang="ja-JP" altLang="en-US" sz="1000" dirty="0"/>
              <a:t>の中から複数回答で選んでもらった結果をみると</a:t>
            </a:r>
            <a:r>
              <a:rPr lang="ja-JP" altLang="en-US" sz="1000" dirty="0" smtClean="0"/>
              <a:t>、「</a:t>
            </a:r>
            <a:r>
              <a:rPr lang="ja-JP" altLang="en-US" sz="1000" dirty="0"/>
              <a:t>給水、トイレの組み立てなど各種資機材の</a:t>
            </a:r>
            <a:r>
              <a:rPr lang="ja-JP" altLang="en-US" sz="1000" dirty="0" smtClean="0"/>
              <a:t>取扱</a:t>
            </a:r>
            <a:endParaRPr lang="en-US" altLang="ja-JP" sz="1000" dirty="0" smtClean="0"/>
          </a:p>
          <a:p>
            <a:r>
              <a:rPr lang="ja-JP" altLang="en-US" sz="1000" dirty="0" smtClean="0"/>
              <a:t>い</a:t>
            </a:r>
            <a:r>
              <a:rPr lang="ja-JP" altLang="en-US" sz="1000" dirty="0"/>
              <a:t>」</a:t>
            </a:r>
            <a:r>
              <a:rPr lang="en-US" altLang="ja-JP" sz="1000" dirty="0"/>
              <a:t>(53</a:t>
            </a:r>
            <a:r>
              <a:rPr lang="ja-JP" altLang="en-US" sz="1000" dirty="0"/>
              <a:t>％</a:t>
            </a:r>
            <a:r>
              <a:rPr lang="en-US" altLang="ja-JP" sz="1000" dirty="0"/>
              <a:t>)</a:t>
            </a:r>
            <a:r>
              <a:rPr lang="ja-JP" altLang="en-US" sz="1000" dirty="0"/>
              <a:t>が最も多く、これ</a:t>
            </a:r>
            <a:r>
              <a:rPr lang="ja-JP" altLang="en-US" sz="1000" dirty="0" smtClean="0"/>
              <a:t>に「</a:t>
            </a:r>
            <a:r>
              <a:rPr lang="ja-JP" altLang="en-US" sz="1000" dirty="0"/>
              <a:t>女性、乳幼児、高齢者など多様な避難者への配慮を想定した訓練</a:t>
            </a:r>
            <a:r>
              <a:rPr lang="ja-JP" altLang="en-US" sz="1000" dirty="0" smtClean="0"/>
              <a:t>」</a:t>
            </a:r>
            <a:endParaRPr lang="en-US" altLang="ja-JP" sz="1000" dirty="0" smtClean="0"/>
          </a:p>
          <a:p>
            <a:r>
              <a:rPr lang="en-US" altLang="ja-JP" sz="1000" dirty="0" smtClean="0"/>
              <a:t>(</a:t>
            </a:r>
            <a:r>
              <a:rPr lang="en-US" altLang="ja-JP" sz="1000" dirty="0"/>
              <a:t>40</a:t>
            </a:r>
            <a:r>
              <a:rPr lang="ja-JP" altLang="en-US" sz="1000" dirty="0"/>
              <a:t>％</a:t>
            </a:r>
            <a:r>
              <a:rPr lang="en-US" altLang="ja-JP" sz="1000" dirty="0"/>
              <a:t>)</a:t>
            </a:r>
            <a:r>
              <a:rPr lang="ja-JP" altLang="en-US" sz="1000" dirty="0"/>
              <a:t>が４割</a:t>
            </a:r>
            <a:r>
              <a:rPr lang="ja-JP" altLang="en-US" sz="1000" dirty="0" smtClean="0"/>
              <a:t>、「</a:t>
            </a:r>
            <a:r>
              <a:rPr lang="ja-JP" altLang="en-US" sz="1000" dirty="0"/>
              <a:t>夜間の災害発生を想定した訓練」</a:t>
            </a:r>
            <a:r>
              <a:rPr lang="en-US" altLang="ja-JP" sz="1000" dirty="0"/>
              <a:t>(36</a:t>
            </a:r>
            <a:r>
              <a:rPr lang="ja-JP" altLang="en-US" sz="1000" dirty="0"/>
              <a:t>％</a:t>
            </a:r>
            <a:r>
              <a:rPr lang="en-US" altLang="ja-JP" sz="1000" dirty="0"/>
              <a:t>)</a:t>
            </a:r>
            <a:r>
              <a:rPr lang="ja-JP" altLang="en-US" sz="1000" dirty="0"/>
              <a:t>や「体育館などでの避難生活体験」</a:t>
            </a:r>
            <a:r>
              <a:rPr lang="en-US" altLang="ja-JP" sz="1000" dirty="0"/>
              <a:t>(34</a:t>
            </a:r>
            <a:r>
              <a:rPr lang="ja-JP" altLang="en-US" sz="1000" dirty="0"/>
              <a:t>％</a:t>
            </a:r>
            <a:r>
              <a:rPr lang="en-US" altLang="ja-JP" sz="1000" dirty="0" smtClean="0"/>
              <a:t>)</a:t>
            </a:r>
          </a:p>
          <a:p>
            <a:r>
              <a:rPr lang="ja-JP" altLang="en-US" sz="1000" dirty="0" smtClean="0"/>
              <a:t>などが３割</a:t>
            </a:r>
            <a:r>
              <a:rPr lang="ja-JP" altLang="en-US" sz="1000" dirty="0"/>
              <a:t>台半ばで続き、上位となっている。</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地域防災拠点訓練で特に必要なものや今後取り入れるべき内容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25−1</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25</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①</a:t>
            </a:r>
            <a:r>
              <a:rPr lang="ja-JP" altLang="en-US" sz="900" b="1" dirty="0">
                <a:latin typeface="HG丸ｺﾞｼｯｸM-PRO"/>
                <a:ea typeface="HG丸ｺﾞｼｯｸM-PRO"/>
                <a:cs typeface="HG丸ｺﾞｼｯｸM-PRO"/>
              </a:rPr>
              <a:t>ベース）</a:t>
            </a:r>
          </a:p>
        </p:txBody>
      </p:sp>
      <p:sp>
        <p:nvSpPr>
          <p:cNvPr id="22" name="タイトル 1"/>
          <p:cNvSpPr txBox="1">
            <a:spLocks/>
          </p:cNvSpPr>
          <p:nvPr/>
        </p:nvSpPr>
        <p:spPr>
          <a:xfrm>
            <a:off x="383864" y="4893228"/>
            <a:ext cx="6119999" cy="828000"/>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en-US" altLang="ja-JP" sz="1200" dirty="0"/>
              <a:t>『</a:t>
            </a:r>
            <a:r>
              <a:rPr lang="ja-JP" altLang="en-US" sz="1200" dirty="0"/>
              <a:t>避難は、発令に関係なく自分の判断で</a:t>
            </a:r>
            <a:r>
              <a:rPr lang="en-US" altLang="ja-JP" sz="1200" dirty="0"/>
              <a:t>』</a:t>
            </a:r>
            <a:r>
              <a:rPr lang="ja-JP" altLang="en-US" sz="1200" dirty="0"/>
              <a:t>という人がほぼ３割で最も多いが</a:t>
            </a:r>
            <a:r>
              <a:rPr lang="ja-JP" altLang="en-US" sz="1200" dirty="0" smtClean="0"/>
              <a:t>、</a:t>
            </a:r>
            <a:endParaRPr lang="en-US" altLang="ja-JP" sz="1200" dirty="0" smtClean="0"/>
          </a:p>
          <a:p>
            <a:r>
              <a:rPr lang="ja-JP" altLang="en-US" sz="1200" dirty="0" smtClean="0"/>
              <a:t>発令</a:t>
            </a:r>
            <a:r>
              <a:rPr lang="ja-JP" altLang="en-US" sz="1200" dirty="0"/>
              <a:t>のタイプ別に</a:t>
            </a:r>
            <a:r>
              <a:rPr lang="en-US" altLang="ja-JP" sz="1200" dirty="0"/>
              <a:t>『</a:t>
            </a:r>
            <a:r>
              <a:rPr lang="ja-JP" altLang="en-US" sz="1200" dirty="0"/>
              <a:t>非難するという人</a:t>
            </a:r>
            <a:r>
              <a:rPr lang="en-US" altLang="ja-JP" sz="1200" dirty="0"/>
              <a:t>』</a:t>
            </a:r>
            <a:r>
              <a:rPr lang="ja-JP" altLang="en-US" sz="1200" dirty="0"/>
              <a:t>の積算割合をみると、「避難準備情報発令」で１割強</a:t>
            </a:r>
            <a:r>
              <a:rPr lang="ja-JP" altLang="en-US" sz="1200" dirty="0" smtClean="0"/>
              <a:t>、「</a:t>
            </a:r>
            <a:r>
              <a:rPr lang="ja-JP" altLang="en-US" sz="1200" dirty="0"/>
              <a:t>準備＋勧告発令」で計</a:t>
            </a:r>
            <a:r>
              <a:rPr lang="en-US" altLang="ja-JP" sz="1200" dirty="0"/>
              <a:t>4</a:t>
            </a:r>
            <a:r>
              <a:rPr lang="ja-JP" altLang="en-US" sz="1200" dirty="0"/>
              <a:t>割弱、「準備＋勧告＋指示発令」で計６割弱が、避難すると回答</a:t>
            </a:r>
            <a:r>
              <a:rPr lang="ja-JP" altLang="en-US" sz="1200" dirty="0" smtClean="0"/>
              <a:t>。</a:t>
            </a:r>
            <a:endParaRPr lang="ja-JP" altLang="en-US" sz="1200" dirty="0"/>
          </a:p>
        </p:txBody>
      </p:sp>
      <p:sp>
        <p:nvSpPr>
          <p:cNvPr id="23" name="正方形/長方形 22"/>
          <p:cNvSpPr/>
          <p:nvPr/>
        </p:nvSpPr>
        <p:spPr>
          <a:xfrm>
            <a:off x="383865" y="7123236"/>
            <a:ext cx="6119999" cy="360000"/>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26</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避難</a:t>
            </a:r>
            <a:r>
              <a:rPr lang="ja-JP" altLang="en-US" sz="800" b="1" dirty="0">
                <a:latin typeface="HG丸ｺﾞｼｯｸM-PRO"/>
                <a:ea typeface="HG丸ｺﾞｼｯｸM-PRO"/>
                <a:cs typeface="HG丸ｺﾞｼｯｸM-PRO"/>
              </a:rPr>
              <a:t>準備情報、避難勧告及び避難指示の情報が発令された際、あなたは、どのように避難しますか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4" name="サブタイトル 2"/>
          <p:cNvSpPr txBox="1">
            <a:spLocks/>
          </p:cNvSpPr>
          <p:nvPr/>
        </p:nvSpPr>
        <p:spPr>
          <a:xfrm>
            <a:off x="383866" y="5718377"/>
            <a:ext cx="6118479" cy="1357281"/>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避難に関する各種情報発令時の避難方法を、呈示選択肢の中から単数回答で選んでもらった結果を</a:t>
            </a:r>
            <a:r>
              <a:rPr lang="ja-JP" altLang="en-US" sz="1000" dirty="0" smtClean="0"/>
              <a:t>みる</a:t>
            </a:r>
            <a:endParaRPr lang="en-US" altLang="ja-JP" sz="1000" dirty="0" smtClean="0"/>
          </a:p>
          <a:p>
            <a:r>
              <a:rPr lang="ja-JP" altLang="en-US" sz="1000" dirty="0" smtClean="0"/>
              <a:t>と、「</a:t>
            </a:r>
            <a:r>
              <a:rPr lang="ja-JP" altLang="en-US" sz="1000" dirty="0"/>
              <a:t>発令の有無に関係なく、周囲の状況を見て必要であれば非難する」</a:t>
            </a:r>
            <a:r>
              <a:rPr lang="en-US" altLang="ja-JP" sz="1000" dirty="0"/>
              <a:t>(29</a:t>
            </a:r>
            <a:r>
              <a:rPr lang="ja-JP" altLang="en-US" sz="1000" dirty="0"/>
              <a:t>％</a:t>
            </a:r>
            <a:r>
              <a:rPr lang="en-US" altLang="ja-JP" sz="1000" dirty="0"/>
              <a:t>)</a:t>
            </a:r>
            <a:r>
              <a:rPr lang="ja-JP" altLang="en-US" sz="1000" dirty="0"/>
              <a:t>が３割弱で最も多く</a:t>
            </a:r>
            <a:r>
              <a:rPr lang="ja-JP" altLang="en-US" sz="1000" dirty="0" smtClean="0"/>
              <a:t>、</a:t>
            </a:r>
            <a:endParaRPr lang="en-US" altLang="ja-JP" sz="1000" dirty="0" smtClean="0"/>
          </a:p>
          <a:p>
            <a:r>
              <a:rPr lang="ja-JP" altLang="en-US" sz="1000" dirty="0" smtClean="0"/>
              <a:t>僅差で「</a:t>
            </a:r>
            <a:r>
              <a:rPr lang="ja-JP" altLang="en-US" sz="1000" dirty="0"/>
              <a:t>避難勧告が発令された時点で非難する」</a:t>
            </a:r>
            <a:r>
              <a:rPr lang="en-US" altLang="ja-JP" sz="1000" dirty="0"/>
              <a:t>(26</a:t>
            </a:r>
            <a:r>
              <a:rPr lang="ja-JP" altLang="en-US" sz="1000" dirty="0"/>
              <a:t>％</a:t>
            </a:r>
            <a:r>
              <a:rPr lang="en-US" altLang="ja-JP" sz="1000" dirty="0"/>
              <a:t>)</a:t>
            </a:r>
            <a:r>
              <a:rPr lang="ja-JP" altLang="en-US" sz="1000" dirty="0"/>
              <a:t>が続き、以下、「避難指示が発令された時点</a:t>
            </a:r>
            <a:r>
              <a:rPr lang="ja-JP" altLang="en-US" sz="1000" dirty="0" smtClean="0"/>
              <a:t>で</a:t>
            </a:r>
            <a:endParaRPr lang="en-US" altLang="ja-JP" sz="1000" dirty="0" smtClean="0"/>
          </a:p>
          <a:p>
            <a:r>
              <a:rPr lang="ja-JP" altLang="en-US" sz="1000" dirty="0" smtClean="0"/>
              <a:t>避難</a:t>
            </a:r>
            <a:r>
              <a:rPr lang="ja-JP" altLang="en-US" sz="1000" dirty="0"/>
              <a:t>する</a:t>
            </a:r>
            <a:r>
              <a:rPr lang="ja-JP" altLang="en-US" sz="1000" dirty="0" smtClean="0"/>
              <a:t>」</a:t>
            </a:r>
            <a:r>
              <a:rPr lang="en-US" altLang="ja-JP" sz="1000" dirty="0" smtClean="0"/>
              <a:t>(</a:t>
            </a:r>
            <a:r>
              <a:rPr lang="en-US" altLang="ja-JP" sz="1000" dirty="0"/>
              <a:t>19</a:t>
            </a:r>
            <a:r>
              <a:rPr lang="ja-JP" altLang="en-US" sz="1000" dirty="0"/>
              <a:t>％</a:t>
            </a:r>
            <a:r>
              <a:rPr lang="en-US" altLang="ja-JP" sz="1000" dirty="0"/>
              <a:t>)</a:t>
            </a:r>
            <a:r>
              <a:rPr lang="ja-JP" altLang="en-US" sz="1000" dirty="0"/>
              <a:t>がほぼ２割、「避難準備情報が発令された時点で非難する」</a:t>
            </a:r>
            <a:r>
              <a:rPr lang="en-US" altLang="ja-JP" sz="1000" dirty="0"/>
              <a:t>(12</a:t>
            </a:r>
            <a:r>
              <a:rPr lang="ja-JP" altLang="en-US" sz="1000" dirty="0"/>
              <a:t>％</a:t>
            </a:r>
            <a:r>
              <a:rPr lang="en-US" altLang="ja-JP" sz="1000" dirty="0"/>
              <a:t>)</a:t>
            </a:r>
            <a:r>
              <a:rPr lang="ja-JP" altLang="en-US" sz="1000" dirty="0"/>
              <a:t>が１割強の順</a:t>
            </a:r>
            <a:r>
              <a:rPr lang="ja-JP" altLang="en-US" sz="1000" dirty="0" smtClean="0"/>
              <a:t>で</a:t>
            </a:r>
            <a:endParaRPr lang="en-US" altLang="ja-JP" sz="1000" dirty="0" smtClean="0"/>
          </a:p>
          <a:p>
            <a:r>
              <a:rPr lang="ja-JP" altLang="en-US" sz="1000" dirty="0" smtClean="0"/>
              <a:t>多い</a:t>
            </a:r>
            <a:r>
              <a:rPr lang="ja-JP" altLang="en-US" sz="1000" dirty="0"/>
              <a:t>結果</a:t>
            </a:r>
            <a:r>
              <a:rPr lang="ja-JP" altLang="en-US" sz="1000" dirty="0" smtClean="0"/>
              <a:t>。</a:t>
            </a:r>
            <a:endParaRPr lang="en-US" altLang="ja-JP" sz="1000" dirty="0" smtClean="0"/>
          </a:p>
          <a:p>
            <a:r>
              <a:rPr lang="ja-JP" altLang="en-US" sz="1000" dirty="0"/>
              <a:t>一方、「発令されても避難しない」</a:t>
            </a:r>
            <a:r>
              <a:rPr lang="en-US" altLang="ja-JP" sz="1000" dirty="0"/>
              <a:t>(1</a:t>
            </a:r>
            <a:r>
              <a:rPr lang="ja-JP" altLang="en-US" sz="1000" dirty="0"/>
              <a:t>％</a:t>
            </a:r>
            <a:r>
              <a:rPr lang="en-US" altLang="ja-JP" sz="1000" dirty="0"/>
              <a:t>)</a:t>
            </a:r>
            <a:r>
              <a:rPr lang="ja-JP" altLang="en-US" sz="1000" dirty="0"/>
              <a:t>という人は僅かにとどまるが、</a:t>
            </a:r>
            <a:r>
              <a:rPr lang="en-US" altLang="ja-JP" sz="1000" dirty="0"/>
              <a:t>『</a:t>
            </a:r>
            <a:r>
              <a:rPr lang="ja-JP" altLang="en-US" sz="1000" dirty="0"/>
              <a:t>避難の場所、方法、発令種</a:t>
            </a:r>
            <a:r>
              <a:rPr lang="ja-JP" altLang="en-US" sz="1000" dirty="0" smtClean="0"/>
              <a:t>の</a:t>
            </a:r>
            <a:endParaRPr lang="en-US" altLang="ja-JP" sz="1000" dirty="0" smtClean="0"/>
          </a:p>
          <a:p>
            <a:r>
              <a:rPr lang="ja-JP" altLang="en-US" sz="1000" dirty="0" smtClean="0"/>
              <a:t>内容</a:t>
            </a:r>
            <a:r>
              <a:rPr lang="ja-JP" altLang="en-US" sz="1000" dirty="0"/>
              <a:t>、発令の確認方法などの、いずれかがわからない </a:t>
            </a:r>
            <a:r>
              <a:rPr lang="en-US" altLang="ja-JP" sz="1000" dirty="0"/>
              <a:t>(</a:t>
            </a:r>
            <a:r>
              <a:rPr lang="ja-JP" altLang="en-US" sz="1000" dirty="0"/>
              <a:t>計</a:t>
            </a:r>
            <a:r>
              <a:rPr lang="en-US" altLang="ja-JP" sz="1000" dirty="0"/>
              <a:t>)』(9</a:t>
            </a:r>
            <a:r>
              <a:rPr lang="ja-JP" altLang="en-US" sz="1000" dirty="0"/>
              <a:t>％</a:t>
            </a:r>
            <a:r>
              <a:rPr lang="en-US" altLang="ja-JP" sz="1000" dirty="0"/>
              <a:t>)</a:t>
            </a:r>
            <a:r>
              <a:rPr lang="ja-JP" altLang="en-US" sz="1000" dirty="0"/>
              <a:t>という人も１割近くみられる。</a:t>
            </a:r>
            <a:endParaRPr lang="en-US" altLang="ja-JP" sz="1000" dirty="0"/>
          </a:p>
        </p:txBody>
      </p:sp>
      <p:sp>
        <p:nvSpPr>
          <p:cNvPr id="25" name="正方形/長方形 24"/>
          <p:cNvSpPr/>
          <p:nvPr/>
        </p:nvSpPr>
        <p:spPr>
          <a:xfrm>
            <a:off x="234000" y="4667050"/>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各種避難の情報・勧告・指示が発令された際の避難の仕方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26</a:t>
            </a:r>
            <a:r>
              <a:rPr lang="ja-JP" altLang="en-US" sz="900" b="1" dirty="0">
                <a:latin typeface="HG丸ｺﾞｼｯｸM-PRO"/>
                <a:ea typeface="HG丸ｺﾞｼｯｸM-PRO"/>
                <a:cs typeface="HG丸ｺﾞｼｯｸM-PRO"/>
              </a:rPr>
              <a:t>）</a:t>
            </a:r>
          </a:p>
        </p:txBody>
      </p:sp>
      <p:graphicFrame>
        <p:nvGraphicFramePr>
          <p:cNvPr id="20" name="グラフ 19"/>
          <p:cNvGraphicFramePr>
            <a:graphicFrameLocks/>
          </p:cNvGraphicFramePr>
          <p:nvPr>
            <p:extLst>
              <p:ext uri="{D42A27DB-BD31-4B8C-83A1-F6EECF244321}">
                <p14:modId xmlns:p14="http://schemas.microsoft.com/office/powerpoint/2010/main" val="2007527957"/>
              </p:ext>
            </p:extLst>
          </p:nvPr>
        </p:nvGraphicFramePr>
        <p:xfrm>
          <a:off x="63500" y="2510398"/>
          <a:ext cx="6731000" cy="205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p:cNvGraphicFramePr>
            <a:graphicFrameLocks/>
          </p:cNvGraphicFramePr>
          <p:nvPr>
            <p:extLst>
              <p:ext uri="{D42A27DB-BD31-4B8C-83A1-F6EECF244321}">
                <p14:modId xmlns:p14="http://schemas.microsoft.com/office/powerpoint/2010/main" val="2259317194"/>
              </p:ext>
            </p:extLst>
          </p:nvPr>
        </p:nvGraphicFramePr>
        <p:xfrm>
          <a:off x="63500" y="7483236"/>
          <a:ext cx="6731000" cy="205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2712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31</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smtClean="0">
                <a:solidFill>
                  <a:srgbClr val="000000"/>
                </a:solidFill>
              </a:rPr>
              <a:t>＜</a:t>
            </a:r>
            <a:r>
              <a:rPr lang="ja-JP" altLang="en-US" sz="1000" dirty="0"/>
              <a:t>３</a:t>
            </a:r>
            <a:r>
              <a:rPr lang="en-US" altLang="ja-JP" sz="1000" dirty="0"/>
              <a:t>−</a:t>
            </a:r>
            <a:r>
              <a:rPr lang="ja-JP" altLang="en-US" sz="1000" dirty="0"/>
              <a:t>７　火災予防について</a:t>
            </a:r>
            <a:r>
              <a:rPr lang="ja-JP" altLang="en-US" sz="1000" dirty="0" smtClean="0">
                <a:solidFill>
                  <a:srgbClr val="000000"/>
                </a:solidFill>
              </a:rPr>
              <a:t>＞</a:t>
            </a:r>
            <a:endParaRPr lang="ja-JP" altLang="en-US" sz="1000" dirty="0"/>
          </a:p>
        </p:txBody>
      </p:sp>
      <p:sp>
        <p:nvSpPr>
          <p:cNvPr id="29" name="タイトル 1"/>
          <p:cNvSpPr>
            <a:spLocks noGrp="1"/>
          </p:cNvSpPr>
          <p:nvPr>
            <p:ph type="ctrTitle"/>
          </p:nvPr>
        </p:nvSpPr>
        <p:spPr>
          <a:xfrm>
            <a:off x="383865" y="871701"/>
            <a:ext cx="6118480" cy="467999"/>
          </a:xfrm>
          <a:solidFill>
            <a:srgbClr val="D9D9D9"/>
          </a:solidFill>
          <a:ln>
            <a:solidFill>
              <a:srgbClr val="FFFFFF"/>
            </a:solidFill>
          </a:ln>
        </p:spPr>
        <p:txBody>
          <a:bodyPr>
            <a:noAutofit/>
          </a:bodyPr>
          <a:lstStyle/>
          <a:p>
            <a:r>
              <a:rPr lang="ja-JP" altLang="en-US" sz="1200" dirty="0"/>
              <a:t>住宅用火災警報器類の設置率は、 </a:t>
            </a:r>
            <a:r>
              <a:rPr lang="en-US" altLang="ja-JP" sz="1200" dirty="0" smtClean="0"/>
              <a:t/>
            </a:r>
            <a:br>
              <a:rPr lang="en-US" altLang="ja-JP" sz="1200" dirty="0" smtClean="0"/>
            </a:br>
            <a:r>
              <a:rPr lang="ja-JP" altLang="en-US" sz="1200" dirty="0" smtClean="0"/>
              <a:t>　　　　　　　　　</a:t>
            </a:r>
            <a:r>
              <a:rPr lang="en-US" altLang="ja-JP" sz="1200" dirty="0" smtClean="0"/>
              <a:t>【</a:t>
            </a:r>
            <a:r>
              <a:rPr lang="ja-JP" altLang="en-US" sz="1200" dirty="0"/>
              <a:t>Ａ　住宅用火災警報器</a:t>
            </a:r>
            <a:r>
              <a:rPr lang="en-US" altLang="ja-JP" sz="1200" dirty="0"/>
              <a:t>】</a:t>
            </a:r>
            <a:r>
              <a:rPr lang="ja-JP" altLang="en-US" sz="1200" dirty="0"/>
              <a:t>が</a:t>
            </a:r>
            <a:r>
              <a:rPr lang="en-US" altLang="ja-JP" sz="1200" dirty="0"/>
              <a:t>81</a:t>
            </a:r>
            <a:r>
              <a:rPr lang="ja-JP" altLang="en-US" sz="1200" dirty="0"/>
              <a:t>％で、 </a:t>
            </a:r>
            <a:r>
              <a:rPr lang="en-US" altLang="ja-JP" sz="1200" dirty="0"/>
              <a:t>【</a:t>
            </a:r>
            <a:r>
              <a:rPr lang="ja-JP" altLang="en-US" sz="1200" dirty="0"/>
              <a:t>Ｂ　消火器</a:t>
            </a:r>
            <a:r>
              <a:rPr lang="en-US" altLang="ja-JP" sz="1200" dirty="0"/>
              <a:t>】</a:t>
            </a:r>
            <a:r>
              <a:rPr lang="ja-JP" altLang="en-US" sz="1200" dirty="0"/>
              <a:t>が</a:t>
            </a:r>
            <a:r>
              <a:rPr lang="en-US" altLang="ja-JP" sz="1200" dirty="0"/>
              <a:t>69</a:t>
            </a:r>
            <a:r>
              <a:rPr lang="ja-JP" altLang="en-US" sz="1200" dirty="0"/>
              <a:t>％。</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住まいへの住宅用火災警報器の設置有無 </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Ａ　住宅用火災警報器</a:t>
            </a:r>
            <a:r>
              <a:rPr lang="en-US" altLang="ja-JP" sz="900" b="1" dirty="0">
                <a:latin typeface="HG丸ｺﾞｼｯｸM-PRO"/>
                <a:ea typeface="HG丸ｺﾞｼｯｸM-PRO"/>
                <a:cs typeface="HG丸ｺﾞｼｯｸM-PRO"/>
              </a:rPr>
              <a:t>】  【</a:t>
            </a:r>
            <a:r>
              <a:rPr lang="ja-JP" altLang="en-US" sz="900" b="1" dirty="0">
                <a:latin typeface="HG丸ｺﾞｼｯｸM-PRO"/>
                <a:ea typeface="HG丸ｺﾞｼｯｸM-PRO"/>
                <a:cs typeface="HG丸ｺﾞｼｯｸM-PRO"/>
              </a:rPr>
              <a:t>Ｂ　消火器</a:t>
            </a:r>
            <a:r>
              <a:rPr lang="en-US" altLang="ja-JP" sz="900" b="1" dirty="0">
                <a:latin typeface="HG丸ｺﾞｼｯｸM-PRO"/>
                <a:ea typeface="HG丸ｺﾞｼｯｸM-PRO"/>
                <a:cs typeface="HG丸ｺﾞｼｯｸM-PRO"/>
              </a:rPr>
              <a:t>】 】</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27</a:t>
            </a:r>
            <a:r>
              <a:rPr lang="ja-JP" altLang="en-US" sz="900" b="1" dirty="0">
                <a:latin typeface="HG丸ｺﾞｼｯｸM-PRO"/>
                <a:ea typeface="HG丸ｺﾞｼｯｸM-PRO"/>
                <a:cs typeface="HG丸ｺﾞｼｯｸM-PRO"/>
              </a:rPr>
              <a:t>）</a:t>
            </a:r>
          </a:p>
        </p:txBody>
      </p:sp>
      <p:sp>
        <p:nvSpPr>
          <p:cNvPr id="17" name="サブタイトル 2"/>
          <p:cNvSpPr txBox="1">
            <a:spLocks/>
          </p:cNvSpPr>
          <p:nvPr/>
        </p:nvSpPr>
        <p:spPr>
          <a:xfrm>
            <a:off x="360000" y="1378312"/>
            <a:ext cx="6118480" cy="1325558"/>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b="1" dirty="0"/>
              <a:t>住まいへの住宅用火災警報器の設置有無 </a:t>
            </a:r>
            <a:r>
              <a:rPr lang="en-US" altLang="ja-JP" sz="1000" b="1" dirty="0"/>
              <a:t>【</a:t>
            </a:r>
            <a:r>
              <a:rPr lang="ja-JP" altLang="en-US" sz="1000" b="1" dirty="0"/>
              <a:t>Ａ　住宅用火災警報器</a:t>
            </a:r>
            <a:r>
              <a:rPr lang="en-US" altLang="ja-JP" sz="1000" b="1" dirty="0"/>
              <a:t>】</a:t>
            </a:r>
            <a:r>
              <a:rPr lang="ja-JP" altLang="en-US" sz="1000" b="1" dirty="0"/>
              <a:t>（問</a:t>
            </a:r>
            <a:r>
              <a:rPr lang="en-US" altLang="ja-JP" sz="1000" b="1" dirty="0"/>
              <a:t>27</a:t>
            </a:r>
            <a:r>
              <a:rPr lang="ja-JP" altLang="en-US" sz="1000" b="1" dirty="0"/>
              <a:t>ーＡ</a:t>
            </a:r>
            <a:r>
              <a:rPr lang="ja-JP" altLang="en-US" sz="1000" b="1" dirty="0" smtClean="0"/>
              <a:t>）</a:t>
            </a:r>
            <a:endParaRPr lang="ja-JP" altLang="en-US" sz="1000" b="1" dirty="0"/>
          </a:p>
          <a:p>
            <a:r>
              <a:rPr lang="en-US" altLang="ja-JP" sz="1000" dirty="0" smtClean="0"/>
              <a:t>【</a:t>
            </a:r>
            <a:r>
              <a:rPr lang="ja-JP" altLang="en-US" sz="1000" dirty="0"/>
              <a:t>Ａ　住宅用火災警報器</a:t>
            </a:r>
            <a:r>
              <a:rPr lang="en-US" altLang="ja-JP" sz="1000" dirty="0"/>
              <a:t>】</a:t>
            </a:r>
            <a:r>
              <a:rPr lang="ja-JP" altLang="en-US" sz="1000" dirty="0"/>
              <a:t>の住まいへの設置状況は、「設置されている」</a:t>
            </a:r>
            <a:r>
              <a:rPr lang="en-US" altLang="ja-JP" sz="1000" dirty="0"/>
              <a:t>(81</a:t>
            </a:r>
            <a:r>
              <a:rPr lang="ja-JP" altLang="en-US" sz="1000" dirty="0"/>
              <a:t>％</a:t>
            </a:r>
            <a:r>
              <a:rPr lang="en-US" altLang="ja-JP" sz="1000" dirty="0"/>
              <a:t>)</a:t>
            </a:r>
            <a:r>
              <a:rPr lang="ja-JP" altLang="en-US" sz="1000" dirty="0"/>
              <a:t>が８割強で</a:t>
            </a:r>
            <a:r>
              <a:rPr lang="ja-JP" altLang="en-US" sz="1000" dirty="0" smtClean="0"/>
              <a:t>、「</a:t>
            </a:r>
            <a:r>
              <a:rPr lang="ja-JP" altLang="en-US" sz="1000" dirty="0"/>
              <a:t>設置されていない」</a:t>
            </a:r>
            <a:r>
              <a:rPr lang="en-US" altLang="ja-JP" sz="1000" dirty="0"/>
              <a:t>(10</a:t>
            </a:r>
            <a:r>
              <a:rPr lang="ja-JP" altLang="en-US" sz="1000" dirty="0"/>
              <a:t>％</a:t>
            </a:r>
            <a:r>
              <a:rPr lang="en-US" altLang="ja-JP" sz="1000" dirty="0"/>
              <a:t>)</a:t>
            </a:r>
            <a:r>
              <a:rPr lang="ja-JP" altLang="en-US" sz="1000" dirty="0"/>
              <a:t>が１割、「わからない」</a:t>
            </a:r>
            <a:r>
              <a:rPr lang="en-US" altLang="ja-JP" sz="1000" dirty="0"/>
              <a:t>(7</a:t>
            </a:r>
            <a:r>
              <a:rPr lang="ja-JP" altLang="en-US" sz="1000" dirty="0"/>
              <a:t>％</a:t>
            </a:r>
            <a:r>
              <a:rPr lang="en-US" altLang="ja-JP" sz="1000" dirty="0"/>
              <a:t>)</a:t>
            </a:r>
            <a:r>
              <a:rPr lang="ja-JP" altLang="en-US" sz="1000" dirty="0"/>
              <a:t>が１割弱という結果。</a:t>
            </a:r>
          </a:p>
          <a:p>
            <a:endParaRPr lang="ja-JP" altLang="en-US" sz="1000" dirty="0"/>
          </a:p>
          <a:p>
            <a:r>
              <a:rPr lang="ja-JP" altLang="en-US" sz="1000" b="1" dirty="0"/>
              <a:t>住まいへの住宅用火災警報器の設置有無 </a:t>
            </a:r>
            <a:r>
              <a:rPr lang="en-US" altLang="ja-JP" sz="1000" b="1" dirty="0"/>
              <a:t>【</a:t>
            </a:r>
            <a:r>
              <a:rPr lang="ja-JP" altLang="en-US" sz="1000" b="1" dirty="0"/>
              <a:t>Ｂ　消火器</a:t>
            </a:r>
            <a:r>
              <a:rPr lang="en-US" altLang="ja-JP" sz="1000" b="1" dirty="0"/>
              <a:t>】</a:t>
            </a:r>
            <a:r>
              <a:rPr lang="ja-JP" altLang="en-US" sz="1000" b="1" dirty="0"/>
              <a:t>（問</a:t>
            </a:r>
            <a:r>
              <a:rPr lang="en-US" altLang="ja-JP" sz="1000" b="1" dirty="0"/>
              <a:t>27</a:t>
            </a:r>
            <a:r>
              <a:rPr lang="ja-JP" altLang="en-US" sz="1000" b="1" dirty="0"/>
              <a:t>ーＢ</a:t>
            </a:r>
            <a:r>
              <a:rPr lang="ja-JP" altLang="en-US" sz="1000" b="1" dirty="0" smtClean="0"/>
              <a:t>）</a:t>
            </a:r>
            <a:endParaRPr lang="ja-JP" altLang="en-US" sz="1000" b="1" dirty="0"/>
          </a:p>
          <a:p>
            <a:r>
              <a:rPr lang="en-US" altLang="ja-JP" sz="1000" dirty="0" smtClean="0"/>
              <a:t>【</a:t>
            </a:r>
            <a:r>
              <a:rPr lang="ja-JP" altLang="en-US" sz="1000" dirty="0"/>
              <a:t>Ｂ　消火器</a:t>
            </a:r>
            <a:r>
              <a:rPr lang="en-US" altLang="ja-JP" sz="1000" dirty="0"/>
              <a:t>】</a:t>
            </a:r>
            <a:r>
              <a:rPr lang="ja-JP" altLang="en-US" sz="1000" dirty="0"/>
              <a:t>の住まいへの設置状況は、「設置されている」</a:t>
            </a:r>
            <a:r>
              <a:rPr lang="en-US" altLang="ja-JP" sz="1000" dirty="0"/>
              <a:t>(69</a:t>
            </a:r>
            <a:r>
              <a:rPr lang="ja-JP" altLang="en-US" sz="1000" dirty="0"/>
              <a:t>％</a:t>
            </a:r>
            <a:r>
              <a:rPr lang="en-US" altLang="ja-JP" sz="1000" dirty="0"/>
              <a:t>)</a:t>
            </a:r>
            <a:r>
              <a:rPr lang="ja-JP" altLang="en-US" sz="1000" dirty="0"/>
              <a:t>が７割弱で</a:t>
            </a:r>
            <a:r>
              <a:rPr lang="ja-JP" altLang="en-US" sz="1000" dirty="0" smtClean="0"/>
              <a:t>、「</a:t>
            </a:r>
            <a:r>
              <a:rPr lang="ja-JP" altLang="en-US" sz="1000" dirty="0"/>
              <a:t>設置されていない」</a:t>
            </a:r>
            <a:r>
              <a:rPr lang="en-US" altLang="ja-JP" sz="1000" dirty="0"/>
              <a:t>(21</a:t>
            </a:r>
            <a:r>
              <a:rPr lang="ja-JP" altLang="en-US" sz="1000" dirty="0"/>
              <a:t>％</a:t>
            </a:r>
            <a:r>
              <a:rPr lang="en-US" altLang="ja-JP" sz="1000" dirty="0"/>
              <a:t>)</a:t>
            </a:r>
            <a:r>
              <a:rPr lang="ja-JP" altLang="en-US" sz="1000" dirty="0"/>
              <a:t>が２割強、「わからない」</a:t>
            </a:r>
            <a:r>
              <a:rPr lang="en-US" altLang="ja-JP" sz="1000" dirty="0"/>
              <a:t>(8</a:t>
            </a:r>
            <a:r>
              <a:rPr lang="ja-JP" altLang="en-US" sz="1000" dirty="0"/>
              <a:t>％</a:t>
            </a:r>
            <a:r>
              <a:rPr lang="en-US" altLang="ja-JP" sz="1000" dirty="0"/>
              <a:t>)</a:t>
            </a:r>
            <a:r>
              <a:rPr lang="ja-JP" altLang="en-US" sz="1000" dirty="0"/>
              <a:t>が１割弱という結果。</a:t>
            </a:r>
          </a:p>
        </p:txBody>
      </p:sp>
      <p:sp>
        <p:nvSpPr>
          <p:cNvPr id="19" name="正方形/長方形 18"/>
          <p:cNvSpPr/>
          <p:nvPr/>
        </p:nvSpPr>
        <p:spPr>
          <a:xfrm>
            <a:off x="1438970" y="3235731"/>
            <a:ext cx="1392012" cy="216000"/>
          </a:xfrm>
          <a:prstGeom prst="rect">
            <a:avLst/>
          </a:prstGeom>
          <a:noFill/>
          <a:ln w="38100" cmpd="dbl">
            <a:solidFill>
              <a:schemeClr val="tx1">
                <a:lumMod val="50000"/>
                <a:lumOff val="50000"/>
              </a:schemeClr>
            </a:solidFill>
          </a:ln>
        </p:spPr>
        <p:txBody>
          <a:bodyPr wrap="square">
            <a:noAutofit/>
          </a:bodyPr>
          <a:lstStyle/>
          <a:p>
            <a:pPr algn="ctr"/>
            <a:r>
              <a:rPr lang="en-US" altLang="ja-JP" sz="800" b="1" dirty="0">
                <a:latin typeface="HG丸ｺﾞｼｯｸM-PRO"/>
                <a:ea typeface="HG丸ｺﾞｼｯｸM-PRO"/>
                <a:cs typeface="HG丸ｺﾞｼｯｸM-PRO"/>
              </a:rPr>
              <a:t>【A.</a:t>
            </a:r>
            <a:r>
              <a:rPr lang="ja-JP" altLang="en-US" sz="800" b="1" dirty="0">
                <a:latin typeface="HG丸ｺﾞｼｯｸM-PRO"/>
                <a:ea typeface="HG丸ｺﾞｼｯｸM-PRO"/>
                <a:cs typeface="HG丸ｺﾞｼｯｸM-PRO"/>
              </a:rPr>
              <a:t>住宅用火災警報器</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 </a:t>
            </a:r>
          </a:p>
        </p:txBody>
      </p:sp>
      <p:sp>
        <p:nvSpPr>
          <p:cNvPr id="21" name="正方形/長方形 20"/>
          <p:cNvSpPr/>
          <p:nvPr/>
        </p:nvSpPr>
        <p:spPr>
          <a:xfrm>
            <a:off x="4480228" y="3235731"/>
            <a:ext cx="1043998" cy="216000"/>
          </a:xfrm>
          <a:prstGeom prst="rect">
            <a:avLst/>
          </a:prstGeom>
          <a:noFill/>
          <a:ln w="38100" cmpd="dbl">
            <a:solidFill>
              <a:schemeClr val="tx1">
                <a:lumMod val="50000"/>
                <a:lumOff val="50000"/>
              </a:schemeClr>
            </a:solidFill>
          </a:ln>
        </p:spPr>
        <p:txBody>
          <a:bodyPr wrap="square">
            <a:noAutofit/>
          </a:bodyPr>
          <a:lstStyle/>
          <a:p>
            <a:pPr algn="ctr"/>
            <a:r>
              <a:rPr lang="en-US" altLang="ja-JP" sz="800" b="1" dirty="0">
                <a:latin typeface="HG丸ｺﾞｼｯｸM-PRO"/>
                <a:ea typeface="HG丸ｺﾞｼｯｸM-PRO"/>
                <a:cs typeface="HG丸ｺﾞｼｯｸM-PRO"/>
              </a:rPr>
              <a:t>【B.</a:t>
            </a:r>
            <a:r>
              <a:rPr lang="ja-JP" altLang="en-US" sz="800" b="1" dirty="0">
                <a:latin typeface="HG丸ｺﾞｼｯｸM-PRO"/>
                <a:ea typeface="HG丸ｺﾞｼｯｸM-PRO"/>
                <a:cs typeface="HG丸ｺﾞｼｯｸM-PRO"/>
              </a:rPr>
              <a:t>消火器</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 </a:t>
            </a:r>
          </a:p>
        </p:txBody>
      </p:sp>
      <p:sp>
        <p:nvSpPr>
          <p:cNvPr id="27" name="タイトル 1"/>
          <p:cNvSpPr txBox="1">
            <a:spLocks/>
          </p:cNvSpPr>
          <p:nvPr/>
        </p:nvSpPr>
        <p:spPr>
          <a:xfrm>
            <a:off x="383865" y="5581870"/>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「設置義務を知らなかった」と「費用がかかる」</a:t>
            </a:r>
            <a:r>
              <a:rPr lang="ja-JP" altLang="en-US" sz="1200" dirty="0" smtClean="0"/>
              <a:t>が共に３割</a:t>
            </a:r>
            <a:r>
              <a:rPr lang="ja-JP" altLang="en-US" sz="1200" dirty="0"/>
              <a:t>前後で</a:t>
            </a:r>
            <a:r>
              <a:rPr lang="ja-JP" altLang="en-US" sz="1200" dirty="0" smtClean="0"/>
              <a:t>、</a:t>
            </a:r>
            <a:endParaRPr lang="en-US" altLang="ja-JP" sz="1200" dirty="0" smtClean="0"/>
          </a:p>
          <a:p>
            <a:r>
              <a:rPr lang="ja-JP" altLang="en-US" sz="1200" dirty="0" smtClean="0"/>
              <a:t>　　　　　　　　　　</a:t>
            </a:r>
            <a:r>
              <a:rPr lang="en-US" altLang="ja-JP" sz="1200" dirty="0" smtClean="0"/>
              <a:t>【</a:t>
            </a:r>
            <a:r>
              <a:rPr lang="ja-JP" altLang="en-US" sz="1200" dirty="0"/>
              <a:t>Ａ　住宅用火災警報器</a:t>
            </a:r>
            <a:r>
              <a:rPr lang="en-US" altLang="ja-JP" sz="1200" dirty="0"/>
              <a:t>】</a:t>
            </a:r>
            <a:r>
              <a:rPr lang="ja-JP" altLang="en-US" sz="1200" dirty="0"/>
              <a:t>非設置</a:t>
            </a:r>
            <a:r>
              <a:rPr lang="ja-JP" altLang="en-US" sz="1200" dirty="0" smtClean="0"/>
              <a:t>の２</a:t>
            </a:r>
            <a:r>
              <a:rPr lang="ja-JP" altLang="en-US" sz="1200" dirty="0"/>
              <a:t>大理由となっている。</a:t>
            </a:r>
          </a:p>
        </p:txBody>
      </p:sp>
      <p:sp>
        <p:nvSpPr>
          <p:cNvPr id="30" name="正方形/長方形 29"/>
          <p:cNvSpPr/>
          <p:nvPr/>
        </p:nvSpPr>
        <p:spPr>
          <a:xfrm>
            <a:off x="383865" y="7079859"/>
            <a:ext cx="6119999" cy="329535"/>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＜問27の『A.住宅用火災警報器』で「2.設置されていない」とお答えの方</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solidFill>
                <a:srgbClr val="000000"/>
              </a:solidFill>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27-1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住宅用</a:t>
            </a:r>
            <a:r>
              <a:rPr lang="ja-JP" altLang="en-US" sz="800" b="1" dirty="0">
                <a:latin typeface="HG丸ｺﾞｼｯｸM-PRO"/>
                <a:ea typeface="HG丸ｺﾞｼｯｸM-PRO"/>
                <a:cs typeface="HG丸ｺﾞｼｯｸM-PRO"/>
              </a:rPr>
              <a:t>火災警報器を設置していない理由は何ですか。（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=221</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31" name="サブタイトル 2"/>
          <p:cNvSpPr txBox="1">
            <a:spLocks/>
          </p:cNvSpPr>
          <p:nvPr/>
        </p:nvSpPr>
        <p:spPr>
          <a:xfrm>
            <a:off x="383865" y="6088178"/>
            <a:ext cx="6118480" cy="80837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住まいに</a:t>
            </a:r>
            <a:r>
              <a:rPr lang="en-US" altLang="ja-JP" sz="1000" dirty="0"/>
              <a:t>【</a:t>
            </a:r>
            <a:r>
              <a:rPr lang="ja-JP" altLang="en-US" sz="1000" dirty="0"/>
              <a:t>Ａ　住宅用火災警報器</a:t>
            </a:r>
            <a:r>
              <a:rPr lang="en-US" altLang="ja-JP" sz="1000" dirty="0"/>
              <a:t>】</a:t>
            </a:r>
            <a:r>
              <a:rPr lang="ja-JP" altLang="en-US" sz="1000" dirty="0"/>
              <a:t>が設置されていないと回答した人</a:t>
            </a:r>
            <a:r>
              <a:rPr lang="en-US" altLang="ja-JP" sz="1000" dirty="0"/>
              <a:t>(</a:t>
            </a:r>
            <a:r>
              <a:rPr lang="en-US" altLang="ja-JP" sz="1000" dirty="0" smtClean="0"/>
              <a:t>221</a:t>
            </a:r>
            <a:r>
              <a:rPr lang="ja-JP" altLang="en-US" sz="1000" dirty="0" smtClean="0"/>
              <a:t>名</a:t>
            </a:r>
            <a:r>
              <a:rPr lang="en-US" altLang="ja-JP" sz="1000" dirty="0"/>
              <a:t>)</a:t>
            </a:r>
            <a:r>
              <a:rPr lang="ja-JP" altLang="en-US" sz="1000" dirty="0"/>
              <a:t>に、設置していない</a:t>
            </a:r>
            <a:r>
              <a:rPr lang="ja-JP" altLang="en-US" sz="1000" dirty="0" smtClean="0"/>
              <a:t>理由</a:t>
            </a:r>
            <a:endParaRPr lang="en-US" altLang="ja-JP" sz="1000" dirty="0" smtClean="0"/>
          </a:p>
          <a:p>
            <a:r>
              <a:rPr lang="ja-JP" altLang="en-US" sz="1000" dirty="0" smtClean="0"/>
              <a:t>を複数</a:t>
            </a:r>
            <a:r>
              <a:rPr lang="ja-JP" altLang="en-US" sz="1000" dirty="0"/>
              <a:t>回答で聴いた結果は、「設置義務を知らなかったから」</a:t>
            </a:r>
            <a:r>
              <a:rPr lang="en-US" altLang="ja-JP" sz="1000" dirty="0"/>
              <a:t>(33</a:t>
            </a:r>
            <a:r>
              <a:rPr lang="ja-JP" altLang="en-US" sz="1000" dirty="0"/>
              <a:t>％</a:t>
            </a:r>
            <a:r>
              <a:rPr lang="en-US" altLang="ja-JP" sz="1000" dirty="0"/>
              <a:t>)</a:t>
            </a:r>
            <a:r>
              <a:rPr lang="ja-JP" altLang="en-US" sz="1000" dirty="0"/>
              <a:t>と「費用がかかるから」</a:t>
            </a:r>
            <a:r>
              <a:rPr lang="en-US" altLang="ja-JP" sz="1000" dirty="0"/>
              <a:t>(30</a:t>
            </a:r>
            <a:r>
              <a:rPr lang="ja-JP" altLang="en-US" sz="1000" dirty="0"/>
              <a:t>％</a:t>
            </a:r>
            <a:r>
              <a:rPr lang="en-US" altLang="ja-JP" sz="1000" dirty="0"/>
              <a:t>)</a:t>
            </a:r>
            <a:r>
              <a:rPr lang="ja-JP" altLang="en-US" sz="1000" dirty="0" smtClean="0"/>
              <a:t>の</a:t>
            </a:r>
            <a:endParaRPr lang="en-US" altLang="ja-JP" sz="1000" dirty="0" smtClean="0"/>
          </a:p>
          <a:p>
            <a:r>
              <a:rPr lang="ja-JP" altLang="en-US" sz="1000" dirty="0" smtClean="0"/>
              <a:t>２つ</a:t>
            </a:r>
            <a:r>
              <a:rPr lang="ja-JP" altLang="en-US" sz="1000" dirty="0"/>
              <a:t>の理由がそれぞれ３割前後で多い。それ以外の「設置方法がわからないから」</a:t>
            </a:r>
            <a:r>
              <a:rPr lang="en-US" altLang="ja-JP" sz="1000" dirty="0"/>
              <a:t>(20</a:t>
            </a:r>
            <a:r>
              <a:rPr lang="ja-JP" altLang="en-US" sz="1000" dirty="0"/>
              <a:t>％</a:t>
            </a:r>
            <a:r>
              <a:rPr lang="en-US" altLang="ja-JP" sz="1000" dirty="0"/>
              <a:t>)</a:t>
            </a:r>
            <a:r>
              <a:rPr lang="ja-JP" altLang="en-US" sz="1000" dirty="0" smtClean="0"/>
              <a:t>、「</a:t>
            </a:r>
            <a:r>
              <a:rPr lang="ja-JP" altLang="en-US" sz="1000" dirty="0"/>
              <a:t>どこで</a:t>
            </a:r>
            <a:r>
              <a:rPr lang="ja-JP" altLang="en-US" sz="1000" dirty="0" smtClean="0"/>
              <a:t>購</a:t>
            </a:r>
            <a:endParaRPr lang="en-US" altLang="ja-JP" sz="1000" dirty="0" smtClean="0"/>
          </a:p>
          <a:p>
            <a:r>
              <a:rPr lang="ja-JP" altLang="en-US" sz="1000" dirty="0" smtClean="0"/>
              <a:t>入</a:t>
            </a:r>
            <a:r>
              <a:rPr lang="ja-JP" altLang="en-US" sz="1000" dirty="0"/>
              <a:t>してよいかわからないから」</a:t>
            </a:r>
            <a:r>
              <a:rPr lang="en-US" altLang="ja-JP" sz="1000" dirty="0"/>
              <a:t>(19</a:t>
            </a:r>
            <a:r>
              <a:rPr lang="ja-JP" altLang="en-US" sz="1000" dirty="0"/>
              <a:t>％</a:t>
            </a:r>
            <a:r>
              <a:rPr lang="en-US" altLang="ja-JP" sz="1000" dirty="0"/>
              <a:t>)</a:t>
            </a:r>
            <a:r>
              <a:rPr lang="ja-JP" altLang="en-US" sz="1000" dirty="0"/>
              <a:t>、「その他」</a:t>
            </a:r>
            <a:r>
              <a:rPr lang="en-US" altLang="ja-JP" sz="1000" dirty="0"/>
              <a:t>(20</a:t>
            </a:r>
            <a:r>
              <a:rPr lang="ja-JP" altLang="en-US" sz="1000" dirty="0"/>
              <a:t>％</a:t>
            </a:r>
            <a:r>
              <a:rPr lang="en-US" altLang="ja-JP" sz="1000" dirty="0"/>
              <a:t>)</a:t>
            </a:r>
            <a:r>
              <a:rPr lang="ja-JP" altLang="en-US" sz="1000" dirty="0"/>
              <a:t>は、いずれもそれぞれ２割程度。</a:t>
            </a:r>
            <a:endParaRPr lang="en-US" altLang="ja-JP" sz="1000" dirty="0"/>
          </a:p>
        </p:txBody>
      </p:sp>
      <p:sp>
        <p:nvSpPr>
          <p:cNvPr id="33" name="正方形/長方形 32"/>
          <p:cNvSpPr/>
          <p:nvPr/>
        </p:nvSpPr>
        <p:spPr>
          <a:xfrm>
            <a:off x="234000" y="535569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住宅用火災警報器の非設置理由</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27−1</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a:t>
            </a:r>
            <a:r>
              <a:rPr lang="ja-JP" altLang="en-US" sz="900" b="1" dirty="0">
                <a:latin typeface="HG丸ｺﾞｼｯｸM-PRO"/>
                <a:ea typeface="HG丸ｺﾞｼｯｸM-PRO"/>
                <a:cs typeface="HG丸ｺﾞｼｯｸM-PRO"/>
              </a:rPr>
              <a:t>７</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Ａ＝</a:t>
            </a:r>
            <a:r>
              <a:rPr lang="en-US" altLang="ja-JP" sz="900" b="1" dirty="0">
                <a:latin typeface="HG丸ｺﾞｼｯｸM-PRO"/>
                <a:ea typeface="HG丸ｺﾞｼｯｸM-PRO"/>
                <a:cs typeface="HG丸ｺﾞｼｯｸM-PRO"/>
              </a:rPr>
              <a:t>②</a:t>
            </a:r>
            <a:r>
              <a:rPr lang="ja-JP" altLang="en-US" sz="900" b="1" dirty="0">
                <a:latin typeface="HG丸ｺﾞｼｯｸM-PRO"/>
                <a:ea typeface="HG丸ｺﾞｼｯｸM-PRO"/>
                <a:cs typeface="HG丸ｺﾞｼｯｸM-PRO"/>
              </a:rPr>
              <a:t>ベース）</a:t>
            </a:r>
          </a:p>
        </p:txBody>
      </p:sp>
      <p:graphicFrame>
        <p:nvGraphicFramePr>
          <p:cNvPr id="25" name="グラフ 24"/>
          <p:cNvGraphicFramePr>
            <a:graphicFrameLocks/>
          </p:cNvGraphicFramePr>
          <p:nvPr>
            <p:extLst>
              <p:ext uri="{D42A27DB-BD31-4B8C-83A1-F6EECF244321}">
                <p14:modId xmlns:p14="http://schemas.microsoft.com/office/powerpoint/2010/main" val="1795886523"/>
              </p:ext>
            </p:extLst>
          </p:nvPr>
        </p:nvGraphicFramePr>
        <p:xfrm>
          <a:off x="-525278" y="3463984"/>
          <a:ext cx="3942827" cy="1371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6" name="グラフ 25"/>
          <p:cNvGraphicFramePr>
            <a:graphicFrameLocks/>
          </p:cNvGraphicFramePr>
          <p:nvPr>
            <p:extLst>
              <p:ext uri="{D42A27DB-BD31-4B8C-83A1-F6EECF244321}">
                <p14:modId xmlns:p14="http://schemas.microsoft.com/office/powerpoint/2010/main" val="2321807797"/>
              </p:ext>
            </p:extLst>
          </p:nvPr>
        </p:nvGraphicFramePr>
        <p:xfrm>
          <a:off x="2535653" y="3463984"/>
          <a:ext cx="3942827" cy="1371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5" name="グラフ 34"/>
          <p:cNvGraphicFramePr>
            <a:graphicFrameLocks/>
          </p:cNvGraphicFramePr>
          <p:nvPr>
            <p:extLst>
              <p:ext uri="{D42A27DB-BD31-4B8C-83A1-F6EECF244321}">
                <p14:modId xmlns:p14="http://schemas.microsoft.com/office/powerpoint/2010/main" val="722654747"/>
              </p:ext>
            </p:extLst>
          </p:nvPr>
        </p:nvGraphicFramePr>
        <p:xfrm>
          <a:off x="63500" y="7422969"/>
          <a:ext cx="6731000" cy="1828800"/>
        </p:xfrm>
        <a:graphic>
          <a:graphicData uri="http://schemas.openxmlformats.org/drawingml/2006/chart">
            <c:chart xmlns:c="http://schemas.openxmlformats.org/drawingml/2006/chart" xmlns:r="http://schemas.openxmlformats.org/officeDocument/2006/relationships" r:id="rId4"/>
          </a:graphicData>
        </a:graphic>
      </p:graphicFrame>
      <p:sp>
        <p:nvSpPr>
          <p:cNvPr id="18" name="正方形/長方形 17"/>
          <p:cNvSpPr/>
          <p:nvPr/>
        </p:nvSpPr>
        <p:spPr>
          <a:xfrm>
            <a:off x="383865" y="2840746"/>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27</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のお住まいに、次の設備は設置されていますか。（それぞれ</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は１つずつ）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=221</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Tree>
    <p:extLst>
      <p:ext uri="{BB962C8B-B14F-4D97-AF65-F5344CB8AC3E}">
        <p14:creationId xmlns:p14="http://schemas.microsoft.com/office/powerpoint/2010/main" val="943980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32</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smtClean="0">
                <a:solidFill>
                  <a:srgbClr val="000000"/>
                </a:solidFill>
              </a:rPr>
              <a:t>＜</a:t>
            </a:r>
            <a:r>
              <a:rPr lang="ja-JP" altLang="en-US" sz="1000" dirty="0"/>
              <a:t>３</a:t>
            </a:r>
            <a:r>
              <a:rPr lang="en-US" altLang="ja-JP" sz="1000" dirty="0"/>
              <a:t>−</a:t>
            </a:r>
            <a:r>
              <a:rPr lang="ja-JP" altLang="en-US" sz="1000" dirty="0"/>
              <a:t>８　健康について</a:t>
            </a:r>
            <a:r>
              <a:rPr lang="ja-JP" altLang="en-US" sz="1000" dirty="0" smtClean="0">
                <a:solidFill>
                  <a:srgbClr val="000000"/>
                </a:solidFill>
              </a:rPr>
              <a:t>＞</a:t>
            </a:r>
            <a:endParaRPr lang="ja-JP" altLang="en-US" sz="1000" dirty="0"/>
          </a:p>
        </p:txBody>
      </p:sp>
      <p:sp>
        <p:nvSpPr>
          <p:cNvPr id="29" name="タイトル 1"/>
          <p:cNvSpPr>
            <a:spLocks noGrp="1"/>
          </p:cNvSpPr>
          <p:nvPr>
            <p:ph type="ctrTitle"/>
          </p:nvPr>
        </p:nvSpPr>
        <p:spPr>
          <a:xfrm>
            <a:off x="383865" y="871701"/>
            <a:ext cx="6118480" cy="827999"/>
          </a:xfrm>
          <a:solidFill>
            <a:srgbClr val="D9D9D9"/>
          </a:solidFill>
          <a:ln>
            <a:solidFill>
              <a:srgbClr val="FFFFFF"/>
            </a:solidFill>
          </a:ln>
        </p:spPr>
        <p:txBody>
          <a:bodyPr>
            <a:noAutofit/>
          </a:bodyPr>
          <a:lstStyle/>
          <a:p>
            <a:r>
              <a:rPr lang="ja-JP" altLang="en-US" sz="1200" dirty="0"/>
              <a:t>自身の健康のために日頃から気をつけていることでは</a:t>
            </a:r>
            <a:r>
              <a:rPr lang="ja-JP" altLang="en-US" sz="1200" dirty="0" smtClean="0"/>
              <a:t>、</a:t>
            </a:r>
            <a:r>
              <a:rPr lang="en-US" altLang="ja-JP" sz="1200" dirty="0" smtClean="0"/>
              <a:t/>
            </a:r>
            <a:br>
              <a:rPr lang="en-US" altLang="ja-JP" sz="1200" dirty="0" smtClean="0"/>
            </a:br>
            <a:r>
              <a:rPr lang="ja-JP" altLang="en-US" sz="1200" dirty="0" smtClean="0"/>
              <a:t>　　</a:t>
            </a:r>
            <a:r>
              <a:rPr lang="en-US" altLang="ja-JP" sz="1200" dirty="0" smtClean="0"/>
              <a:t>『</a:t>
            </a:r>
            <a:r>
              <a:rPr lang="ja-JP" altLang="en-US" sz="1200" dirty="0"/>
              <a:t>食事</a:t>
            </a:r>
            <a:r>
              <a:rPr lang="en-US" altLang="ja-JP" sz="1200" dirty="0"/>
              <a:t>』</a:t>
            </a:r>
            <a:r>
              <a:rPr lang="ja-JP" altLang="en-US" sz="1200" dirty="0"/>
              <a:t>と</a:t>
            </a:r>
            <a:r>
              <a:rPr lang="en-US" altLang="ja-JP" sz="1200" dirty="0"/>
              <a:t>『</a:t>
            </a:r>
            <a:r>
              <a:rPr lang="ja-JP" altLang="en-US" sz="1200" dirty="0"/>
              <a:t>定期的な健康診断の受診</a:t>
            </a:r>
            <a:r>
              <a:rPr lang="en-US" altLang="ja-JP" sz="1200" dirty="0"/>
              <a:t>』</a:t>
            </a:r>
            <a:r>
              <a:rPr lang="ja-JP" altLang="en-US" sz="1200" dirty="0" smtClean="0"/>
              <a:t>がそれぞれ</a:t>
            </a:r>
            <a:r>
              <a:rPr lang="ja-JP" altLang="en-US" sz="1200" dirty="0"/>
              <a:t>ほぼ５割で多く</a:t>
            </a:r>
            <a:r>
              <a:rPr lang="ja-JP" altLang="en-US" sz="1200" dirty="0" smtClean="0"/>
              <a:t>、</a:t>
            </a:r>
            <a:r>
              <a:rPr lang="en-US" altLang="ja-JP" sz="1200" dirty="0" smtClean="0"/>
              <a:t/>
            </a:r>
            <a:br>
              <a:rPr lang="en-US" altLang="ja-JP" sz="1200" dirty="0" smtClean="0"/>
            </a:br>
            <a:r>
              <a:rPr lang="ja-JP" altLang="en-US" sz="1200" dirty="0" smtClean="0"/>
              <a:t>　　　　僅差</a:t>
            </a:r>
            <a:r>
              <a:rPr lang="ja-JP" altLang="en-US" sz="1200" dirty="0"/>
              <a:t>の５割弱で</a:t>
            </a:r>
            <a:r>
              <a:rPr lang="en-US" altLang="ja-JP" sz="1200" dirty="0"/>
              <a:t>『</a:t>
            </a:r>
            <a:r>
              <a:rPr lang="ja-JP" altLang="en-US" sz="1200" dirty="0"/>
              <a:t>なるべく運動する</a:t>
            </a:r>
            <a:r>
              <a:rPr lang="en-US" altLang="ja-JP" sz="1200" dirty="0"/>
              <a:t>』</a:t>
            </a:r>
            <a:r>
              <a:rPr lang="ja-JP" altLang="en-US" sz="1200" dirty="0"/>
              <a:t>と</a:t>
            </a:r>
            <a:r>
              <a:rPr lang="en-US" altLang="ja-JP" sz="1200" dirty="0" smtClean="0"/>
              <a:t>『</a:t>
            </a:r>
            <a:r>
              <a:rPr lang="ja-JP" altLang="en-US" sz="1200" dirty="0" smtClean="0"/>
              <a:t>十分</a:t>
            </a:r>
            <a:r>
              <a:rPr lang="ja-JP" altLang="en-US" sz="1200" dirty="0"/>
              <a:t>な睡眠と休養</a:t>
            </a:r>
            <a:r>
              <a:rPr lang="en-US" altLang="ja-JP" sz="1200" dirty="0"/>
              <a:t>』</a:t>
            </a:r>
            <a:r>
              <a:rPr lang="ja-JP" altLang="en-US" sz="1200" dirty="0"/>
              <a:t>が続き上位</a:t>
            </a:r>
            <a:r>
              <a:rPr lang="ja-JP" altLang="en-US" sz="1200" dirty="0" smtClean="0"/>
              <a:t>。</a:t>
            </a:r>
            <a:r>
              <a:rPr lang="en-US" altLang="ja-JP" sz="1200" dirty="0" smtClean="0"/>
              <a:t/>
            </a:r>
            <a:br>
              <a:rPr lang="en-US" altLang="ja-JP" sz="1200" dirty="0" smtClean="0"/>
            </a:br>
            <a:r>
              <a:rPr lang="ja-JP" altLang="en-US" sz="1200" dirty="0" smtClean="0"/>
              <a:t>一方</a:t>
            </a:r>
            <a:r>
              <a:rPr lang="ja-JP" altLang="en-US" sz="1200" dirty="0"/>
              <a:t>、「特にない」という人は</a:t>
            </a:r>
            <a:r>
              <a:rPr lang="en-US" altLang="ja-JP" sz="1200" dirty="0"/>
              <a:t>7</a:t>
            </a:r>
            <a:r>
              <a:rPr lang="ja-JP" altLang="en-US" sz="1200" dirty="0"/>
              <a:t>％と少数派。</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自身の健康のために日頃気をつけていること</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28</a:t>
            </a:r>
            <a:r>
              <a:rPr lang="ja-JP" altLang="en-US" sz="900" b="1" dirty="0">
                <a:latin typeface="HG丸ｺﾞｼｯｸM-PRO"/>
                <a:ea typeface="HG丸ｺﾞｼｯｸM-PRO"/>
                <a:cs typeface="HG丸ｺﾞｼｯｸM-PRO"/>
              </a:rPr>
              <a:t>）</a:t>
            </a:r>
          </a:p>
        </p:txBody>
      </p:sp>
      <p:sp>
        <p:nvSpPr>
          <p:cNvPr id="13" name="正方形/長方形 12"/>
          <p:cNvSpPr/>
          <p:nvPr/>
        </p:nvSpPr>
        <p:spPr>
          <a:xfrm>
            <a:off x="383865" y="3368781"/>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28</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は、ご自身の健康のために、日頃どのようなことに気をつけていますか。（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4" name="サブタイトル 2"/>
          <p:cNvSpPr>
            <a:spLocks noGrp="1"/>
          </p:cNvSpPr>
          <p:nvPr>
            <p:ph type="subTitle" idx="1"/>
          </p:nvPr>
        </p:nvSpPr>
        <p:spPr>
          <a:xfrm>
            <a:off x="383865" y="1747995"/>
            <a:ext cx="6119999" cy="1377945"/>
          </a:xfrm>
        </p:spPr>
        <p:txBody>
          <a:bodyPr>
            <a:noAutofit/>
          </a:bodyPr>
          <a:lstStyle/>
          <a:p>
            <a:r>
              <a:rPr lang="ja-JP" altLang="en-US" sz="1000" dirty="0"/>
              <a:t>自身の健康のために日頃から気をつけていることを、呈示選択肢の中から複数回答で選んで</a:t>
            </a:r>
            <a:r>
              <a:rPr lang="ja-JP" altLang="en-US" sz="1000" dirty="0" smtClean="0"/>
              <a:t>もらった</a:t>
            </a:r>
            <a:endParaRPr lang="en-US" altLang="ja-JP" sz="1000" dirty="0" smtClean="0"/>
          </a:p>
          <a:p>
            <a:r>
              <a:rPr lang="ja-JP" altLang="en-US" sz="1000" dirty="0" smtClean="0"/>
              <a:t>結果、「</a:t>
            </a:r>
            <a:r>
              <a:rPr lang="ja-JP" altLang="en-US" sz="1000" dirty="0"/>
              <a:t>食事に気をつける</a:t>
            </a:r>
            <a:r>
              <a:rPr lang="en-US" altLang="ja-JP" sz="1000" dirty="0"/>
              <a:t>(</a:t>
            </a:r>
            <a:r>
              <a:rPr lang="ja-JP" altLang="en-US" sz="1000" dirty="0"/>
              <a:t>飲酒量の調節も含む</a:t>
            </a:r>
            <a:r>
              <a:rPr lang="en-US" altLang="ja-JP" sz="1000" dirty="0"/>
              <a:t>)</a:t>
            </a:r>
            <a:r>
              <a:rPr lang="ja-JP" altLang="en-US" sz="1000" dirty="0"/>
              <a:t>」</a:t>
            </a:r>
            <a:r>
              <a:rPr lang="en-US" altLang="ja-JP" sz="1000" dirty="0"/>
              <a:t>(51</a:t>
            </a:r>
            <a:r>
              <a:rPr lang="ja-JP" altLang="en-US" sz="1000" dirty="0"/>
              <a:t>％</a:t>
            </a:r>
            <a:r>
              <a:rPr lang="en-US" altLang="ja-JP" sz="1000" dirty="0"/>
              <a:t>)</a:t>
            </a:r>
            <a:r>
              <a:rPr lang="ja-JP" altLang="en-US" sz="1000" dirty="0"/>
              <a:t>と「定期的に健康診断を受ける」</a:t>
            </a:r>
            <a:r>
              <a:rPr lang="en-US" altLang="ja-JP" sz="1000" dirty="0"/>
              <a:t>(49</a:t>
            </a:r>
            <a:r>
              <a:rPr lang="ja-JP" altLang="en-US" sz="1000" dirty="0"/>
              <a:t>％</a:t>
            </a:r>
            <a:r>
              <a:rPr lang="en-US" altLang="ja-JP" sz="1000" dirty="0"/>
              <a:t>)</a:t>
            </a:r>
            <a:r>
              <a:rPr lang="ja-JP" altLang="en-US" sz="1000" dirty="0" smtClean="0"/>
              <a:t>の</a:t>
            </a:r>
            <a:endParaRPr lang="en-US" altLang="ja-JP" sz="1000" dirty="0" smtClean="0"/>
          </a:p>
          <a:p>
            <a:r>
              <a:rPr lang="ja-JP" altLang="en-US" sz="1000" dirty="0" smtClean="0"/>
              <a:t>２項目が５割</a:t>
            </a:r>
            <a:r>
              <a:rPr lang="ja-JP" altLang="en-US" sz="1000" dirty="0"/>
              <a:t>程度で並んで多く、僅差で「なるべく体を動かしたり運動したりする」</a:t>
            </a:r>
            <a:r>
              <a:rPr lang="en-US" altLang="ja-JP" sz="1000" dirty="0"/>
              <a:t>(47</a:t>
            </a:r>
            <a:r>
              <a:rPr lang="ja-JP" altLang="en-US" sz="1000" dirty="0" smtClean="0"/>
              <a:t>％</a:t>
            </a:r>
            <a:r>
              <a:rPr lang="en-US" altLang="ja-JP" sz="1000" dirty="0" smtClean="0"/>
              <a:t>)</a:t>
            </a:r>
            <a:r>
              <a:rPr lang="ja-JP" altLang="en-US" sz="1000" dirty="0" smtClean="0"/>
              <a:t>と</a:t>
            </a:r>
            <a:r>
              <a:rPr lang="ja-JP" altLang="en-US" sz="1000" dirty="0"/>
              <a:t>「</a:t>
            </a:r>
            <a:r>
              <a:rPr lang="ja-JP" altLang="en-US" sz="1000" dirty="0" smtClean="0"/>
              <a:t>睡眠</a:t>
            </a:r>
            <a:endParaRPr lang="en-US" altLang="ja-JP" sz="1000" dirty="0" smtClean="0"/>
          </a:p>
          <a:p>
            <a:r>
              <a:rPr lang="ja-JP" altLang="en-US" sz="1000" dirty="0" smtClean="0"/>
              <a:t>や</a:t>
            </a:r>
            <a:r>
              <a:rPr lang="ja-JP" altLang="en-US" sz="1000" dirty="0"/>
              <a:t>休養</a:t>
            </a:r>
            <a:r>
              <a:rPr lang="ja-JP" altLang="en-US" sz="1000" dirty="0" smtClean="0"/>
              <a:t>を十分</a:t>
            </a:r>
            <a:r>
              <a:rPr lang="ja-JP" altLang="en-US" sz="1000" dirty="0"/>
              <a:t>にとる」</a:t>
            </a:r>
            <a:r>
              <a:rPr lang="en-US" altLang="ja-JP" sz="1000" dirty="0"/>
              <a:t>(46</a:t>
            </a:r>
            <a:r>
              <a:rPr lang="ja-JP" altLang="en-US" sz="1000" dirty="0"/>
              <a:t>％</a:t>
            </a:r>
            <a:r>
              <a:rPr lang="en-US" altLang="ja-JP" sz="1000" dirty="0"/>
              <a:t>)</a:t>
            </a:r>
            <a:r>
              <a:rPr lang="ja-JP" altLang="en-US" sz="1000" dirty="0"/>
              <a:t>が続いて、これら４項目が上位となっている</a:t>
            </a:r>
            <a:r>
              <a:rPr lang="ja-JP" altLang="en-US" sz="1000" dirty="0" smtClean="0"/>
              <a:t>。</a:t>
            </a:r>
            <a:endParaRPr lang="en-US" altLang="ja-JP" sz="1000" dirty="0" smtClean="0"/>
          </a:p>
          <a:p>
            <a:r>
              <a:rPr lang="ja-JP" altLang="en-US" sz="1000" dirty="0" smtClean="0"/>
              <a:t>５位</a:t>
            </a:r>
            <a:r>
              <a:rPr lang="ja-JP" altLang="en-US" sz="1000" dirty="0"/>
              <a:t>以下は、「体重や血圧などをチェックする」</a:t>
            </a:r>
            <a:r>
              <a:rPr lang="en-US" altLang="ja-JP" sz="1000" dirty="0"/>
              <a:t>(33</a:t>
            </a:r>
            <a:r>
              <a:rPr lang="ja-JP" altLang="en-US" sz="1000" dirty="0"/>
              <a:t>％</a:t>
            </a:r>
            <a:r>
              <a:rPr lang="en-US" altLang="ja-JP" sz="1000" dirty="0"/>
              <a:t>)</a:t>
            </a:r>
            <a:r>
              <a:rPr lang="ja-JP" altLang="en-US" sz="1000" dirty="0"/>
              <a:t>、「ウォーキングを行う」</a:t>
            </a:r>
            <a:r>
              <a:rPr lang="en-US" altLang="ja-JP" sz="1000" dirty="0"/>
              <a:t>(31</a:t>
            </a:r>
            <a:r>
              <a:rPr lang="ja-JP" altLang="en-US" sz="1000" dirty="0"/>
              <a:t>％</a:t>
            </a:r>
            <a:r>
              <a:rPr lang="en-US" altLang="ja-JP" sz="1000" dirty="0"/>
              <a:t>)</a:t>
            </a:r>
            <a:r>
              <a:rPr lang="ja-JP" altLang="en-US" sz="1000" dirty="0" smtClean="0"/>
              <a:t>、「</a:t>
            </a:r>
            <a:r>
              <a:rPr lang="ja-JP" altLang="en-US" sz="1000" dirty="0"/>
              <a:t>タバコ</a:t>
            </a:r>
            <a:r>
              <a:rPr lang="ja-JP" altLang="en-US" sz="1000" dirty="0" smtClean="0"/>
              <a:t>を</a:t>
            </a:r>
            <a:endParaRPr lang="en-US" altLang="ja-JP" sz="1000" dirty="0" smtClean="0"/>
          </a:p>
          <a:p>
            <a:r>
              <a:rPr lang="ja-JP" altLang="en-US" sz="1000" dirty="0" smtClean="0"/>
              <a:t>吸わない</a:t>
            </a:r>
            <a:r>
              <a:rPr lang="ja-JP" altLang="en-US" sz="1000" dirty="0"/>
              <a:t>、本数を減らすようようにする」</a:t>
            </a:r>
            <a:r>
              <a:rPr lang="en-US" altLang="ja-JP" sz="1000" dirty="0"/>
              <a:t>(25</a:t>
            </a:r>
            <a:r>
              <a:rPr lang="ja-JP" altLang="en-US" sz="1000" dirty="0"/>
              <a:t>％</a:t>
            </a:r>
            <a:r>
              <a:rPr lang="en-US" altLang="ja-JP" sz="1000" dirty="0"/>
              <a:t>)</a:t>
            </a:r>
            <a:r>
              <a:rPr lang="ja-JP" altLang="en-US" sz="1000" dirty="0"/>
              <a:t>、「定期的にがん検診を受ける」</a:t>
            </a:r>
            <a:r>
              <a:rPr lang="en-US" altLang="ja-JP" sz="1000" dirty="0"/>
              <a:t>(15</a:t>
            </a:r>
            <a:r>
              <a:rPr lang="ja-JP" altLang="en-US" sz="1000" dirty="0"/>
              <a:t>％</a:t>
            </a:r>
            <a:r>
              <a:rPr lang="en-US" altLang="ja-JP" sz="1000" dirty="0" smtClean="0"/>
              <a:t>)</a:t>
            </a:r>
            <a:r>
              <a:rPr lang="ja-JP" altLang="en-US" sz="1000" dirty="0" smtClean="0"/>
              <a:t>など</a:t>
            </a:r>
            <a:r>
              <a:rPr lang="ja-JP" altLang="en-US" sz="1000" dirty="0"/>
              <a:t>が続き</a:t>
            </a:r>
            <a:r>
              <a:rPr lang="ja-JP" altLang="en-US" sz="1000" dirty="0" smtClean="0"/>
              <a:t>、</a:t>
            </a:r>
            <a:endParaRPr lang="en-US" altLang="ja-JP" sz="1000" dirty="0" smtClean="0"/>
          </a:p>
          <a:p>
            <a:r>
              <a:rPr lang="ja-JP" altLang="en-US" sz="1000" dirty="0" smtClean="0"/>
              <a:t>「</a:t>
            </a:r>
            <a:r>
              <a:rPr lang="ja-JP" altLang="en-US" sz="1000" dirty="0"/>
              <a:t>特に何も気をつけていない」</a:t>
            </a:r>
            <a:r>
              <a:rPr lang="en-US" altLang="ja-JP" sz="1000" dirty="0"/>
              <a:t>(7</a:t>
            </a:r>
            <a:r>
              <a:rPr lang="ja-JP" altLang="en-US" sz="1000" dirty="0"/>
              <a:t>％</a:t>
            </a:r>
            <a:r>
              <a:rPr lang="en-US" altLang="ja-JP" sz="1000" dirty="0"/>
              <a:t>)</a:t>
            </a:r>
            <a:r>
              <a:rPr lang="ja-JP" altLang="en-US" sz="1000" dirty="0"/>
              <a:t>という人は少数派にとどまる。</a:t>
            </a:r>
            <a:endParaRPr lang="en-US" altLang="ja-JP" sz="1000" dirty="0"/>
          </a:p>
        </p:txBody>
      </p:sp>
      <p:graphicFrame>
        <p:nvGraphicFramePr>
          <p:cNvPr id="11" name="グラフ 10"/>
          <p:cNvGraphicFramePr>
            <a:graphicFrameLocks/>
          </p:cNvGraphicFramePr>
          <p:nvPr>
            <p:extLst>
              <p:ext uri="{D42A27DB-BD31-4B8C-83A1-F6EECF244321}">
                <p14:modId xmlns:p14="http://schemas.microsoft.com/office/powerpoint/2010/main" val="147802918"/>
              </p:ext>
            </p:extLst>
          </p:nvPr>
        </p:nvGraphicFramePr>
        <p:xfrm>
          <a:off x="127000" y="3560329"/>
          <a:ext cx="6731000" cy="2971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0680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33</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smtClean="0">
                <a:solidFill>
                  <a:srgbClr val="000000"/>
                </a:solidFill>
              </a:rPr>
              <a:t>＜</a:t>
            </a:r>
            <a:r>
              <a:rPr lang="ja-JP" altLang="en-US" sz="1000" dirty="0"/>
              <a:t>３</a:t>
            </a:r>
            <a:r>
              <a:rPr lang="en-US" altLang="ja-JP" sz="1000" dirty="0"/>
              <a:t>−</a:t>
            </a:r>
            <a:r>
              <a:rPr lang="ja-JP" altLang="en-US" sz="1000" dirty="0"/>
              <a:t>９　ペットについて</a:t>
            </a:r>
            <a:r>
              <a:rPr lang="ja-JP" altLang="en-US" sz="1000" dirty="0" smtClean="0">
                <a:solidFill>
                  <a:srgbClr val="000000"/>
                </a:solidFill>
              </a:rPr>
              <a:t>＞</a:t>
            </a:r>
            <a:endParaRPr lang="ja-JP" altLang="en-US" sz="1000" dirty="0"/>
          </a:p>
        </p:txBody>
      </p:sp>
      <p:sp>
        <p:nvSpPr>
          <p:cNvPr id="29" name="タイトル 1"/>
          <p:cNvSpPr>
            <a:spLocks noGrp="1"/>
          </p:cNvSpPr>
          <p:nvPr>
            <p:ph type="ctrTitle"/>
          </p:nvPr>
        </p:nvSpPr>
        <p:spPr>
          <a:xfrm>
            <a:off x="383865" y="871701"/>
            <a:ext cx="6118480" cy="467999"/>
          </a:xfrm>
          <a:solidFill>
            <a:srgbClr val="D9D9D9"/>
          </a:solidFill>
          <a:ln>
            <a:solidFill>
              <a:srgbClr val="FFFFFF"/>
            </a:solidFill>
          </a:ln>
        </p:spPr>
        <p:txBody>
          <a:bodyPr>
            <a:noAutofit/>
          </a:bodyPr>
          <a:lstStyle/>
          <a:p>
            <a:r>
              <a:rPr lang="ja-JP" altLang="en-US" sz="1200" dirty="0"/>
              <a:t>「犬」や「猫」を中心</a:t>
            </a:r>
            <a:r>
              <a:rPr lang="ja-JP" altLang="en-US" sz="1200" dirty="0" smtClean="0"/>
              <a:t>に</a:t>
            </a:r>
            <a:r>
              <a:rPr lang="en-US" altLang="ja-JP" sz="1200" dirty="0" smtClean="0"/>
              <a:t>『</a:t>
            </a:r>
            <a:r>
              <a:rPr lang="ja-JP" altLang="en-US" sz="1200" dirty="0"/>
              <a:t>ペットを飼っている</a:t>
            </a:r>
            <a:r>
              <a:rPr lang="en-US" altLang="ja-JP" sz="1200" dirty="0"/>
              <a:t>』</a:t>
            </a:r>
            <a:r>
              <a:rPr lang="ja-JP" altLang="en-US" sz="1200" dirty="0"/>
              <a:t>という人は２割程度で</a:t>
            </a:r>
            <a:r>
              <a:rPr lang="ja-JP" altLang="en-US" sz="1200" dirty="0" smtClean="0"/>
              <a:t>、</a:t>
            </a:r>
            <a:r>
              <a:rPr lang="en-US" altLang="ja-JP" sz="1200" dirty="0" smtClean="0"/>
              <a:t/>
            </a:r>
            <a:br>
              <a:rPr lang="en-US" altLang="ja-JP" sz="1200" dirty="0" smtClean="0"/>
            </a:br>
            <a:r>
              <a:rPr lang="ja-JP" altLang="en-US" sz="1200" dirty="0" smtClean="0"/>
              <a:t>　　　　　　　　　　　　　　　　　　　　　　内訳</a:t>
            </a:r>
            <a:r>
              <a:rPr lang="ja-JP" altLang="en-US" sz="1200" dirty="0"/>
              <a:t>では「犬」が１割で最多。</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ペットの飼育有無と飼っているペットの種類</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en-US" altLang="ja-JP" sz="900" b="1" dirty="0">
                <a:latin typeface="HG丸ｺﾞｼｯｸM-PRO"/>
                <a:ea typeface="HG丸ｺﾞｼｯｸM-PRO"/>
                <a:cs typeface="HG丸ｺﾞｼｯｸM-PRO"/>
              </a:rPr>
              <a:t>29</a:t>
            </a:r>
            <a:r>
              <a:rPr lang="ja-JP" altLang="en-US" sz="900" b="1" dirty="0">
                <a:latin typeface="HG丸ｺﾞｼｯｸM-PRO"/>
                <a:ea typeface="HG丸ｺﾞｼｯｸM-PRO"/>
                <a:cs typeface="HG丸ｺﾞｼｯｸM-PRO"/>
              </a:rPr>
              <a:t>）</a:t>
            </a:r>
          </a:p>
        </p:txBody>
      </p:sp>
      <p:sp>
        <p:nvSpPr>
          <p:cNvPr id="14" name="サブタイトル 2"/>
          <p:cNvSpPr>
            <a:spLocks noGrp="1"/>
          </p:cNvSpPr>
          <p:nvPr>
            <p:ph type="subTitle" idx="1"/>
          </p:nvPr>
        </p:nvSpPr>
        <p:spPr>
          <a:xfrm>
            <a:off x="383865" y="1376690"/>
            <a:ext cx="6119999" cy="598721"/>
          </a:xfrm>
        </p:spPr>
        <p:txBody>
          <a:bodyPr>
            <a:noAutofit/>
          </a:bodyPr>
          <a:lstStyle/>
          <a:p>
            <a:r>
              <a:rPr lang="ja-JP" altLang="en-US" sz="1000" dirty="0"/>
              <a:t>ペットの飼育有無と飼育種類を聴いた結果は、「ペットは飼っていない」</a:t>
            </a:r>
            <a:r>
              <a:rPr lang="en-US" altLang="ja-JP" sz="1000" dirty="0"/>
              <a:t>(79</a:t>
            </a:r>
            <a:r>
              <a:rPr lang="ja-JP" altLang="en-US" sz="1000" dirty="0"/>
              <a:t>％</a:t>
            </a:r>
            <a:r>
              <a:rPr lang="en-US" altLang="ja-JP" sz="1000" dirty="0"/>
              <a:t>)</a:t>
            </a:r>
            <a:r>
              <a:rPr lang="ja-JP" altLang="en-US" sz="1000" dirty="0"/>
              <a:t>が８割近くを</a:t>
            </a:r>
            <a:r>
              <a:rPr lang="ja-JP" altLang="en-US" sz="1000" dirty="0" smtClean="0"/>
              <a:t>占めて</a:t>
            </a:r>
            <a:endParaRPr lang="en-US" altLang="ja-JP" sz="1000" dirty="0" smtClean="0"/>
          </a:p>
          <a:p>
            <a:r>
              <a:rPr lang="ja-JP" altLang="en-US" sz="1000" dirty="0" smtClean="0"/>
              <a:t>多い</a:t>
            </a:r>
            <a:r>
              <a:rPr lang="ja-JP" altLang="en-US" sz="1000" dirty="0"/>
              <a:t>ものの、１割に達する「犬」</a:t>
            </a:r>
            <a:r>
              <a:rPr lang="en-US" altLang="ja-JP" sz="1000" dirty="0"/>
              <a:t>(10</a:t>
            </a:r>
            <a:r>
              <a:rPr lang="ja-JP" altLang="en-US" sz="1000" dirty="0"/>
              <a:t>％</a:t>
            </a:r>
            <a:r>
              <a:rPr lang="en-US" altLang="ja-JP" sz="1000" dirty="0"/>
              <a:t>)</a:t>
            </a:r>
            <a:r>
              <a:rPr lang="ja-JP" altLang="en-US" sz="1000" dirty="0"/>
              <a:t>を筆頭に、「猫」</a:t>
            </a:r>
            <a:r>
              <a:rPr lang="en-US" altLang="ja-JP" sz="1000" dirty="0"/>
              <a:t>(5</a:t>
            </a:r>
            <a:r>
              <a:rPr lang="ja-JP" altLang="en-US" sz="1000" dirty="0"/>
              <a:t>％</a:t>
            </a:r>
            <a:r>
              <a:rPr lang="en-US" altLang="ja-JP" sz="1000" dirty="0"/>
              <a:t>)</a:t>
            </a:r>
            <a:r>
              <a:rPr lang="ja-JP" altLang="en-US" sz="1000" dirty="0"/>
              <a:t>、「魚類」</a:t>
            </a:r>
            <a:r>
              <a:rPr lang="en-US" altLang="ja-JP" sz="1000" dirty="0"/>
              <a:t>(4</a:t>
            </a:r>
            <a:r>
              <a:rPr lang="ja-JP" altLang="en-US" sz="1000" dirty="0"/>
              <a:t>％</a:t>
            </a:r>
            <a:r>
              <a:rPr lang="en-US" altLang="ja-JP" sz="1000" dirty="0"/>
              <a:t>)</a:t>
            </a:r>
            <a:r>
              <a:rPr lang="ja-JP" altLang="en-US" sz="1000" dirty="0"/>
              <a:t>などいずれかの</a:t>
            </a:r>
            <a:r>
              <a:rPr lang="ja-JP" altLang="en-US" sz="1000" dirty="0" smtClean="0"/>
              <a:t>ペット</a:t>
            </a:r>
            <a:endParaRPr lang="en-US" altLang="ja-JP" sz="1000" dirty="0" smtClean="0"/>
          </a:p>
          <a:p>
            <a:r>
              <a:rPr lang="ja-JP" altLang="en-US" sz="1000" dirty="0" smtClean="0"/>
              <a:t>を飼って</a:t>
            </a:r>
            <a:r>
              <a:rPr lang="ja-JP" altLang="en-US" sz="1000" dirty="0"/>
              <a:t>いると回答した</a:t>
            </a:r>
            <a:r>
              <a:rPr lang="en-US" altLang="ja-JP" sz="1000" dirty="0"/>
              <a:t>『※</a:t>
            </a:r>
            <a:r>
              <a:rPr lang="ja-JP" altLang="en-US" sz="1000" dirty="0"/>
              <a:t>ペットを飼っている 計</a:t>
            </a:r>
            <a:r>
              <a:rPr lang="en-US" altLang="ja-JP" sz="1000" dirty="0"/>
              <a:t>』(20</a:t>
            </a:r>
            <a:r>
              <a:rPr lang="ja-JP" altLang="en-US" sz="1000" dirty="0"/>
              <a:t>％</a:t>
            </a:r>
            <a:r>
              <a:rPr lang="en-US" altLang="ja-JP" sz="1000" dirty="0"/>
              <a:t>) </a:t>
            </a:r>
            <a:r>
              <a:rPr lang="ja-JP" altLang="en-US" sz="1000" dirty="0"/>
              <a:t>は２割を超えている。 </a:t>
            </a:r>
          </a:p>
        </p:txBody>
      </p:sp>
      <p:sp>
        <p:nvSpPr>
          <p:cNvPr id="12" name="タイトル 1"/>
          <p:cNvSpPr txBox="1">
            <a:spLocks/>
          </p:cNvSpPr>
          <p:nvPr/>
        </p:nvSpPr>
        <p:spPr>
          <a:xfrm>
            <a:off x="382345" y="2621477"/>
            <a:ext cx="6120000" cy="1188000"/>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ペットとして「犬」か「猫」を飼っていると回答した人</a:t>
            </a:r>
            <a:r>
              <a:rPr lang="en-US" altLang="ja-JP" sz="1200" dirty="0"/>
              <a:t>(323</a:t>
            </a:r>
            <a:r>
              <a:rPr lang="ja-JP" altLang="en-US" sz="1200" dirty="0"/>
              <a:t>名</a:t>
            </a:r>
            <a:r>
              <a:rPr lang="en-US" altLang="ja-JP" sz="1200" dirty="0"/>
              <a:t>)</a:t>
            </a:r>
            <a:r>
              <a:rPr lang="ja-JP" altLang="en-US" sz="1200" dirty="0"/>
              <a:t>に</a:t>
            </a:r>
            <a:r>
              <a:rPr lang="ja-JP" altLang="en-US" sz="1200" dirty="0" smtClean="0"/>
              <a:t>、</a:t>
            </a:r>
            <a:endParaRPr lang="en-US" altLang="ja-JP" sz="1200" dirty="0" smtClean="0"/>
          </a:p>
          <a:p>
            <a:r>
              <a:rPr lang="ja-JP" altLang="en-US" sz="1200" dirty="0" smtClean="0"/>
              <a:t>ペットへの日頃からの備え４種の</a:t>
            </a:r>
            <a:r>
              <a:rPr lang="ja-JP" altLang="en-US" sz="1200" dirty="0"/>
              <a:t>実施有無を聴いた結果</a:t>
            </a:r>
            <a:r>
              <a:rPr lang="ja-JP" altLang="en-US" sz="1200" dirty="0" smtClean="0"/>
              <a:t>、その</a:t>
            </a:r>
            <a:r>
              <a:rPr lang="ja-JP" altLang="en-US" sz="1200" dirty="0"/>
              <a:t>実施率は</a:t>
            </a:r>
            <a:r>
              <a:rPr lang="ja-JP" altLang="en-US" sz="1200" dirty="0" smtClean="0"/>
              <a:t>、</a:t>
            </a:r>
            <a:endParaRPr lang="en-US" altLang="ja-JP" sz="1200" dirty="0" smtClean="0"/>
          </a:p>
          <a:p>
            <a:r>
              <a:rPr lang="en-US" altLang="ja-JP" sz="1200" dirty="0" smtClean="0"/>
              <a:t>【</a:t>
            </a:r>
            <a:r>
              <a:rPr lang="en-US" altLang="ja-JP" sz="1200" dirty="0"/>
              <a:t>1 </a:t>
            </a:r>
            <a:r>
              <a:rPr lang="ja-JP" altLang="en-US" sz="1200" dirty="0"/>
              <a:t>ペットの健康管理（毎年のワクチン・予防接種）</a:t>
            </a:r>
            <a:r>
              <a:rPr lang="en-US" altLang="ja-JP" sz="1200" dirty="0"/>
              <a:t>】</a:t>
            </a:r>
            <a:r>
              <a:rPr lang="ja-JP" altLang="en-US" sz="1200" dirty="0"/>
              <a:t>が</a:t>
            </a:r>
            <a:r>
              <a:rPr lang="en-US" altLang="ja-JP" sz="1200" dirty="0"/>
              <a:t>9</a:t>
            </a:r>
            <a:r>
              <a:rPr lang="ja-JP" altLang="en-US" sz="1200" dirty="0"/>
              <a:t>割弱で最も高く、以下、</a:t>
            </a:r>
          </a:p>
          <a:p>
            <a:r>
              <a:rPr lang="en-US" altLang="ja-JP" sz="1200" dirty="0"/>
              <a:t>【2 </a:t>
            </a:r>
            <a:r>
              <a:rPr lang="ja-JP" altLang="en-US" sz="1200" dirty="0"/>
              <a:t>飼い主の明示（名札・首輪の装着、ﾏｲｸﾛﾁｯﾌﾟの埋め込み）</a:t>
            </a:r>
            <a:r>
              <a:rPr lang="en-US" altLang="ja-JP" sz="1200" dirty="0"/>
              <a:t>】</a:t>
            </a:r>
            <a:r>
              <a:rPr lang="ja-JP" altLang="en-US" sz="1200" dirty="0"/>
              <a:t>が５割弱、</a:t>
            </a:r>
          </a:p>
          <a:p>
            <a:r>
              <a:rPr lang="en-US" altLang="ja-JP" sz="1200" dirty="0"/>
              <a:t>【3 </a:t>
            </a:r>
            <a:r>
              <a:rPr lang="ja-JP" altLang="en-US" sz="1200" dirty="0"/>
              <a:t>災害時の備え（しつけ・備蓄品・持ち出し袋など）</a:t>
            </a:r>
            <a:r>
              <a:rPr lang="en-US" altLang="ja-JP" sz="1200" dirty="0"/>
              <a:t>】</a:t>
            </a:r>
            <a:r>
              <a:rPr lang="ja-JP" altLang="en-US" sz="1200" dirty="0"/>
              <a:t>が４割強、</a:t>
            </a:r>
          </a:p>
          <a:p>
            <a:r>
              <a:rPr lang="en-US" altLang="ja-JP" sz="1200" dirty="0"/>
              <a:t>【4 </a:t>
            </a:r>
            <a:r>
              <a:rPr lang="ja-JP" altLang="en-US" sz="1200" dirty="0"/>
              <a:t>災害時に同行避難できない際の預け先の確保</a:t>
            </a:r>
            <a:r>
              <a:rPr lang="en-US" altLang="ja-JP" sz="1200" dirty="0"/>
              <a:t>】</a:t>
            </a:r>
            <a:r>
              <a:rPr lang="ja-JP" altLang="en-US" sz="1200" dirty="0"/>
              <a:t>が１割台</a:t>
            </a:r>
            <a:r>
              <a:rPr lang="ja-JP" altLang="en-US" sz="1200" dirty="0" smtClean="0"/>
              <a:t>半ば、と</a:t>
            </a:r>
            <a:r>
              <a:rPr lang="ja-JP" altLang="en-US" sz="1200" dirty="0"/>
              <a:t>いう結果。</a:t>
            </a:r>
          </a:p>
        </p:txBody>
      </p:sp>
      <p:sp>
        <p:nvSpPr>
          <p:cNvPr id="19" name="正方形/長方形 18"/>
          <p:cNvSpPr/>
          <p:nvPr/>
        </p:nvSpPr>
        <p:spPr>
          <a:xfrm>
            <a:off x="233999" y="2215531"/>
            <a:ext cx="5400000" cy="440065"/>
          </a:xfrm>
          <a:prstGeom prst="rect">
            <a:avLst/>
          </a:prstGeom>
        </p:spPr>
        <p:txBody>
          <a:bodyPr wrap="none">
            <a:noAutofit/>
          </a:bodyPr>
          <a:lstStyle/>
          <a:p>
            <a:r>
              <a:rPr lang="en-US" altLang="ja-JP" sz="900" b="1" dirty="0" smtClean="0">
                <a:latin typeface="HG丸ｺﾞｼｯｸM-PRO"/>
                <a:ea typeface="HG丸ｺﾞｼｯｸM-PRO"/>
                <a:cs typeface="HG丸ｺﾞｼｯｸM-PRO"/>
              </a:rPr>
              <a:t>【</a:t>
            </a:r>
            <a:r>
              <a:rPr lang="ja-JP" altLang="en-US" sz="900" b="1" dirty="0" smtClean="0">
                <a:latin typeface="HG丸ｺﾞｼｯｸM-PRO"/>
                <a:ea typeface="HG丸ｺﾞｼｯｸM-PRO"/>
                <a:cs typeface="HG丸ｺﾞｼｯｸM-PRO"/>
              </a:rPr>
              <a:t>ペット（猫・犬）への日頃からの備え（呈示４項目の実施率）</a:t>
            </a:r>
            <a:r>
              <a:rPr lang="en-US" altLang="ja-JP" sz="900" b="1" dirty="0" smtClean="0">
                <a:latin typeface="HG丸ｺﾞｼｯｸM-PRO"/>
                <a:ea typeface="HG丸ｺﾞｼｯｸM-PRO"/>
                <a:cs typeface="HG丸ｺﾞｼｯｸM-PRO"/>
              </a:rPr>
              <a:t>】</a:t>
            </a:r>
            <a:r>
              <a:rPr lang="ja-JP" altLang="en-US" sz="900" b="1" dirty="0" smtClean="0">
                <a:latin typeface="HG丸ｺﾞｼｯｸM-PRO"/>
                <a:ea typeface="HG丸ｺﾞｼｯｸM-PRO"/>
                <a:cs typeface="HG丸ｺﾞｼｯｸM-PRO"/>
              </a:rPr>
              <a:t>（問</a:t>
            </a:r>
            <a:r>
              <a:rPr lang="en-US" altLang="ja-JP" sz="900" b="1" dirty="0" smtClean="0">
                <a:latin typeface="HG丸ｺﾞｼｯｸM-PRO"/>
                <a:ea typeface="HG丸ｺﾞｼｯｸM-PRO"/>
                <a:cs typeface="HG丸ｺﾞｼｯｸM-PRO"/>
              </a:rPr>
              <a:t>29−1</a:t>
            </a:r>
            <a:r>
              <a:rPr lang="ja-JP" altLang="en-US" sz="900" b="1" dirty="0" smtClean="0">
                <a:latin typeface="HG丸ｺﾞｼｯｸM-PRO"/>
                <a:ea typeface="HG丸ｺﾞｼｯｸM-PRO"/>
                <a:cs typeface="HG丸ｺﾞｼｯｸM-PRO"/>
              </a:rPr>
              <a:t>）</a:t>
            </a:r>
            <a:endParaRPr lang="en-US" altLang="ja-JP" sz="900" b="1" dirty="0" smtClean="0">
              <a:latin typeface="HG丸ｺﾞｼｯｸM-PRO"/>
              <a:ea typeface="HG丸ｺﾞｼｯｸM-PRO"/>
              <a:cs typeface="HG丸ｺﾞｼｯｸM-PRO"/>
            </a:endParaRPr>
          </a:p>
          <a:p>
            <a:pPr>
              <a:spcBef>
                <a:spcPts val="300"/>
              </a:spcBef>
            </a:pPr>
            <a:r>
              <a:rPr lang="ja-JP" altLang="en-US" sz="900" b="1" dirty="0" smtClean="0">
                <a:latin typeface="HG丸ｺﾞｼｯｸM-PRO"/>
                <a:ea typeface="HG丸ｺﾞｼｯｸM-PRO"/>
                <a:cs typeface="HG丸ｺﾞｼｯｸM-PRO"/>
              </a:rPr>
              <a:t>（問</a:t>
            </a:r>
            <a:r>
              <a:rPr lang="en-US" altLang="ja-JP" sz="900" b="1" dirty="0" smtClean="0">
                <a:latin typeface="HG丸ｺﾞｼｯｸM-PRO"/>
                <a:ea typeface="HG丸ｺﾞｼｯｸM-PRO"/>
                <a:cs typeface="HG丸ｺﾞｼｯｸM-PRO"/>
              </a:rPr>
              <a:t>29−1−1〜4</a:t>
            </a:r>
            <a:r>
              <a:rPr lang="ja-JP" altLang="en-US" sz="900" b="1" dirty="0" smtClean="0">
                <a:latin typeface="HG丸ｺﾞｼｯｸM-PRO"/>
                <a:ea typeface="HG丸ｺﾞｼｯｸM-PRO"/>
                <a:cs typeface="HG丸ｺﾞｼｯｸM-PRO"/>
              </a:rPr>
              <a:t>いずれも、問</a:t>
            </a:r>
            <a:r>
              <a:rPr lang="en-US" altLang="ja-JP" sz="900" b="1" dirty="0" smtClean="0">
                <a:latin typeface="HG丸ｺﾞｼｯｸM-PRO"/>
                <a:ea typeface="HG丸ｺﾞｼｯｸM-PRO"/>
                <a:cs typeface="HG丸ｺﾞｼｯｸM-PRO"/>
              </a:rPr>
              <a:t>29</a:t>
            </a:r>
            <a:r>
              <a:rPr lang="ja-JP" altLang="en-US" sz="900" b="1" dirty="0" smtClean="0">
                <a:latin typeface="HG丸ｺﾞｼｯｸM-PRO"/>
                <a:ea typeface="HG丸ｺﾞｼｯｸM-PRO"/>
                <a:cs typeface="HG丸ｺﾞｼｯｸM-PRO"/>
              </a:rPr>
              <a:t>＝</a:t>
            </a:r>
            <a:r>
              <a:rPr lang="en-US" altLang="ja-JP" sz="900" b="1" dirty="0" smtClean="0">
                <a:latin typeface="HG丸ｺﾞｼｯｸM-PRO"/>
                <a:ea typeface="HG丸ｺﾞｼｯｸM-PRO"/>
                <a:cs typeface="HG丸ｺﾞｼｯｸM-PRO"/>
              </a:rPr>
              <a:t>②</a:t>
            </a:r>
            <a:r>
              <a:rPr lang="ja-JP" altLang="en-US" sz="900" b="1" dirty="0" smtClean="0">
                <a:latin typeface="HG丸ｺﾞｼｯｸM-PRO"/>
                <a:ea typeface="HG丸ｺﾞｼｯｸM-PRO"/>
                <a:cs typeface="HG丸ｺﾞｼｯｸM-PRO"/>
              </a:rPr>
              <a:t>＋</a:t>
            </a:r>
            <a:r>
              <a:rPr lang="en-US" altLang="ja-JP" sz="900" b="1" dirty="0" smtClean="0">
                <a:latin typeface="HG丸ｺﾞｼｯｸM-PRO"/>
                <a:ea typeface="HG丸ｺﾞｼｯｸM-PRO"/>
                <a:cs typeface="HG丸ｺﾞｼｯｸM-PRO"/>
              </a:rPr>
              <a:t>③</a:t>
            </a:r>
            <a:r>
              <a:rPr lang="ja-JP" altLang="en-US" sz="900" b="1" dirty="0" smtClean="0">
                <a:latin typeface="HG丸ｺﾞｼｯｸM-PRO"/>
                <a:ea typeface="HG丸ｺﾞｼｯｸM-PRO"/>
                <a:cs typeface="HG丸ｺﾞｼｯｸM-PRO"/>
              </a:rPr>
              <a:t>ベース）</a:t>
            </a:r>
            <a:endParaRPr lang="ja-JP" altLang="en-US" sz="900" b="1" dirty="0">
              <a:latin typeface="HG丸ｺﾞｼｯｸM-PRO"/>
              <a:ea typeface="HG丸ｺﾞｼｯｸM-PRO"/>
              <a:cs typeface="HG丸ｺﾞｼｯｸM-PRO"/>
            </a:endParaRPr>
          </a:p>
        </p:txBody>
      </p:sp>
      <p:sp>
        <p:nvSpPr>
          <p:cNvPr id="21" name="サブタイトル 2"/>
          <p:cNvSpPr txBox="1">
            <a:spLocks/>
          </p:cNvSpPr>
          <p:nvPr/>
        </p:nvSpPr>
        <p:spPr>
          <a:xfrm>
            <a:off x="360000" y="3857754"/>
            <a:ext cx="6100480" cy="1827009"/>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spcBef>
                <a:spcPts val="0"/>
              </a:spcBef>
            </a:pPr>
            <a:r>
              <a:rPr lang="ja-JP" altLang="en-US" sz="1000" b="1" dirty="0"/>
              <a:t> </a:t>
            </a:r>
            <a:r>
              <a:rPr lang="en-US" altLang="ja-JP" sz="1000" b="1" dirty="0"/>
              <a:t>【1 </a:t>
            </a:r>
            <a:r>
              <a:rPr lang="ja-JP" altLang="en-US" sz="1000" b="1" dirty="0"/>
              <a:t>ペットの健康管理（毎年のワクチン・予防接種）</a:t>
            </a:r>
            <a:r>
              <a:rPr lang="en-US" altLang="ja-JP" sz="1000" b="1" dirty="0"/>
              <a:t>】</a:t>
            </a:r>
            <a:r>
              <a:rPr lang="ja-JP" altLang="en-US" sz="1000" b="1" dirty="0"/>
              <a:t>（問</a:t>
            </a:r>
            <a:r>
              <a:rPr lang="en-US" altLang="ja-JP" sz="1000" b="1" dirty="0"/>
              <a:t>29−1−1</a:t>
            </a:r>
            <a:r>
              <a:rPr lang="ja-JP" altLang="en-US" sz="1000" b="1" dirty="0" smtClean="0"/>
              <a:t>）</a:t>
            </a:r>
            <a:endParaRPr lang="ja-JP" altLang="en-US" sz="1000" b="1" dirty="0"/>
          </a:p>
          <a:p>
            <a:pPr>
              <a:spcBef>
                <a:spcPts val="0"/>
              </a:spcBef>
            </a:pPr>
            <a:r>
              <a:rPr lang="ja-JP" altLang="en-US" sz="1000" dirty="0" smtClean="0"/>
              <a:t>　「</a:t>
            </a:r>
            <a:r>
              <a:rPr lang="ja-JP" altLang="en-US" sz="1000" dirty="0"/>
              <a:t>している」</a:t>
            </a:r>
            <a:r>
              <a:rPr lang="en-US" altLang="ja-JP" sz="1000" dirty="0"/>
              <a:t>(87</a:t>
            </a:r>
            <a:r>
              <a:rPr lang="ja-JP" altLang="en-US" sz="1000" dirty="0"/>
              <a:t>％</a:t>
            </a:r>
            <a:r>
              <a:rPr lang="en-US" altLang="ja-JP" sz="1000" dirty="0"/>
              <a:t>)</a:t>
            </a:r>
            <a:r>
              <a:rPr lang="ja-JP" altLang="en-US" sz="1000" dirty="0"/>
              <a:t>が９割弱で、１割強にとどまる「していない」</a:t>
            </a:r>
            <a:r>
              <a:rPr lang="en-US" altLang="ja-JP" sz="1000" dirty="0"/>
              <a:t>(11</a:t>
            </a:r>
            <a:r>
              <a:rPr lang="ja-JP" altLang="en-US" sz="1000" dirty="0"/>
              <a:t>％</a:t>
            </a:r>
            <a:r>
              <a:rPr lang="en-US" altLang="ja-JP" sz="1000" dirty="0"/>
              <a:t>)</a:t>
            </a:r>
            <a:r>
              <a:rPr lang="ja-JP" altLang="en-US" sz="1000" dirty="0"/>
              <a:t>を</a:t>
            </a:r>
            <a:r>
              <a:rPr lang="ja-JP" altLang="en-US" sz="1000" dirty="0" smtClean="0"/>
              <a:t>大きく上回って</a:t>
            </a:r>
            <a:r>
              <a:rPr lang="ja-JP" altLang="en-US" sz="1000" dirty="0"/>
              <a:t>多い。</a:t>
            </a:r>
          </a:p>
          <a:p>
            <a:pPr>
              <a:spcBef>
                <a:spcPts val="0"/>
              </a:spcBef>
            </a:pPr>
            <a:endParaRPr lang="ja-JP" altLang="en-US" sz="1000" dirty="0"/>
          </a:p>
          <a:p>
            <a:pPr>
              <a:spcBef>
                <a:spcPts val="0"/>
              </a:spcBef>
            </a:pPr>
            <a:r>
              <a:rPr lang="ja-JP" altLang="en-US" sz="1000" b="1" dirty="0"/>
              <a:t> </a:t>
            </a:r>
            <a:r>
              <a:rPr lang="en-US" altLang="ja-JP" sz="1000" b="1" dirty="0"/>
              <a:t>【2 </a:t>
            </a:r>
            <a:r>
              <a:rPr lang="ja-JP" altLang="en-US" sz="1000" b="1" dirty="0"/>
              <a:t>飼い主の明示（名札・首輪の装着、ﾏｲｸﾛﾁｯﾌﾟの埋め込み）</a:t>
            </a:r>
            <a:r>
              <a:rPr lang="en-US" altLang="ja-JP" sz="1000" b="1" dirty="0"/>
              <a:t>】</a:t>
            </a:r>
            <a:r>
              <a:rPr lang="ja-JP" altLang="en-US" sz="1000" b="1" dirty="0"/>
              <a:t>（問</a:t>
            </a:r>
            <a:r>
              <a:rPr lang="en-US" altLang="ja-JP" sz="1000" b="1" dirty="0"/>
              <a:t>29−1−2</a:t>
            </a:r>
            <a:r>
              <a:rPr lang="ja-JP" altLang="en-US" sz="1000" b="1" dirty="0"/>
              <a:t>）</a:t>
            </a:r>
          </a:p>
          <a:p>
            <a:pPr>
              <a:spcBef>
                <a:spcPts val="0"/>
              </a:spcBef>
            </a:pPr>
            <a:r>
              <a:rPr lang="ja-JP" altLang="en-US" sz="1000" dirty="0" smtClean="0"/>
              <a:t>　「</a:t>
            </a:r>
            <a:r>
              <a:rPr lang="ja-JP" altLang="en-US" sz="1000" dirty="0"/>
              <a:t>している」</a:t>
            </a:r>
            <a:r>
              <a:rPr lang="en-US" altLang="ja-JP" sz="1000" dirty="0"/>
              <a:t>(48</a:t>
            </a:r>
            <a:r>
              <a:rPr lang="ja-JP" altLang="en-US" sz="1000" dirty="0"/>
              <a:t>％</a:t>
            </a:r>
            <a:r>
              <a:rPr lang="en-US" altLang="ja-JP" sz="1000" dirty="0"/>
              <a:t>)</a:t>
            </a:r>
            <a:r>
              <a:rPr lang="ja-JP" altLang="en-US" sz="1000" dirty="0"/>
              <a:t>と「していない」</a:t>
            </a:r>
            <a:r>
              <a:rPr lang="en-US" altLang="ja-JP" sz="1000" dirty="0"/>
              <a:t>(50</a:t>
            </a:r>
            <a:r>
              <a:rPr lang="ja-JP" altLang="en-US" sz="1000" dirty="0"/>
              <a:t>％</a:t>
            </a:r>
            <a:r>
              <a:rPr lang="en-US" altLang="ja-JP" sz="1000" dirty="0"/>
              <a:t>)</a:t>
            </a:r>
            <a:r>
              <a:rPr lang="ja-JP" altLang="en-US" sz="1000" dirty="0"/>
              <a:t>がほぼ半々で拮抗。</a:t>
            </a:r>
          </a:p>
          <a:p>
            <a:pPr>
              <a:spcBef>
                <a:spcPts val="0"/>
              </a:spcBef>
            </a:pPr>
            <a:endParaRPr lang="ja-JP" altLang="en-US" sz="1000" dirty="0"/>
          </a:p>
          <a:p>
            <a:pPr>
              <a:spcBef>
                <a:spcPts val="0"/>
              </a:spcBef>
            </a:pPr>
            <a:r>
              <a:rPr lang="ja-JP" altLang="en-US" sz="1000" b="1" dirty="0"/>
              <a:t> </a:t>
            </a:r>
            <a:r>
              <a:rPr lang="en-US" altLang="ja-JP" sz="1000" b="1" dirty="0"/>
              <a:t>【3 </a:t>
            </a:r>
            <a:r>
              <a:rPr lang="ja-JP" altLang="en-US" sz="1000" b="1" dirty="0"/>
              <a:t>災害時の備え（しつけ・備蓄品・持ち出し袋など）</a:t>
            </a:r>
            <a:r>
              <a:rPr lang="en-US" altLang="ja-JP" sz="1000" b="1" dirty="0"/>
              <a:t>】</a:t>
            </a:r>
            <a:r>
              <a:rPr lang="ja-JP" altLang="en-US" sz="1000" b="1" dirty="0"/>
              <a:t>（問</a:t>
            </a:r>
            <a:r>
              <a:rPr lang="en-US" altLang="ja-JP" sz="1000" b="1" dirty="0"/>
              <a:t>29−1−3</a:t>
            </a:r>
            <a:r>
              <a:rPr lang="ja-JP" altLang="en-US" sz="1000" b="1" dirty="0"/>
              <a:t>）</a:t>
            </a:r>
          </a:p>
          <a:p>
            <a:pPr>
              <a:spcBef>
                <a:spcPts val="0"/>
              </a:spcBef>
            </a:pPr>
            <a:r>
              <a:rPr lang="ja-JP" altLang="en-US" sz="1000" dirty="0" smtClean="0"/>
              <a:t>　「して</a:t>
            </a:r>
            <a:r>
              <a:rPr lang="ja-JP" altLang="en-US" sz="1000" dirty="0"/>
              <a:t>いない」</a:t>
            </a:r>
            <a:r>
              <a:rPr lang="en-US" altLang="ja-JP" sz="1000" dirty="0"/>
              <a:t>(55</a:t>
            </a:r>
            <a:r>
              <a:rPr lang="ja-JP" altLang="en-US" sz="1000" dirty="0"/>
              <a:t>％</a:t>
            </a:r>
            <a:r>
              <a:rPr lang="en-US" altLang="ja-JP" sz="1000" dirty="0"/>
              <a:t>)</a:t>
            </a:r>
            <a:r>
              <a:rPr lang="ja-JP" altLang="en-US" sz="1000" dirty="0"/>
              <a:t>が５割台半ばで、４割強の「している」</a:t>
            </a:r>
            <a:r>
              <a:rPr lang="en-US" altLang="ja-JP" sz="1000" dirty="0"/>
              <a:t>(43</a:t>
            </a:r>
            <a:r>
              <a:rPr lang="ja-JP" altLang="en-US" sz="1000" dirty="0"/>
              <a:t>％</a:t>
            </a:r>
            <a:r>
              <a:rPr lang="en-US" altLang="ja-JP" sz="1000" dirty="0"/>
              <a:t>)</a:t>
            </a:r>
            <a:r>
              <a:rPr lang="ja-JP" altLang="en-US" sz="1000" dirty="0" smtClean="0"/>
              <a:t>より</a:t>
            </a:r>
            <a:r>
              <a:rPr lang="en-US" altLang="ja-JP" sz="1000" dirty="0" smtClean="0"/>
              <a:t>12</a:t>
            </a:r>
            <a:r>
              <a:rPr lang="ja-JP" altLang="en-US" sz="1000" dirty="0"/>
              <a:t>ポイント多い。</a:t>
            </a:r>
          </a:p>
          <a:p>
            <a:pPr>
              <a:spcBef>
                <a:spcPts val="0"/>
              </a:spcBef>
            </a:pPr>
            <a:endParaRPr lang="ja-JP" altLang="en-US" sz="1000" dirty="0"/>
          </a:p>
          <a:p>
            <a:pPr>
              <a:spcBef>
                <a:spcPts val="0"/>
              </a:spcBef>
            </a:pPr>
            <a:r>
              <a:rPr lang="ja-JP" altLang="en-US" sz="1000" b="1" dirty="0"/>
              <a:t> </a:t>
            </a:r>
            <a:r>
              <a:rPr lang="en-US" altLang="ja-JP" sz="1000" b="1" dirty="0"/>
              <a:t>【4 </a:t>
            </a:r>
            <a:r>
              <a:rPr lang="ja-JP" altLang="en-US" sz="1000" b="1" dirty="0"/>
              <a:t>災害時に同行避難できない際の預け先の確保</a:t>
            </a:r>
            <a:r>
              <a:rPr lang="en-US" altLang="ja-JP" sz="1000" b="1" dirty="0"/>
              <a:t>】</a:t>
            </a:r>
            <a:r>
              <a:rPr lang="ja-JP" altLang="en-US" sz="1000" b="1" dirty="0"/>
              <a:t>（問</a:t>
            </a:r>
            <a:r>
              <a:rPr lang="en-US" altLang="ja-JP" sz="1000" b="1" dirty="0"/>
              <a:t>29−1−4</a:t>
            </a:r>
            <a:r>
              <a:rPr lang="ja-JP" altLang="en-US" sz="1000" b="1" dirty="0"/>
              <a:t>）</a:t>
            </a:r>
          </a:p>
          <a:p>
            <a:pPr>
              <a:spcBef>
                <a:spcPts val="0"/>
              </a:spcBef>
            </a:pPr>
            <a:r>
              <a:rPr lang="ja-JP" altLang="en-US" sz="1000" dirty="0" smtClean="0"/>
              <a:t>　「</a:t>
            </a:r>
            <a:r>
              <a:rPr lang="ja-JP" altLang="en-US" sz="1000" dirty="0"/>
              <a:t>していない」</a:t>
            </a:r>
            <a:r>
              <a:rPr lang="en-US" altLang="ja-JP" sz="1000" dirty="0"/>
              <a:t>(83</a:t>
            </a:r>
            <a:r>
              <a:rPr lang="ja-JP" altLang="en-US" sz="1000" dirty="0"/>
              <a:t>％</a:t>
            </a:r>
            <a:r>
              <a:rPr lang="en-US" altLang="ja-JP" sz="1000" dirty="0"/>
              <a:t>)</a:t>
            </a:r>
            <a:r>
              <a:rPr lang="ja-JP" altLang="en-US" sz="1000" dirty="0"/>
              <a:t>が８割強で、「している」</a:t>
            </a:r>
            <a:r>
              <a:rPr lang="en-US" altLang="ja-JP" sz="1000" dirty="0"/>
              <a:t>(15</a:t>
            </a:r>
            <a:r>
              <a:rPr lang="ja-JP" altLang="en-US" sz="1000" dirty="0"/>
              <a:t>％</a:t>
            </a:r>
            <a:r>
              <a:rPr lang="en-US" altLang="ja-JP" sz="1000" dirty="0"/>
              <a:t>)</a:t>
            </a:r>
            <a:r>
              <a:rPr lang="ja-JP" altLang="en-US" sz="1000" dirty="0"/>
              <a:t>は１割台</a:t>
            </a:r>
            <a:r>
              <a:rPr lang="ja-JP" altLang="en-US" sz="1000" dirty="0" smtClean="0"/>
              <a:t>半ばと少数派</a:t>
            </a:r>
            <a:r>
              <a:rPr lang="ja-JP" altLang="en-US" sz="1000" dirty="0"/>
              <a:t>にとどまる。</a:t>
            </a:r>
          </a:p>
        </p:txBody>
      </p:sp>
      <p:graphicFrame>
        <p:nvGraphicFramePr>
          <p:cNvPr id="18" name="グラフ 17"/>
          <p:cNvGraphicFramePr>
            <a:graphicFrameLocks/>
          </p:cNvGraphicFramePr>
          <p:nvPr>
            <p:extLst>
              <p:ext uri="{D42A27DB-BD31-4B8C-83A1-F6EECF244321}">
                <p14:modId xmlns:p14="http://schemas.microsoft.com/office/powerpoint/2010/main" val="107501640"/>
              </p:ext>
            </p:extLst>
          </p:nvPr>
        </p:nvGraphicFramePr>
        <p:xfrm>
          <a:off x="382345" y="6459999"/>
          <a:ext cx="2881704" cy="2971800"/>
        </p:xfrm>
        <a:graphic>
          <a:graphicData uri="http://schemas.openxmlformats.org/drawingml/2006/chart">
            <c:chart xmlns:c="http://schemas.openxmlformats.org/drawingml/2006/chart" xmlns:r="http://schemas.openxmlformats.org/officeDocument/2006/relationships" r:id="rId2"/>
          </a:graphicData>
        </a:graphic>
      </p:graphicFrame>
      <p:sp>
        <p:nvSpPr>
          <p:cNvPr id="16" name="正方形/長方形 15"/>
          <p:cNvSpPr/>
          <p:nvPr/>
        </p:nvSpPr>
        <p:spPr>
          <a:xfrm>
            <a:off x="383864" y="5958175"/>
            <a:ext cx="3017704" cy="484476"/>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29</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のご家庭では、ペットを飼っていますか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また</a:t>
            </a:r>
            <a:r>
              <a:rPr lang="ja-JP" altLang="en-US" sz="800" b="1" dirty="0">
                <a:latin typeface="HG丸ｺﾞｼｯｸM-PRO"/>
                <a:ea typeface="HG丸ｺﾞｼｯｸM-PRO"/>
                <a:cs typeface="HG丸ｺﾞｼｯｸM-PRO"/>
              </a:rPr>
              <a:t>、飼っている場合、どのようなペットを飼っていますか。（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0" name="正方形/長方形 19"/>
          <p:cNvSpPr/>
          <p:nvPr/>
        </p:nvSpPr>
        <p:spPr>
          <a:xfrm>
            <a:off x="3587040" y="5965000"/>
            <a:ext cx="2915305" cy="503999"/>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＜問29で「2.猫」「3.犬」とお答えの方</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solidFill>
                <a:srgbClr val="000000"/>
              </a:solidFill>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smtClean="0">
                <a:latin typeface="HG丸ｺﾞｼｯｸM-PRO"/>
                <a:ea typeface="HG丸ｺﾞｼｯｸM-PRO"/>
                <a:cs typeface="HG丸ｺﾞｼｯｸM-PRO"/>
              </a:rPr>
              <a:t>29</a:t>
            </a:r>
            <a:r>
              <a:rPr lang="en-US" altLang="ja-JP" sz="800" b="1" dirty="0">
                <a:latin typeface="HG丸ｺﾞｼｯｸM-PRO"/>
                <a:ea typeface="HG丸ｺﾞｼｯｸM-PRO"/>
                <a:cs typeface="HG丸ｺﾞｼｯｸM-PRO"/>
              </a:rPr>
              <a:t>-1</a:t>
            </a:r>
            <a:r>
              <a:rPr lang="en-US" altLang="ja-JP" sz="800" b="1" dirty="0" smtClean="0">
                <a:latin typeface="HG丸ｺﾞｼｯｸM-PRO"/>
                <a:ea typeface="HG丸ｺﾞｼｯｸM-PRO"/>
                <a:cs typeface="HG丸ｺﾞｼｯｸM-PRO"/>
              </a:rPr>
              <a:t>.</a:t>
            </a:r>
            <a:r>
              <a:rPr lang="ja-JP" altLang="en-US" sz="800" b="1" smtClean="0">
                <a:latin typeface="HG丸ｺﾞｼｯｸM-PRO"/>
                <a:ea typeface="HG丸ｺﾞｼｯｸM-PRO"/>
                <a:cs typeface="HG丸ｺﾞｼｯｸM-PRO"/>
              </a:rPr>
              <a:t> 次</a:t>
            </a:r>
            <a:r>
              <a:rPr lang="ja-JP" altLang="en-US" sz="800" b="1" dirty="0">
                <a:latin typeface="HG丸ｺﾞｼｯｸM-PRO"/>
                <a:ea typeface="HG丸ｺﾞｼｯｸM-PRO"/>
                <a:cs typeface="HG丸ｺﾞｼｯｸM-PRO"/>
              </a:rPr>
              <a:t>にあげる備えを、日頃から行っていますか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それぞれ</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は１つずつ） </a:t>
            </a:r>
            <a:r>
              <a:rPr lang="ja-JP" altLang="en-US" sz="800" b="1" dirty="0" smtClean="0">
                <a:latin typeface="HG丸ｺﾞｼｯｸM-PRO"/>
                <a:ea typeface="HG丸ｺﾞｼｯｸM-PRO"/>
                <a:cs typeface="HG丸ｺﾞｼｯｸM-PRO"/>
              </a:rPr>
              <a:t>［各</a:t>
            </a:r>
            <a:r>
              <a:rPr lang="en-US" altLang="ja-JP" sz="800" b="1" dirty="0" smtClean="0">
                <a:latin typeface="HG丸ｺﾞｼｯｸM-PRO"/>
                <a:ea typeface="HG丸ｺﾞｼｯｸM-PRO"/>
                <a:cs typeface="HG丸ｺﾞｼｯｸM-PRO"/>
              </a:rPr>
              <a:t>N=323</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graphicFrame>
        <p:nvGraphicFramePr>
          <p:cNvPr id="22" name="グラフ 21"/>
          <p:cNvGraphicFramePr>
            <a:graphicFrameLocks/>
          </p:cNvGraphicFramePr>
          <p:nvPr>
            <p:extLst>
              <p:ext uri="{D42A27DB-BD31-4B8C-83A1-F6EECF244321}">
                <p14:modId xmlns:p14="http://schemas.microsoft.com/office/powerpoint/2010/main" val="1612038785"/>
              </p:ext>
            </p:extLst>
          </p:nvPr>
        </p:nvGraphicFramePr>
        <p:xfrm>
          <a:off x="3208250" y="6459999"/>
          <a:ext cx="3365500" cy="160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1177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3</a:t>
            </a:fld>
            <a:endParaRPr kumimoji="1" lang="ja-JP" altLang="en-US"/>
          </a:p>
        </p:txBody>
      </p:sp>
      <p:sp>
        <p:nvSpPr>
          <p:cNvPr id="15" name="タイトル 1"/>
          <p:cNvSpPr>
            <a:spLocks noGrp="1"/>
          </p:cNvSpPr>
          <p:nvPr>
            <p:ph type="ctrTitle"/>
          </p:nvPr>
        </p:nvSpPr>
        <p:spPr>
          <a:xfrm>
            <a:off x="385384" y="626688"/>
            <a:ext cx="6118480" cy="648000"/>
          </a:xfrm>
          <a:solidFill>
            <a:srgbClr val="D9D9D9"/>
          </a:solidFill>
          <a:ln>
            <a:solidFill>
              <a:srgbClr val="FFFFFF"/>
            </a:solidFill>
          </a:ln>
        </p:spPr>
        <p:txBody>
          <a:bodyPr>
            <a:noAutofit/>
          </a:bodyPr>
          <a:lstStyle/>
          <a:p>
            <a:r>
              <a:rPr lang="ja-JP" altLang="en-US" sz="1200" dirty="0"/>
              <a:t>充実すべき公共サービスでは、「通勤・通学・買い物道路や歩道の整備</a:t>
            </a:r>
            <a:r>
              <a:rPr lang="ja-JP" altLang="en-US" sz="1200" dirty="0" smtClean="0"/>
              <a:t>」</a:t>
            </a:r>
            <a:r>
              <a:rPr lang="en-US" altLang="ja-JP" sz="1200" dirty="0" smtClean="0"/>
              <a:t/>
            </a:r>
            <a:br>
              <a:rPr lang="en-US" altLang="ja-JP" sz="1200" dirty="0" smtClean="0"/>
            </a:br>
            <a:r>
              <a:rPr lang="ja-JP" altLang="en-US" sz="1200" dirty="0" smtClean="0"/>
              <a:t>　「最寄リ駅</a:t>
            </a:r>
            <a:r>
              <a:rPr lang="ja-JP" altLang="en-US" sz="1200" dirty="0"/>
              <a:t>周辺の整備</a:t>
            </a:r>
            <a:r>
              <a:rPr lang="ja-JP" altLang="en-US" sz="1200" dirty="0" smtClean="0"/>
              <a:t>」「</a:t>
            </a:r>
            <a:r>
              <a:rPr lang="ja-JP" altLang="en-US" sz="1200" dirty="0"/>
              <a:t>商店街の振興」「地震など災害対策」の４項目</a:t>
            </a:r>
            <a:r>
              <a:rPr lang="ja-JP" altLang="en-US" sz="1200" dirty="0" smtClean="0"/>
              <a:t>が</a:t>
            </a:r>
            <a:r>
              <a:rPr lang="en-US" altLang="ja-JP" sz="1200" dirty="0" smtClean="0"/>
              <a:t/>
            </a:r>
            <a:br>
              <a:rPr lang="en-US" altLang="ja-JP" sz="1200" dirty="0" smtClean="0"/>
            </a:br>
            <a:r>
              <a:rPr lang="ja-JP" altLang="en-US" sz="1200" dirty="0" smtClean="0"/>
              <a:t>　　　　　　　　　　　　　　　　　　　　　　　　　　　比率４割以上で</a:t>
            </a:r>
            <a:r>
              <a:rPr lang="ja-JP" altLang="en-US" sz="1200" dirty="0"/>
              <a:t>上位</a:t>
            </a:r>
            <a:r>
              <a:rPr lang="ja-JP" altLang="en-US" sz="1200" dirty="0" smtClean="0"/>
              <a:t>。</a:t>
            </a:r>
            <a:endParaRPr kumimoji="1" lang="ja-JP" altLang="en-US" sz="1200" dirty="0"/>
          </a:p>
        </p:txBody>
      </p:sp>
      <p:sp>
        <p:nvSpPr>
          <p:cNvPr id="16" name="正方形/長方形 15"/>
          <p:cNvSpPr/>
          <p:nvPr/>
        </p:nvSpPr>
        <p:spPr>
          <a:xfrm>
            <a:off x="383865" y="2501214"/>
            <a:ext cx="6119999" cy="359444"/>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問3-2</a:t>
            </a:r>
            <a:r>
              <a:rPr lang="ja-JP" altLang="en-US" sz="800" b="1" dirty="0" smtClean="0">
                <a:solidFill>
                  <a:srgbClr val="000000"/>
                </a:solidFill>
                <a:latin typeface="HG丸ｺﾞｼｯｸM-PRO"/>
                <a:ea typeface="HG丸ｺﾞｼｯｸM-PRO"/>
                <a:cs typeface="HG丸ｺﾞｼｯｸM-PRO"/>
              </a:rPr>
              <a:t>. あなた</a:t>
            </a:r>
            <a:r>
              <a:rPr lang="ja-JP" altLang="en-US" sz="800" b="1" dirty="0">
                <a:solidFill>
                  <a:srgbClr val="000000"/>
                </a:solidFill>
                <a:latin typeface="HG丸ｺﾞｼｯｸM-PRO"/>
                <a:ea typeface="HG丸ｺﾞｼｯｸM-PRO"/>
                <a:cs typeface="HG丸ｺﾞｼｯｸM-PRO"/>
              </a:rPr>
              <a:t>が、今後、充実すべきだと思うサービスは何ですか。以下の1～33の項目の中からそれぞれいくつでも選んで</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solidFill>
                <a:srgbClr val="000000"/>
              </a:solidFill>
              <a:latin typeface="HG丸ｺﾞｼｯｸM-PRO"/>
              <a:ea typeface="HG丸ｺﾞｼｯｸM-PRO"/>
              <a:cs typeface="HG丸ｺﾞｼｯｸM-PRO"/>
            </a:endParaRPr>
          </a:p>
          <a:p>
            <a:r>
              <a:rPr lang="ja-JP" altLang="en-US" sz="800" b="1" dirty="0" smtClean="0">
                <a:solidFill>
                  <a:srgbClr val="000000"/>
                </a:solidFill>
                <a:latin typeface="HG丸ｺﾞｼｯｸM-PRO"/>
                <a:ea typeface="HG丸ｺﾞｼｯｸM-PRO"/>
                <a:cs typeface="HG丸ｺﾞｼｯｸM-PRO"/>
              </a:rPr>
              <a:t>回答欄</a:t>
            </a:r>
            <a:r>
              <a:rPr lang="ja-JP" altLang="en-US" sz="800" b="1" dirty="0">
                <a:solidFill>
                  <a:srgbClr val="000000"/>
                </a:solidFill>
                <a:latin typeface="HG丸ｺﾞｼｯｸM-PRO"/>
                <a:ea typeface="HG丸ｺﾞｼｯｸM-PRO"/>
                <a:cs typeface="HG丸ｺﾞｼｯｸM-PRO"/>
              </a:rPr>
              <a:t>の番号に○印をつけてください。（○はいくつでも）</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7" name="サブタイトル 2"/>
          <p:cNvSpPr>
            <a:spLocks noGrp="1"/>
          </p:cNvSpPr>
          <p:nvPr>
            <p:ph type="subTitle" idx="1"/>
          </p:nvPr>
        </p:nvSpPr>
        <p:spPr>
          <a:xfrm>
            <a:off x="383865" y="1299388"/>
            <a:ext cx="6221761" cy="1152506"/>
          </a:xfrm>
        </p:spPr>
        <p:txBody>
          <a:bodyPr>
            <a:noAutofit/>
          </a:bodyPr>
          <a:lstStyle/>
          <a:p>
            <a:r>
              <a:rPr lang="ja-JP" altLang="en-US" sz="1000" dirty="0"/>
              <a:t>全</a:t>
            </a:r>
            <a:r>
              <a:rPr lang="en-US" altLang="ja-JP" sz="1000" dirty="0"/>
              <a:t>33</a:t>
            </a:r>
            <a:r>
              <a:rPr lang="ja-JP" altLang="en-US" sz="1000" dirty="0"/>
              <a:t>項目</a:t>
            </a:r>
            <a:r>
              <a:rPr lang="en-US" altLang="ja-JP" sz="1000" dirty="0"/>
              <a:t>(</a:t>
            </a:r>
            <a:r>
              <a:rPr lang="ja-JP" altLang="en-US" sz="1000" dirty="0"/>
              <a:t>その他含む</a:t>
            </a:r>
            <a:r>
              <a:rPr lang="en-US" altLang="ja-JP" sz="1000" dirty="0"/>
              <a:t>)</a:t>
            </a:r>
            <a:r>
              <a:rPr lang="ja-JP" altLang="en-US" sz="1000" dirty="0"/>
              <a:t>の公共サービスの中から、</a:t>
            </a:r>
            <a:r>
              <a:rPr lang="en-US" altLang="ja-JP" sz="1000" dirty="0"/>
              <a:t>【</a:t>
            </a:r>
            <a:r>
              <a:rPr lang="ja-JP" altLang="en-US" sz="1000" dirty="0"/>
              <a:t>充実すべきと思う公共サービス</a:t>
            </a:r>
            <a:r>
              <a:rPr lang="en-US" altLang="ja-JP" sz="1000" dirty="0"/>
              <a:t>】</a:t>
            </a:r>
            <a:r>
              <a:rPr lang="ja-JP" altLang="en-US" sz="1000" dirty="0"/>
              <a:t>を複数回答</a:t>
            </a:r>
            <a:r>
              <a:rPr lang="ja-JP" altLang="en-US" sz="1000" dirty="0" smtClean="0"/>
              <a:t>で選</a:t>
            </a:r>
            <a:r>
              <a:rPr lang="ja-JP" altLang="en-US" sz="1000" dirty="0" err="1" smtClean="0"/>
              <a:t>ん</a:t>
            </a:r>
            <a:endParaRPr lang="en-US" altLang="ja-JP" sz="1000" dirty="0" smtClean="0"/>
          </a:p>
          <a:p>
            <a:r>
              <a:rPr lang="ja-JP" altLang="en-US" sz="1000" dirty="0" smtClean="0"/>
              <a:t>で</a:t>
            </a:r>
            <a:r>
              <a:rPr lang="ja-JP" altLang="en-US" sz="1000" dirty="0"/>
              <a:t>もらった結果をみると、「通勤・通学・買い物道路や歩道の整備」</a:t>
            </a:r>
            <a:r>
              <a:rPr lang="en-US" altLang="ja-JP" sz="1000" dirty="0"/>
              <a:t>(47</a:t>
            </a:r>
            <a:r>
              <a:rPr lang="ja-JP" altLang="en-US" sz="1000" dirty="0"/>
              <a:t>％</a:t>
            </a:r>
            <a:r>
              <a:rPr lang="en-US" altLang="ja-JP" sz="1000" dirty="0"/>
              <a:t>)</a:t>
            </a:r>
            <a:r>
              <a:rPr lang="ja-JP" altLang="en-US" sz="1000" dirty="0"/>
              <a:t>が５割弱で最も多く</a:t>
            </a:r>
            <a:r>
              <a:rPr lang="ja-JP" altLang="en-US" sz="1000" dirty="0" smtClean="0"/>
              <a:t>、以下、</a:t>
            </a:r>
            <a:endParaRPr lang="en-US" altLang="ja-JP" sz="1000" dirty="0" smtClean="0"/>
          </a:p>
          <a:p>
            <a:r>
              <a:rPr lang="ja-JP" altLang="en-US" sz="1000" dirty="0" smtClean="0"/>
              <a:t>「最寄リ駅</a:t>
            </a:r>
            <a:r>
              <a:rPr lang="ja-JP" altLang="en-US" sz="1000" dirty="0"/>
              <a:t>周辺の整備」</a:t>
            </a:r>
            <a:r>
              <a:rPr lang="en-US" altLang="ja-JP" sz="1000" dirty="0"/>
              <a:t>(44</a:t>
            </a:r>
            <a:r>
              <a:rPr lang="ja-JP" altLang="en-US" sz="1000" dirty="0"/>
              <a:t>％</a:t>
            </a:r>
            <a:r>
              <a:rPr lang="en-US" altLang="ja-JP" sz="1000" dirty="0"/>
              <a:t>)</a:t>
            </a:r>
            <a:r>
              <a:rPr lang="ja-JP" altLang="en-US" sz="1000" dirty="0"/>
              <a:t>が４割台半ば、「商店街の振興」と「地震などの災害対策」</a:t>
            </a:r>
            <a:r>
              <a:rPr lang="en-US" altLang="ja-JP" sz="1000" dirty="0"/>
              <a:t>(</a:t>
            </a:r>
            <a:r>
              <a:rPr lang="ja-JP" altLang="en-US" sz="1000" dirty="0"/>
              <a:t>各</a:t>
            </a:r>
            <a:r>
              <a:rPr lang="en-US" altLang="ja-JP" sz="1000" dirty="0"/>
              <a:t>40</a:t>
            </a:r>
            <a:r>
              <a:rPr lang="ja-JP" altLang="en-US" sz="1000" dirty="0"/>
              <a:t>％</a:t>
            </a:r>
            <a:r>
              <a:rPr lang="en-US" altLang="ja-JP" sz="1000" dirty="0"/>
              <a:t>)</a:t>
            </a:r>
            <a:r>
              <a:rPr lang="ja-JP" altLang="en-US" sz="1000" dirty="0" smtClean="0"/>
              <a:t>が</a:t>
            </a:r>
            <a:endParaRPr lang="en-US" altLang="ja-JP" sz="1000" dirty="0" smtClean="0"/>
          </a:p>
          <a:p>
            <a:r>
              <a:rPr lang="ja-JP" altLang="en-US" sz="1000" dirty="0" smtClean="0"/>
              <a:t>４割、「</a:t>
            </a:r>
            <a:r>
              <a:rPr lang="ja-JP" altLang="en-US" sz="1000" dirty="0"/>
              <a:t>防犯対策」と「駐輪場の整備」</a:t>
            </a:r>
            <a:r>
              <a:rPr lang="en-US" altLang="ja-JP" sz="1000" dirty="0"/>
              <a:t>(</a:t>
            </a:r>
            <a:r>
              <a:rPr lang="ja-JP" altLang="en-US" sz="1000" dirty="0"/>
              <a:t>各</a:t>
            </a:r>
            <a:r>
              <a:rPr lang="en-US" altLang="ja-JP" sz="1000" dirty="0"/>
              <a:t>37</a:t>
            </a:r>
            <a:r>
              <a:rPr lang="ja-JP" altLang="en-US" sz="1000" dirty="0"/>
              <a:t>％</a:t>
            </a:r>
            <a:r>
              <a:rPr lang="en-US" altLang="ja-JP" sz="1000" dirty="0"/>
              <a:t>)</a:t>
            </a:r>
            <a:r>
              <a:rPr lang="ja-JP" altLang="en-US" sz="1000" dirty="0"/>
              <a:t>、「高齢者や障碍者が移動しやすいまちづくり</a:t>
            </a:r>
            <a:r>
              <a:rPr lang="ja-JP" altLang="en-US" sz="1000" dirty="0" smtClean="0"/>
              <a:t>」</a:t>
            </a:r>
            <a:endParaRPr lang="en-US" altLang="ja-JP" sz="1000" dirty="0" smtClean="0"/>
          </a:p>
          <a:p>
            <a:r>
              <a:rPr lang="en-US" altLang="ja-JP" sz="1000" dirty="0" smtClean="0"/>
              <a:t>(</a:t>
            </a:r>
            <a:r>
              <a:rPr lang="en-US" altLang="ja-JP" sz="1000" dirty="0"/>
              <a:t>36</a:t>
            </a:r>
            <a:r>
              <a:rPr lang="ja-JP" altLang="en-US" sz="1000" dirty="0"/>
              <a:t>％</a:t>
            </a:r>
            <a:r>
              <a:rPr lang="en-US" altLang="ja-JP" sz="1000" dirty="0"/>
              <a:t>)</a:t>
            </a:r>
            <a:r>
              <a:rPr lang="ja-JP" altLang="en-US" sz="1000" dirty="0" smtClean="0"/>
              <a:t>、「</a:t>
            </a:r>
            <a:r>
              <a:rPr lang="ja-JP" altLang="en-US" sz="1000" dirty="0"/>
              <a:t>違法駐車の防止や交通安全対策」と「保育など子育て支援や保護を要する児童への援助</a:t>
            </a:r>
            <a:r>
              <a:rPr lang="ja-JP" altLang="en-US" sz="1000" dirty="0" smtClean="0"/>
              <a:t>、</a:t>
            </a:r>
            <a:endParaRPr lang="en-US" altLang="ja-JP" sz="1000" dirty="0" smtClean="0"/>
          </a:p>
          <a:p>
            <a:r>
              <a:rPr lang="ja-JP" altLang="en-US" sz="1000" dirty="0" smtClean="0"/>
              <a:t>幼稚園</a:t>
            </a:r>
            <a:r>
              <a:rPr lang="ja-JP" altLang="en-US" sz="1000" dirty="0"/>
              <a:t>・保育園</a:t>
            </a:r>
            <a:r>
              <a:rPr lang="ja-JP" altLang="en-US" sz="1000" dirty="0" smtClean="0"/>
              <a:t>の整備</a:t>
            </a:r>
            <a:r>
              <a:rPr lang="ja-JP" altLang="en-US" sz="1000" dirty="0"/>
              <a:t>」</a:t>
            </a:r>
            <a:r>
              <a:rPr lang="en-US" altLang="ja-JP" sz="1000" dirty="0"/>
              <a:t>(</a:t>
            </a:r>
            <a:r>
              <a:rPr lang="ja-JP" altLang="en-US" sz="1000" dirty="0"/>
              <a:t>各</a:t>
            </a:r>
            <a:r>
              <a:rPr lang="en-US" altLang="ja-JP" sz="1000" dirty="0"/>
              <a:t>34</a:t>
            </a:r>
            <a:r>
              <a:rPr lang="ja-JP" altLang="en-US" sz="1000" dirty="0"/>
              <a:t>％</a:t>
            </a:r>
            <a:r>
              <a:rPr lang="en-US" altLang="ja-JP" sz="1000" dirty="0"/>
              <a:t>)</a:t>
            </a:r>
            <a:r>
              <a:rPr lang="ja-JP" altLang="en-US" sz="1000" dirty="0"/>
              <a:t>などが３割台半ば以上で続き、上位となっている。</a:t>
            </a:r>
            <a:endParaRPr kumimoji="1" lang="ja-JP" altLang="en-US" sz="1000" dirty="0"/>
          </a:p>
        </p:txBody>
      </p:sp>
      <p:sp>
        <p:nvSpPr>
          <p:cNvPr id="18" name="正方形/長方形 17"/>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充実すべき公共サービス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（問３</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２）</a:t>
            </a:r>
          </a:p>
        </p:txBody>
      </p:sp>
      <p:graphicFrame>
        <p:nvGraphicFramePr>
          <p:cNvPr id="24" name="グラフ 23"/>
          <p:cNvGraphicFramePr>
            <a:graphicFrameLocks/>
          </p:cNvGraphicFramePr>
          <p:nvPr>
            <p:extLst>
              <p:ext uri="{D42A27DB-BD31-4B8C-83A1-F6EECF244321}">
                <p14:modId xmlns:p14="http://schemas.microsoft.com/office/powerpoint/2010/main" val="1819797338"/>
              </p:ext>
            </p:extLst>
          </p:nvPr>
        </p:nvGraphicFramePr>
        <p:xfrm>
          <a:off x="408714" y="2774581"/>
          <a:ext cx="6442996" cy="67427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81927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4</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smtClean="0">
                <a:solidFill>
                  <a:srgbClr val="000000"/>
                </a:solidFill>
              </a:rPr>
              <a:t>＜</a:t>
            </a:r>
            <a:r>
              <a:rPr lang="ja-JP" altLang="en-US" sz="1000" dirty="0"/>
              <a:t>３</a:t>
            </a:r>
            <a:r>
              <a:rPr lang="en-US" altLang="ja-JP" sz="1000" dirty="0"/>
              <a:t>-</a:t>
            </a:r>
            <a:r>
              <a:rPr lang="ja-JP" altLang="en-US" sz="1000" dirty="0"/>
              <a:t>３　区役所の情報発信について</a:t>
            </a:r>
            <a:r>
              <a:rPr lang="ja-JP" altLang="en-US" sz="1000" dirty="0" smtClean="0">
                <a:solidFill>
                  <a:srgbClr val="000000"/>
                </a:solidFill>
              </a:rPr>
              <a:t>＞</a:t>
            </a:r>
            <a:endParaRPr lang="ja-JP" altLang="en-US" sz="1000" dirty="0"/>
          </a:p>
        </p:txBody>
      </p:sp>
      <p:sp>
        <p:nvSpPr>
          <p:cNvPr id="29" name="タイトル 1"/>
          <p:cNvSpPr>
            <a:spLocks noGrp="1"/>
          </p:cNvSpPr>
          <p:nvPr>
            <p:ph type="ctrTitle"/>
          </p:nvPr>
        </p:nvSpPr>
        <p:spPr>
          <a:xfrm>
            <a:off x="383865" y="871701"/>
            <a:ext cx="6118480" cy="467999"/>
          </a:xfrm>
          <a:solidFill>
            <a:srgbClr val="D9D9D9"/>
          </a:solidFill>
          <a:ln>
            <a:solidFill>
              <a:srgbClr val="FFFFFF"/>
            </a:solidFill>
          </a:ln>
        </p:spPr>
        <p:txBody>
          <a:bodyPr>
            <a:noAutofit/>
          </a:bodyPr>
          <a:lstStyle/>
          <a:p>
            <a:r>
              <a:rPr lang="ja-JP" altLang="en-US" sz="1200" dirty="0"/>
              <a:t>区役所情報の主な情報源は、「広報よこはま港北区版」が６割強で</a:t>
            </a:r>
            <a:r>
              <a:rPr lang="ja-JP" altLang="en-US" sz="1200" dirty="0" smtClean="0"/>
              <a:t>、</a:t>
            </a:r>
            <a:r>
              <a:rPr lang="en-US" altLang="ja-JP" sz="1200" dirty="0" smtClean="0"/>
              <a:t/>
            </a:r>
            <a:br>
              <a:rPr lang="en-US" altLang="ja-JP" sz="1200" dirty="0" smtClean="0"/>
            </a:br>
            <a:r>
              <a:rPr lang="ja-JP" altLang="en-US" sz="1200" dirty="0" smtClean="0"/>
              <a:t>　　　　　　　　　　　　　　　　　　　次点</a:t>
            </a:r>
            <a:r>
              <a:rPr lang="ja-JP" altLang="en-US" sz="1200" dirty="0"/>
              <a:t>の</a:t>
            </a:r>
            <a:r>
              <a:rPr lang="ja-JP" altLang="en-US" sz="1200" dirty="0" smtClean="0"/>
              <a:t>「港北区ホームページ</a:t>
            </a:r>
            <a:r>
              <a:rPr lang="ja-JP" altLang="en-US" sz="1200" dirty="0"/>
              <a:t>」は２割。</a:t>
            </a:r>
          </a:p>
        </p:txBody>
      </p:sp>
      <p:sp>
        <p:nvSpPr>
          <p:cNvPr id="31" name="サブタイトル 2"/>
          <p:cNvSpPr>
            <a:spLocks noGrp="1"/>
          </p:cNvSpPr>
          <p:nvPr>
            <p:ph type="subTitle" idx="1"/>
          </p:nvPr>
        </p:nvSpPr>
        <p:spPr>
          <a:xfrm>
            <a:off x="383864" y="1377527"/>
            <a:ext cx="6120000" cy="1031073"/>
          </a:xfrm>
        </p:spPr>
        <p:txBody>
          <a:bodyPr>
            <a:noAutofit/>
          </a:bodyPr>
          <a:lstStyle/>
          <a:p>
            <a:r>
              <a:rPr lang="ja-JP" altLang="en-US" sz="1000" dirty="0"/>
              <a:t>区役所に関する情報の入手先を３つまで選んでもらった結果をみると、「広報よこはま</a:t>
            </a:r>
            <a:r>
              <a:rPr lang="ja-JP" altLang="en-US" sz="1000" dirty="0" smtClean="0"/>
              <a:t>港北区版</a:t>
            </a:r>
            <a:r>
              <a:rPr lang="en-US" altLang="ja-JP" sz="1000" dirty="0" smtClean="0"/>
              <a:t>(</a:t>
            </a:r>
            <a:r>
              <a:rPr lang="ja-JP" altLang="en-US" sz="1000" dirty="0" smtClean="0"/>
              <a:t>毎月</a:t>
            </a:r>
            <a:endParaRPr lang="en-US" altLang="ja-JP" sz="1000" dirty="0" smtClean="0"/>
          </a:p>
          <a:p>
            <a:r>
              <a:rPr lang="ja-JP" altLang="en-US" sz="1000" dirty="0" smtClean="0"/>
              <a:t>発行</a:t>
            </a:r>
            <a:r>
              <a:rPr lang="ja-JP" altLang="en-US" sz="1000" dirty="0"/>
              <a:t>の区の</a:t>
            </a:r>
            <a:r>
              <a:rPr lang="ja-JP" altLang="en-US" sz="1000" dirty="0" smtClean="0"/>
              <a:t>広報紙</a:t>
            </a:r>
            <a:r>
              <a:rPr lang="en-US" altLang="ja-JP" sz="1000" dirty="0" smtClean="0"/>
              <a:t>)</a:t>
            </a:r>
            <a:r>
              <a:rPr lang="ja-JP" altLang="en-US" sz="1000" dirty="0"/>
              <a:t>」</a:t>
            </a:r>
            <a:r>
              <a:rPr lang="en-US" altLang="ja-JP" sz="1000" dirty="0"/>
              <a:t>(63</a:t>
            </a:r>
            <a:r>
              <a:rPr lang="ja-JP" altLang="en-US" sz="1000" dirty="0"/>
              <a:t>％</a:t>
            </a:r>
            <a:r>
              <a:rPr lang="en-US" altLang="ja-JP" sz="1000" dirty="0"/>
              <a:t>)</a:t>
            </a:r>
            <a:r>
              <a:rPr lang="ja-JP" altLang="en-US" sz="1000" dirty="0"/>
              <a:t>が６割強で最も多く、これに「港北区ホームページ」</a:t>
            </a:r>
            <a:r>
              <a:rPr lang="en-US" altLang="ja-JP" sz="1000" dirty="0"/>
              <a:t>(20</a:t>
            </a:r>
            <a:r>
              <a:rPr lang="ja-JP" altLang="en-US" sz="1000" dirty="0"/>
              <a:t>％</a:t>
            </a:r>
            <a:r>
              <a:rPr lang="en-US" altLang="ja-JP" sz="1000" dirty="0"/>
              <a:t>)</a:t>
            </a:r>
            <a:r>
              <a:rPr lang="ja-JP" altLang="en-US" sz="1000" dirty="0"/>
              <a:t>が続き</a:t>
            </a:r>
            <a:r>
              <a:rPr lang="ja-JP" altLang="en-US" sz="1000" dirty="0" smtClean="0"/>
              <a:t>、以下</a:t>
            </a:r>
            <a:endParaRPr lang="en-US" altLang="ja-JP" sz="1000" dirty="0" smtClean="0"/>
          </a:p>
          <a:p>
            <a:r>
              <a:rPr lang="ja-JP" altLang="en-US" sz="1000" dirty="0" smtClean="0"/>
              <a:t>「</a:t>
            </a:r>
            <a:r>
              <a:rPr lang="ja-JP" altLang="en-US" sz="1000" dirty="0"/>
              <a:t>区役所が発行するちらし・リーフレット」「家族・知り合いからの情報」</a:t>
            </a:r>
            <a:r>
              <a:rPr lang="en-US" altLang="ja-JP" sz="1000" dirty="0"/>
              <a:t>(</a:t>
            </a:r>
            <a:r>
              <a:rPr lang="ja-JP" altLang="en-US" sz="1000" dirty="0"/>
              <a:t>各</a:t>
            </a:r>
            <a:r>
              <a:rPr lang="en-US" altLang="ja-JP" sz="1000" dirty="0"/>
              <a:t>17</a:t>
            </a:r>
            <a:r>
              <a:rPr lang="ja-JP" altLang="en-US" sz="1000" dirty="0"/>
              <a:t>％</a:t>
            </a:r>
            <a:r>
              <a:rPr lang="en-US" altLang="ja-JP" sz="1000" dirty="0"/>
              <a:t>)</a:t>
            </a:r>
            <a:r>
              <a:rPr lang="ja-JP" altLang="en-US" sz="1000" dirty="0" smtClean="0"/>
              <a:t>、「</a:t>
            </a:r>
            <a:r>
              <a:rPr lang="ja-JP" altLang="en-US" sz="1000" dirty="0"/>
              <a:t>タウン</a:t>
            </a:r>
            <a:r>
              <a:rPr lang="ja-JP" altLang="en-US" sz="1000" dirty="0" smtClean="0"/>
              <a:t>情報</a:t>
            </a:r>
            <a:endParaRPr lang="en-US" altLang="ja-JP" sz="1000" dirty="0" smtClean="0"/>
          </a:p>
          <a:p>
            <a:r>
              <a:rPr lang="ja-JP" altLang="en-US" sz="1000" dirty="0" smtClean="0"/>
              <a:t>誌</a:t>
            </a:r>
            <a:r>
              <a:rPr lang="ja-JP" altLang="en-US" sz="1000" dirty="0"/>
              <a:t>」</a:t>
            </a:r>
            <a:r>
              <a:rPr lang="en-US" altLang="ja-JP" sz="1000" dirty="0"/>
              <a:t>(16</a:t>
            </a:r>
            <a:r>
              <a:rPr lang="ja-JP" altLang="en-US" sz="1000" dirty="0"/>
              <a:t>％</a:t>
            </a:r>
            <a:r>
              <a:rPr lang="en-US" altLang="ja-JP" sz="1000" dirty="0"/>
              <a:t>)</a:t>
            </a:r>
            <a:r>
              <a:rPr lang="ja-JP" altLang="en-US" sz="1000" dirty="0"/>
              <a:t>が１割台半ばで並んでいる</a:t>
            </a:r>
            <a:r>
              <a:rPr lang="ja-JP" altLang="en-US" sz="1000" dirty="0" smtClean="0"/>
              <a:t>。</a:t>
            </a:r>
            <a:endParaRPr lang="en-US" altLang="ja-JP" sz="1000" dirty="0" smtClean="0"/>
          </a:p>
          <a:p>
            <a:pPr>
              <a:spcBef>
                <a:spcPts val="240"/>
              </a:spcBef>
            </a:pPr>
            <a:r>
              <a:rPr lang="ja-JP" altLang="en-US" sz="1000" dirty="0" smtClean="0"/>
              <a:t>一方</a:t>
            </a:r>
            <a:r>
              <a:rPr lang="ja-JP" altLang="en-US" sz="1000" dirty="0"/>
              <a:t>、区役所情報を「特に何も得ていない」</a:t>
            </a:r>
            <a:r>
              <a:rPr lang="en-US" altLang="ja-JP" sz="1000" dirty="0"/>
              <a:t>(20</a:t>
            </a:r>
            <a:r>
              <a:rPr lang="ja-JP" altLang="en-US" sz="1000" dirty="0"/>
              <a:t>％</a:t>
            </a:r>
            <a:r>
              <a:rPr lang="en-US" altLang="ja-JP" sz="1000" dirty="0"/>
              <a:t>)</a:t>
            </a:r>
            <a:r>
              <a:rPr lang="ja-JP" altLang="en-US" sz="1000" dirty="0"/>
              <a:t>という人も２割みられる。</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区役所に関する情報の主な情報源（３ＬＡ）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a:t>
            </a:r>
            <a:r>
              <a:rPr lang="ja-JP" altLang="en-US" sz="900" b="1" dirty="0" smtClean="0">
                <a:latin typeface="HG丸ｺﾞｼｯｸM-PRO"/>
                <a:ea typeface="HG丸ｺﾞｼｯｸM-PRO"/>
                <a:cs typeface="HG丸ｺﾞｼｯｸM-PRO"/>
              </a:rPr>
              <a:t>４）</a:t>
            </a:r>
            <a:endParaRPr lang="ja-JP" altLang="en-US" sz="900" b="1" dirty="0">
              <a:latin typeface="HG丸ｺﾞｼｯｸM-PRO"/>
              <a:ea typeface="HG丸ｺﾞｼｯｸM-PRO"/>
              <a:cs typeface="HG丸ｺﾞｼｯｸM-PRO"/>
            </a:endParaRPr>
          </a:p>
        </p:txBody>
      </p:sp>
      <p:sp>
        <p:nvSpPr>
          <p:cNvPr id="21" name="正方形/長方形 20"/>
          <p:cNvSpPr/>
          <p:nvPr/>
        </p:nvSpPr>
        <p:spPr>
          <a:xfrm>
            <a:off x="383865" y="2482580"/>
            <a:ext cx="6119999" cy="360000"/>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4</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は、区役所に関する情報を主に何から得ていますか。（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は３つまで・但し４つ以上も集計対象に含む）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graphicFrame>
        <p:nvGraphicFramePr>
          <p:cNvPr id="18" name="グラフ 17"/>
          <p:cNvGraphicFramePr>
            <a:graphicFrameLocks/>
          </p:cNvGraphicFramePr>
          <p:nvPr>
            <p:extLst>
              <p:ext uri="{D42A27DB-BD31-4B8C-83A1-F6EECF244321}">
                <p14:modId xmlns:p14="http://schemas.microsoft.com/office/powerpoint/2010/main" val="4210721392"/>
              </p:ext>
            </p:extLst>
          </p:nvPr>
        </p:nvGraphicFramePr>
        <p:xfrm>
          <a:off x="63500" y="2766058"/>
          <a:ext cx="6731000" cy="2971800"/>
        </p:xfrm>
        <a:graphic>
          <a:graphicData uri="http://schemas.openxmlformats.org/drawingml/2006/chart">
            <c:chart xmlns:c="http://schemas.openxmlformats.org/drawingml/2006/chart" xmlns:r="http://schemas.openxmlformats.org/officeDocument/2006/relationships" r:id="rId2"/>
          </a:graphicData>
        </a:graphic>
      </p:graphicFrame>
      <p:sp>
        <p:nvSpPr>
          <p:cNvPr id="20" name="タイトル 1"/>
          <p:cNvSpPr txBox="1">
            <a:spLocks/>
          </p:cNvSpPr>
          <p:nvPr/>
        </p:nvSpPr>
        <p:spPr>
          <a:xfrm>
            <a:off x="383865" y="6237720"/>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smtClean="0"/>
              <a:t>区の広報紙については、４人に３人が「届いている」と回答。</a:t>
            </a:r>
            <a:endParaRPr lang="en-US" altLang="ja-JP" sz="1200" dirty="0" smtClean="0"/>
          </a:p>
          <a:p>
            <a:r>
              <a:rPr lang="ja-JP" altLang="en-US" sz="1200" dirty="0" smtClean="0"/>
              <a:t>　　　　　　　　　　　　　　　　　　　　　一方、「わからない」も１割台半ば。</a:t>
            </a:r>
            <a:endParaRPr lang="ja-JP" altLang="en-US" sz="1200" dirty="0"/>
          </a:p>
        </p:txBody>
      </p:sp>
      <p:sp>
        <p:nvSpPr>
          <p:cNvPr id="22" name="正方形/長方形 21"/>
          <p:cNvSpPr/>
          <p:nvPr/>
        </p:nvSpPr>
        <p:spPr>
          <a:xfrm>
            <a:off x="233999" y="6002018"/>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区の</a:t>
            </a:r>
            <a:r>
              <a:rPr lang="ja-JP" altLang="en-US" sz="900" b="1" dirty="0" smtClean="0">
                <a:latin typeface="HG丸ｺﾞｼｯｸM-PRO"/>
                <a:ea typeface="HG丸ｺﾞｼｯｸM-PRO"/>
                <a:cs typeface="HG丸ｺﾞｼｯｸM-PRO"/>
              </a:rPr>
              <a:t>広報紙の</a:t>
            </a:r>
            <a:r>
              <a:rPr lang="ja-JP" altLang="en-US" sz="900" b="1" dirty="0">
                <a:latin typeface="HG丸ｺﾞｼｯｸM-PRO"/>
                <a:ea typeface="HG丸ｺﾞｼｯｸM-PRO"/>
                <a:cs typeface="HG丸ｺﾞｼｯｸM-PRO"/>
              </a:rPr>
              <a:t>受け取り状況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（問５）</a:t>
            </a:r>
          </a:p>
        </p:txBody>
      </p:sp>
      <p:sp>
        <p:nvSpPr>
          <p:cNvPr id="23" name="正方形/長方形 22"/>
          <p:cNvSpPr/>
          <p:nvPr/>
        </p:nvSpPr>
        <p:spPr>
          <a:xfrm>
            <a:off x="383865" y="7521806"/>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5</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のお住まいに、毎月発行の区の広報紙「広報よこはま港北区版」は届いていますか。（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4" name="サブタイトル 2"/>
          <p:cNvSpPr txBox="1">
            <a:spLocks/>
          </p:cNvSpPr>
          <p:nvPr/>
        </p:nvSpPr>
        <p:spPr>
          <a:xfrm>
            <a:off x="383865" y="6750639"/>
            <a:ext cx="6118480" cy="564069"/>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毎月発行の</a:t>
            </a:r>
            <a:r>
              <a:rPr lang="ja-JP" altLang="en-US" sz="1000" dirty="0" smtClean="0"/>
              <a:t>広報紙「</a:t>
            </a:r>
            <a:r>
              <a:rPr lang="ja-JP" altLang="en-US" sz="1000" dirty="0"/>
              <a:t>広報よこはま港北区版」の住まいでの受取り状況については、「届いている</a:t>
            </a:r>
            <a:r>
              <a:rPr lang="ja-JP" altLang="en-US" sz="1000" dirty="0" smtClean="0"/>
              <a:t>」</a:t>
            </a:r>
            <a:endParaRPr lang="en-US" altLang="ja-JP" sz="1000" dirty="0" smtClean="0"/>
          </a:p>
          <a:p>
            <a:r>
              <a:rPr lang="en-US" altLang="ja-JP" sz="1000" dirty="0" smtClean="0"/>
              <a:t>(</a:t>
            </a:r>
            <a:r>
              <a:rPr lang="en-US" altLang="ja-JP" sz="1000" dirty="0"/>
              <a:t>77</a:t>
            </a:r>
            <a:r>
              <a:rPr lang="ja-JP" altLang="en-US" sz="1000" dirty="0"/>
              <a:t>％</a:t>
            </a:r>
            <a:r>
              <a:rPr lang="en-US" altLang="ja-JP" sz="1000" dirty="0" smtClean="0"/>
              <a:t>)</a:t>
            </a:r>
            <a:r>
              <a:rPr lang="ja-JP" altLang="en-US" sz="1000" dirty="0" smtClean="0"/>
              <a:t>が７割台半ばと多数</a:t>
            </a:r>
            <a:r>
              <a:rPr lang="ja-JP" altLang="en-US" sz="1000" dirty="0"/>
              <a:t>を占めて、「届いていない」</a:t>
            </a:r>
            <a:r>
              <a:rPr lang="en-US" altLang="ja-JP" sz="1000" dirty="0"/>
              <a:t>(9</a:t>
            </a:r>
            <a:r>
              <a:rPr lang="ja-JP" altLang="en-US" sz="1000" dirty="0"/>
              <a:t>％</a:t>
            </a:r>
            <a:r>
              <a:rPr lang="en-US" altLang="ja-JP" sz="1000" dirty="0"/>
              <a:t>)</a:t>
            </a:r>
            <a:r>
              <a:rPr lang="ja-JP" altLang="en-US" sz="1000" dirty="0"/>
              <a:t>は１割未満にとどまるが、「わからない</a:t>
            </a:r>
            <a:r>
              <a:rPr lang="ja-JP" altLang="en-US" sz="1000" dirty="0" smtClean="0"/>
              <a:t>」</a:t>
            </a:r>
            <a:endParaRPr lang="en-US" altLang="ja-JP" sz="1000" dirty="0" smtClean="0"/>
          </a:p>
          <a:p>
            <a:r>
              <a:rPr lang="en-US" altLang="ja-JP" sz="1000" dirty="0" smtClean="0"/>
              <a:t>(</a:t>
            </a:r>
            <a:r>
              <a:rPr lang="en-US" altLang="ja-JP" sz="1000" dirty="0"/>
              <a:t>14</a:t>
            </a:r>
            <a:r>
              <a:rPr lang="ja-JP" altLang="en-US" sz="1000" dirty="0"/>
              <a:t>％</a:t>
            </a:r>
            <a:r>
              <a:rPr lang="en-US" altLang="ja-JP" sz="1000" dirty="0"/>
              <a:t>)</a:t>
            </a:r>
            <a:r>
              <a:rPr lang="ja-JP" altLang="en-US" sz="1000" dirty="0"/>
              <a:t>という回答</a:t>
            </a:r>
            <a:r>
              <a:rPr lang="ja-JP" altLang="en-US" sz="1000" dirty="0" smtClean="0"/>
              <a:t>が１割</a:t>
            </a:r>
            <a:r>
              <a:rPr lang="ja-JP" altLang="en-US" sz="1000" dirty="0"/>
              <a:t>台半ばみられる。</a:t>
            </a:r>
          </a:p>
        </p:txBody>
      </p:sp>
      <p:graphicFrame>
        <p:nvGraphicFramePr>
          <p:cNvPr id="25" name="グラフ 24"/>
          <p:cNvGraphicFramePr>
            <a:graphicFrameLocks/>
          </p:cNvGraphicFramePr>
          <p:nvPr>
            <p:extLst>
              <p:ext uri="{D42A27DB-BD31-4B8C-83A1-F6EECF244321}">
                <p14:modId xmlns:p14="http://schemas.microsoft.com/office/powerpoint/2010/main" val="783514492"/>
              </p:ext>
            </p:extLst>
          </p:nvPr>
        </p:nvGraphicFramePr>
        <p:xfrm>
          <a:off x="63500" y="7789618"/>
          <a:ext cx="6731000" cy="1371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8267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5</a:t>
            </a:fld>
            <a:endParaRPr kumimoji="1" lang="ja-JP" altLang="en-US"/>
          </a:p>
        </p:txBody>
      </p:sp>
      <p:sp>
        <p:nvSpPr>
          <p:cNvPr id="14" name="タイトル 1"/>
          <p:cNvSpPr>
            <a:spLocks noGrp="1"/>
          </p:cNvSpPr>
          <p:nvPr>
            <p:ph type="ctrTitle"/>
          </p:nvPr>
        </p:nvSpPr>
        <p:spPr>
          <a:xfrm>
            <a:off x="383865" y="626689"/>
            <a:ext cx="6118480" cy="648000"/>
          </a:xfrm>
          <a:solidFill>
            <a:srgbClr val="D9D9D9"/>
          </a:solidFill>
          <a:ln>
            <a:solidFill>
              <a:srgbClr val="FFFFFF"/>
            </a:solidFill>
          </a:ln>
        </p:spPr>
        <p:txBody>
          <a:bodyPr>
            <a:noAutofit/>
          </a:bodyPr>
          <a:lstStyle/>
          <a:p>
            <a:r>
              <a:rPr lang="ja-JP" altLang="en-US" sz="1200" dirty="0"/>
              <a:t>「行事や催しの案内」「地震・大雨などの防災・災害関連</a:t>
            </a:r>
            <a:r>
              <a:rPr lang="ja-JP" altLang="en-US" sz="1200" dirty="0" smtClean="0"/>
              <a:t>」</a:t>
            </a:r>
            <a:r>
              <a:rPr lang="en-US" altLang="ja-JP" sz="1200" dirty="0" smtClean="0"/>
              <a:t/>
            </a:r>
            <a:br>
              <a:rPr lang="en-US" altLang="ja-JP" sz="1200" dirty="0" smtClean="0"/>
            </a:br>
            <a:r>
              <a:rPr lang="ja-JP" altLang="en-US" sz="1200" dirty="0" smtClean="0"/>
              <a:t>　　　　　　　　　「</a:t>
            </a:r>
            <a:r>
              <a:rPr lang="ja-JP" altLang="en-US" sz="1200" dirty="0"/>
              <a:t>健康・医療・高齢者</a:t>
            </a:r>
            <a:r>
              <a:rPr lang="ja-JP" altLang="en-US" sz="1200" dirty="0" smtClean="0"/>
              <a:t>・地域</a:t>
            </a:r>
            <a:r>
              <a:rPr lang="ja-JP" altLang="en-US" sz="1200" dirty="0"/>
              <a:t>福祉関連」</a:t>
            </a:r>
            <a:r>
              <a:rPr lang="ja-JP" altLang="en-US" sz="1200" dirty="0" smtClean="0"/>
              <a:t>が、</a:t>
            </a:r>
            <a:r>
              <a:rPr lang="en-US" altLang="ja-JP" sz="1200" dirty="0" smtClean="0"/>
              <a:t/>
            </a:r>
            <a:br>
              <a:rPr lang="en-US" altLang="ja-JP" sz="1200" dirty="0" smtClean="0"/>
            </a:br>
            <a:r>
              <a:rPr lang="ja-JP" altLang="en-US" sz="1200" dirty="0" smtClean="0"/>
              <a:t>　　　　　　　　　　　　　　　広報紙が</a:t>
            </a:r>
            <a:r>
              <a:rPr lang="ja-JP" altLang="en-US" sz="1200" dirty="0"/>
              <a:t>届いている人の読みたい情報の上位項目。</a:t>
            </a:r>
            <a:endParaRPr kumimoji="1" lang="ja-JP" altLang="en-US" sz="1200" dirty="0"/>
          </a:p>
        </p:txBody>
      </p:sp>
      <p:sp>
        <p:nvSpPr>
          <p:cNvPr id="15" name="正方形/長方形 14"/>
          <p:cNvSpPr/>
          <p:nvPr/>
        </p:nvSpPr>
        <p:spPr>
          <a:xfrm>
            <a:off x="383865" y="2466115"/>
            <a:ext cx="6119999" cy="467999"/>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5</a:t>
            </a:r>
            <a:r>
              <a:rPr lang="ja-JP" altLang="en-US" sz="800" b="1" dirty="0">
                <a:latin typeface="HG丸ｺﾞｼｯｸM-PRO"/>
                <a:ea typeface="HG丸ｺﾞｼｯｸM-PRO"/>
                <a:cs typeface="HG丸ｺﾞｼｯｸM-PRO"/>
              </a:rPr>
              <a:t>で「</a:t>
            </a:r>
            <a:r>
              <a:rPr lang="en-US" altLang="ja-JP" sz="800" b="1" dirty="0">
                <a:latin typeface="HG丸ｺﾞｼｯｸM-PRO"/>
                <a:ea typeface="HG丸ｺﾞｼｯｸM-PRO"/>
                <a:cs typeface="HG丸ｺﾞｼｯｸM-PRO"/>
              </a:rPr>
              <a:t>1.</a:t>
            </a:r>
            <a:r>
              <a:rPr lang="ja-JP" altLang="en-US" sz="800" b="1" dirty="0">
                <a:latin typeface="HG丸ｺﾞｼｯｸM-PRO"/>
                <a:ea typeface="HG丸ｺﾞｼｯｸM-PRO"/>
                <a:cs typeface="HG丸ｺﾞｼｯｸM-PRO"/>
              </a:rPr>
              <a:t>届いている」とお答えの方</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5-1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が、広報よこはま港北区版で読みたい情報はどのような内容ですか</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a:t>
            </a:r>
            <a:r>
              <a:rPr lang="en-US" altLang="ja-JP" sz="800" b="1" dirty="0">
                <a:latin typeface="HG丸ｺﾞｼｯｸM-PRO"/>
                <a:ea typeface="HG丸ｺﾞｼｯｸM-PRO"/>
                <a:cs typeface="HG丸ｺﾞｼｯｸM-PRO"/>
              </a:rPr>
              <a:t>4</a:t>
            </a:r>
            <a:r>
              <a:rPr lang="ja-JP" altLang="en-US" sz="800" b="1" dirty="0">
                <a:latin typeface="HG丸ｺﾞｼｯｸM-PRO"/>
                <a:ea typeface="HG丸ｺﾞｼｯｸM-PRO"/>
                <a:cs typeface="HG丸ｺﾞｼｯｸM-PRO"/>
              </a:rPr>
              <a:t>つまで・但し５つ以上も集計対象に含む）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=1,695</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16" name="サブタイトル 2"/>
          <p:cNvSpPr>
            <a:spLocks noGrp="1"/>
          </p:cNvSpPr>
          <p:nvPr>
            <p:ph type="subTitle" idx="1"/>
          </p:nvPr>
        </p:nvSpPr>
        <p:spPr>
          <a:xfrm>
            <a:off x="383864" y="1334397"/>
            <a:ext cx="6214445" cy="935615"/>
          </a:xfrm>
        </p:spPr>
        <p:txBody>
          <a:bodyPr>
            <a:noAutofit/>
          </a:bodyPr>
          <a:lstStyle/>
          <a:p>
            <a:r>
              <a:rPr lang="ja-JP" altLang="en-US" sz="1000" dirty="0"/>
              <a:t>区の</a:t>
            </a:r>
            <a:r>
              <a:rPr lang="ja-JP" altLang="en-US" sz="1000" dirty="0" smtClean="0"/>
              <a:t>広報紙「</a:t>
            </a:r>
            <a:r>
              <a:rPr lang="ja-JP" altLang="en-US" sz="1000" dirty="0"/>
              <a:t>広報よこはま港北区版」</a:t>
            </a:r>
            <a:r>
              <a:rPr lang="ja-JP" altLang="en-US" sz="1000" dirty="0" smtClean="0"/>
              <a:t>が届いて</a:t>
            </a:r>
            <a:r>
              <a:rPr lang="ja-JP" altLang="en-US" sz="1000" dirty="0"/>
              <a:t>いる</a:t>
            </a:r>
            <a:r>
              <a:rPr lang="ja-JP" altLang="en-US" sz="1000" dirty="0" smtClean="0"/>
              <a:t>人</a:t>
            </a:r>
            <a:r>
              <a:rPr lang="en-US" altLang="ja-JP" sz="1000" dirty="0" smtClean="0"/>
              <a:t>(1,695</a:t>
            </a:r>
            <a:r>
              <a:rPr lang="ja-JP" altLang="en-US" sz="1000" dirty="0" smtClean="0"/>
              <a:t>名</a:t>
            </a:r>
            <a:r>
              <a:rPr lang="en-US" altLang="ja-JP" sz="1000" dirty="0" smtClean="0"/>
              <a:t>)</a:t>
            </a:r>
            <a:r>
              <a:rPr lang="ja-JP" altLang="en-US" sz="1000" dirty="0" smtClean="0"/>
              <a:t>に</a:t>
            </a:r>
            <a:r>
              <a:rPr lang="ja-JP" altLang="en-US" sz="1000" dirty="0"/>
              <a:t>、読みたい情報を４つまで</a:t>
            </a:r>
            <a:r>
              <a:rPr lang="ja-JP" altLang="en-US" sz="1000" dirty="0" smtClean="0"/>
              <a:t>選んで</a:t>
            </a:r>
            <a:endParaRPr lang="en-US" altLang="ja-JP" sz="1000" dirty="0" smtClean="0"/>
          </a:p>
          <a:p>
            <a:r>
              <a:rPr lang="ja-JP" altLang="en-US" sz="1000" dirty="0" smtClean="0"/>
              <a:t>もらった結果を</a:t>
            </a:r>
            <a:r>
              <a:rPr lang="ja-JP" altLang="en-US" sz="1000" dirty="0"/>
              <a:t>みると、「区内の行事や催し物の案内」</a:t>
            </a:r>
            <a:r>
              <a:rPr lang="en-US" altLang="ja-JP" sz="1000" dirty="0"/>
              <a:t>(63</a:t>
            </a:r>
            <a:r>
              <a:rPr lang="ja-JP" altLang="en-US" sz="1000" dirty="0"/>
              <a:t>％</a:t>
            </a:r>
            <a:r>
              <a:rPr lang="en-US" altLang="ja-JP" sz="1000" dirty="0"/>
              <a:t>)</a:t>
            </a:r>
            <a:r>
              <a:rPr lang="ja-JP" altLang="en-US" sz="1000" dirty="0"/>
              <a:t>が６割を超えて最多で、</a:t>
            </a:r>
            <a:r>
              <a:rPr lang="ja-JP" altLang="en-US" sz="1000" dirty="0" smtClean="0"/>
              <a:t>以下「</a:t>
            </a:r>
            <a:r>
              <a:rPr lang="ja-JP" altLang="en-US" sz="1000" dirty="0"/>
              <a:t>地震</a:t>
            </a:r>
            <a:r>
              <a:rPr lang="ja-JP" altLang="en-US" sz="1000" dirty="0" smtClean="0"/>
              <a:t>や</a:t>
            </a:r>
            <a:endParaRPr lang="en-US" altLang="ja-JP" sz="1000" dirty="0" smtClean="0"/>
          </a:p>
          <a:p>
            <a:r>
              <a:rPr lang="ja-JP" altLang="en-US" sz="1000" dirty="0" smtClean="0"/>
              <a:t>大雨</a:t>
            </a:r>
            <a:r>
              <a:rPr lang="ja-JP" altLang="en-US" sz="1000" dirty="0"/>
              <a:t>など</a:t>
            </a:r>
            <a:r>
              <a:rPr lang="ja-JP" altLang="en-US" sz="1000" dirty="0" smtClean="0"/>
              <a:t>の防災</a:t>
            </a:r>
            <a:r>
              <a:rPr lang="ja-JP" altLang="en-US" sz="1000" dirty="0"/>
              <a:t>や災害に関すること」</a:t>
            </a:r>
            <a:r>
              <a:rPr lang="en-US" altLang="ja-JP" sz="1000" dirty="0"/>
              <a:t>(45</a:t>
            </a:r>
            <a:r>
              <a:rPr lang="ja-JP" altLang="en-US" sz="1000" dirty="0"/>
              <a:t>％</a:t>
            </a:r>
            <a:r>
              <a:rPr lang="en-US" altLang="ja-JP" sz="1000" dirty="0"/>
              <a:t>)</a:t>
            </a:r>
            <a:r>
              <a:rPr lang="ja-JP" altLang="en-US" sz="1000" dirty="0"/>
              <a:t>、「健康・医療・高齢者・地域福祉に関すること」</a:t>
            </a:r>
            <a:r>
              <a:rPr lang="en-US" altLang="ja-JP" sz="1000" dirty="0"/>
              <a:t>(38</a:t>
            </a:r>
            <a:r>
              <a:rPr lang="ja-JP" altLang="en-US" sz="1000" dirty="0"/>
              <a:t>％</a:t>
            </a:r>
            <a:r>
              <a:rPr lang="en-US" altLang="ja-JP" sz="1000" dirty="0"/>
              <a:t>)</a:t>
            </a:r>
            <a:r>
              <a:rPr lang="ja-JP" altLang="en-US" sz="1000" dirty="0" err="1" smtClean="0"/>
              <a:t>、</a:t>
            </a:r>
            <a:endParaRPr lang="en-US" altLang="ja-JP" sz="1000" dirty="0" smtClean="0"/>
          </a:p>
          <a:p>
            <a:r>
              <a:rPr lang="ja-JP" altLang="en-US" sz="1000" dirty="0" smtClean="0"/>
              <a:t>「文化芸術</a:t>
            </a:r>
            <a:r>
              <a:rPr lang="ja-JP" altLang="en-US" sz="1000" dirty="0"/>
              <a:t>・スポーツ・趣味の活動に関すること」</a:t>
            </a:r>
            <a:r>
              <a:rPr lang="en-US" altLang="ja-JP" sz="1000" dirty="0"/>
              <a:t>(34</a:t>
            </a:r>
            <a:r>
              <a:rPr lang="ja-JP" altLang="en-US" sz="1000" dirty="0"/>
              <a:t>％</a:t>
            </a:r>
            <a:r>
              <a:rPr lang="en-US" altLang="ja-JP" sz="1000" dirty="0"/>
              <a:t>)</a:t>
            </a:r>
            <a:r>
              <a:rPr lang="ja-JP" altLang="en-US" sz="1000" dirty="0"/>
              <a:t>、「ごみ・リサイクル・環境に関すること</a:t>
            </a:r>
            <a:r>
              <a:rPr lang="ja-JP" altLang="en-US" sz="1000" dirty="0" smtClean="0"/>
              <a:t>」</a:t>
            </a:r>
            <a:endParaRPr lang="en-US" altLang="ja-JP" sz="1000" dirty="0" smtClean="0"/>
          </a:p>
          <a:p>
            <a:r>
              <a:rPr lang="ja-JP" altLang="en-US" sz="1000" dirty="0" smtClean="0"/>
              <a:t> </a:t>
            </a:r>
            <a:r>
              <a:rPr lang="en-US" altLang="ja-JP" sz="1000" dirty="0" smtClean="0"/>
              <a:t>(</a:t>
            </a:r>
            <a:r>
              <a:rPr lang="en-US" altLang="ja-JP" sz="1000" dirty="0"/>
              <a:t>31</a:t>
            </a:r>
            <a:r>
              <a:rPr lang="ja-JP" altLang="en-US" sz="1000" dirty="0"/>
              <a:t>％</a:t>
            </a:r>
            <a:r>
              <a:rPr lang="en-US" altLang="ja-JP" sz="1000" dirty="0"/>
              <a:t>)</a:t>
            </a:r>
            <a:r>
              <a:rPr lang="ja-JP" altLang="en-US" sz="1000" dirty="0"/>
              <a:t>の４項目が３割以上の比率で上位。</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区の</a:t>
            </a:r>
            <a:r>
              <a:rPr lang="ja-JP" altLang="en-US" sz="900" b="1" dirty="0" smtClean="0">
                <a:latin typeface="HG丸ｺﾞｼｯｸM-PRO"/>
                <a:ea typeface="HG丸ｺﾞｼｯｸM-PRO"/>
                <a:cs typeface="HG丸ｺﾞｼｯｸM-PRO"/>
              </a:rPr>
              <a:t>広報紙で</a:t>
            </a:r>
            <a:r>
              <a:rPr lang="ja-JP" altLang="en-US" sz="900" b="1" dirty="0">
                <a:latin typeface="HG丸ｺﾞｼｯｸM-PRO"/>
                <a:ea typeface="HG丸ｺﾞｼｯｸM-PRO"/>
                <a:cs typeface="HG丸ｺﾞｼｯｸM-PRO"/>
              </a:rPr>
              <a:t>読みたい情報の内容（４ＬＡ）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（問５</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（問５＝</a:t>
            </a:r>
            <a:r>
              <a:rPr lang="en-US" altLang="ja-JP" sz="900" b="1" dirty="0">
                <a:latin typeface="HG丸ｺﾞｼｯｸM-PRO"/>
                <a:ea typeface="HG丸ｺﾞｼｯｸM-PRO"/>
                <a:cs typeface="HG丸ｺﾞｼｯｸM-PRO"/>
              </a:rPr>
              <a:t>①</a:t>
            </a:r>
            <a:r>
              <a:rPr lang="ja-JP" altLang="en-US" sz="900" b="1" dirty="0">
                <a:latin typeface="HG丸ｺﾞｼｯｸM-PRO"/>
                <a:ea typeface="HG丸ｺﾞｼｯｸM-PRO"/>
                <a:cs typeface="HG丸ｺﾞｼｯｸM-PRO"/>
              </a:rPr>
              <a:t>ベース）</a:t>
            </a:r>
          </a:p>
        </p:txBody>
      </p:sp>
      <p:graphicFrame>
        <p:nvGraphicFramePr>
          <p:cNvPr id="11" name="グラフ 10"/>
          <p:cNvGraphicFramePr>
            <a:graphicFrameLocks/>
          </p:cNvGraphicFramePr>
          <p:nvPr>
            <p:extLst>
              <p:ext uri="{D42A27DB-BD31-4B8C-83A1-F6EECF244321}">
                <p14:modId xmlns:p14="http://schemas.microsoft.com/office/powerpoint/2010/main" val="2558750470"/>
              </p:ext>
            </p:extLst>
          </p:nvPr>
        </p:nvGraphicFramePr>
        <p:xfrm>
          <a:off x="63500" y="2976311"/>
          <a:ext cx="67310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5171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6</a:t>
            </a:fld>
            <a:endParaRPr kumimoji="1" lang="ja-JP" altLang="en-US"/>
          </a:p>
        </p:txBody>
      </p:sp>
      <p:sp>
        <p:nvSpPr>
          <p:cNvPr id="28" name="タイトル 1"/>
          <p:cNvSpPr txBox="1">
            <a:spLocks/>
          </p:cNvSpPr>
          <p:nvPr/>
        </p:nvSpPr>
        <p:spPr>
          <a:xfrm>
            <a:off x="360000" y="275220"/>
            <a:ext cx="6010480" cy="437796"/>
          </a:xfrm>
          <a:prstGeom prst="rect">
            <a:avLst/>
          </a:prstGeom>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000" dirty="0"/>
              <a:t>＜３</a:t>
            </a:r>
            <a:r>
              <a:rPr lang="en-US" altLang="ja-JP" sz="1000" dirty="0"/>
              <a:t>−</a:t>
            </a:r>
            <a:r>
              <a:rPr lang="ja-JP" altLang="en-US" sz="1000" dirty="0"/>
              <a:t>４　地域でのつながり・助け合いなどについて＞</a:t>
            </a:r>
          </a:p>
        </p:txBody>
      </p:sp>
      <p:sp>
        <p:nvSpPr>
          <p:cNvPr id="29" name="タイトル 1"/>
          <p:cNvSpPr>
            <a:spLocks noGrp="1"/>
          </p:cNvSpPr>
          <p:nvPr>
            <p:ph type="ctrTitle"/>
          </p:nvPr>
        </p:nvSpPr>
        <p:spPr>
          <a:xfrm>
            <a:off x="383865" y="871701"/>
            <a:ext cx="6118480" cy="467999"/>
          </a:xfrm>
          <a:solidFill>
            <a:srgbClr val="D9D9D9"/>
          </a:solidFill>
          <a:ln>
            <a:solidFill>
              <a:srgbClr val="FFFFFF"/>
            </a:solidFill>
          </a:ln>
        </p:spPr>
        <p:txBody>
          <a:bodyPr>
            <a:noAutofit/>
          </a:bodyPr>
          <a:lstStyle/>
          <a:p>
            <a:r>
              <a:rPr lang="ja-JP" altLang="en-US" sz="1200" dirty="0"/>
              <a:t>日頃の隣近所との付き合い方では、「たまに立ち話をする」が半数弱で最多。</a:t>
            </a:r>
            <a:br>
              <a:rPr lang="ja-JP" altLang="en-US" sz="1200" dirty="0"/>
            </a:br>
            <a:r>
              <a:rPr lang="ja-JP" altLang="en-US" sz="1200" dirty="0"/>
              <a:t>「</a:t>
            </a:r>
            <a:r>
              <a:rPr lang="ja-JP" altLang="en-US" sz="1200" dirty="0" smtClean="0"/>
              <a:t>ある</a:t>
            </a:r>
            <a:r>
              <a:rPr lang="ja-JP" altLang="en-US" sz="1200" dirty="0"/>
              <a:t>程度</a:t>
            </a:r>
            <a:r>
              <a:rPr lang="ja-JP" altLang="en-US" sz="1200" dirty="0" smtClean="0"/>
              <a:t>親しく</a:t>
            </a:r>
            <a:r>
              <a:rPr lang="ja-JP" altLang="en-US" sz="1200" dirty="0"/>
              <a:t>」</a:t>
            </a:r>
            <a:r>
              <a:rPr lang="ja-JP" altLang="en-US" sz="1200" dirty="0" smtClean="0"/>
              <a:t>以上の２層</a:t>
            </a:r>
            <a:r>
              <a:rPr lang="ja-JP" altLang="en-US" sz="1200" dirty="0"/>
              <a:t>を合わせた</a:t>
            </a:r>
            <a:r>
              <a:rPr lang="en-US" altLang="ja-JP" sz="1200" dirty="0"/>
              <a:t>【</a:t>
            </a:r>
            <a:r>
              <a:rPr lang="ja-JP" altLang="en-US" sz="1200" dirty="0"/>
              <a:t>親密派</a:t>
            </a:r>
            <a:r>
              <a:rPr lang="en-US" altLang="ja-JP" sz="1200" dirty="0"/>
              <a:t>】</a:t>
            </a:r>
            <a:r>
              <a:rPr lang="ja-JP" altLang="en-US" sz="1200" dirty="0"/>
              <a:t>は全体の１割にも満たない。</a:t>
            </a:r>
          </a:p>
        </p:txBody>
      </p:sp>
      <p:sp>
        <p:nvSpPr>
          <p:cNvPr id="31" name="サブタイトル 2"/>
          <p:cNvSpPr>
            <a:spLocks noGrp="1"/>
          </p:cNvSpPr>
          <p:nvPr>
            <p:ph type="subTitle" idx="1"/>
          </p:nvPr>
        </p:nvSpPr>
        <p:spPr>
          <a:xfrm>
            <a:off x="383865" y="1367589"/>
            <a:ext cx="6118480" cy="926276"/>
          </a:xfrm>
        </p:spPr>
        <p:txBody>
          <a:bodyPr>
            <a:noAutofit/>
          </a:bodyPr>
          <a:lstStyle/>
          <a:p>
            <a:r>
              <a:rPr lang="ja-JP" altLang="en-US" sz="1000" dirty="0"/>
              <a:t>日頃の隣近所との付き合い方を</a:t>
            </a:r>
            <a:r>
              <a:rPr lang="ja-JP" altLang="en-US" sz="1000" dirty="0" smtClean="0"/>
              <a:t>、</a:t>
            </a:r>
            <a:r>
              <a:rPr lang="en-US" altLang="ja-JP" sz="1000" dirty="0" smtClean="0"/>
              <a:t>5</a:t>
            </a:r>
            <a:r>
              <a:rPr lang="ja-JP" altLang="en-US" sz="1000" dirty="0" err="1" smtClean="0"/>
              <a:t>つの</a:t>
            </a:r>
            <a:r>
              <a:rPr lang="ja-JP" altLang="en-US" sz="1000" dirty="0"/>
              <a:t>選択肢から選んでもらった</a:t>
            </a:r>
            <a:r>
              <a:rPr lang="ja-JP" altLang="en-US" sz="1000" dirty="0" smtClean="0"/>
              <a:t>結果は、</a:t>
            </a:r>
            <a:r>
              <a:rPr lang="ja-JP" altLang="en-US" sz="1000" dirty="0"/>
              <a:t>「たまに立ち話をする</a:t>
            </a:r>
            <a:r>
              <a:rPr lang="ja-JP" altLang="en-US" sz="1000" dirty="0" smtClean="0"/>
              <a:t>」</a:t>
            </a:r>
            <a:endParaRPr lang="en-US" altLang="ja-JP" sz="1000" dirty="0" smtClean="0"/>
          </a:p>
          <a:p>
            <a:r>
              <a:rPr lang="en-US" altLang="ja-JP" sz="1000" dirty="0" smtClean="0"/>
              <a:t>(</a:t>
            </a:r>
            <a:r>
              <a:rPr lang="en-US" altLang="ja-JP" sz="1000" dirty="0"/>
              <a:t>47</a:t>
            </a:r>
            <a:r>
              <a:rPr lang="ja-JP" altLang="en-US" sz="1000" dirty="0"/>
              <a:t>％</a:t>
            </a:r>
            <a:r>
              <a:rPr lang="en-US" altLang="ja-JP" sz="1000" dirty="0"/>
              <a:t>)</a:t>
            </a:r>
            <a:r>
              <a:rPr lang="ja-JP" altLang="en-US" sz="1000" dirty="0" smtClean="0"/>
              <a:t>が半数</a:t>
            </a:r>
            <a:r>
              <a:rPr lang="ja-JP" altLang="en-US" sz="1000" dirty="0"/>
              <a:t>近くで最多となっており、「顔を見かける程度で、声をかけることはない」</a:t>
            </a:r>
            <a:r>
              <a:rPr lang="en-US" altLang="ja-JP" sz="1000" dirty="0"/>
              <a:t>(29</a:t>
            </a:r>
            <a:r>
              <a:rPr lang="ja-JP" altLang="en-US" sz="1000" dirty="0"/>
              <a:t>％</a:t>
            </a:r>
            <a:r>
              <a:rPr lang="en-US" altLang="ja-JP" sz="1000" dirty="0"/>
              <a:t>)</a:t>
            </a:r>
            <a:r>
              <a:rPr lang="ja-JP" altLang="en-US" sz="1000" dirty="0"/>
              <a:t>が</a:t>
            </a:r>
            <a:r>
              <a:rPr lang="ja-JP" altLang="en-US" sz="1000" dirty="0" smtClean="0"/>
              <a:t>ほぼ</a:t>
            </a:r>
            <a:endParaRPr lang="en-US" altLang="ja-JP" sz="1000" dirty="0" smtClean="0"/>
          </a:p>
          <a:p>
            <a:r>
              <a:rPr lang="ja-JP" altLang="en-US" sz="1000" dirty="0" smtClean="0"/>
              <a:t>３割</a:t>
            </a:r>
            <a:r>
              <a:rPr lang="ja-JP" altLang="en-US" sz="1000" dirty="0"/>
              <a:t>で続き</a:t>
            </a:r>
            <a:r>
              <a:rPr lang="ja-JP" altLang="en-US" sz="1000" dirty="0" smtClean="0"/>
              <a:t>、「</a:t>
            </a:r>
            <a:r>
              <a:rPr lang="ja-JP" altLang="en-US" sz="1000" dirty="0"/>
              <a:t>困ったときはいつも相談したり助け合ったりする」</a:t>
            </a:r>
            <a:r>
              <a:rPr lang="en-US" altLang="ja-JP" sz="1000" dirty="0"/>
              <a:t>(6</a:t>
            </a:r>
            <a:r>
              <a:rPr lang="ja-JP" altLang="en-US" sz="1000" dirty="0"/>
              <a:t>％</a:t>
            </a:r>
            <a:r>
              <a:rPr lang="en-US" altLang="ja-JP" sz="1000" dirty="0"/>
              <a:t>)</a:t>
            </a:r>
            <a:r>
              <a:rPr lang="ja-JP" altLang="en-US" sz="1000" dirty="0"/>
              <a:t>や「一緒に買い物に行くなど</a:t>
            </a:r>
            <a:r>
              <a:rPr lang="ja-JP" altLang="en-US" sz="1000" dirty="0" smtClean="0"/>
              <a:t>、</a:t>
            </a:r>
            <a:endParaRPr lang="en-US" altLang="ja-JP" sz="1000" dirty="0" smtClean="0"/>
          </a:p>
          <a:p>
            <a:r>
              <a:rPr lang="ja-JP" altLang="en-US" sz="1000" dirty="0" smtClean="0"/>
              <a:t>ある</a:t>
            </a:r>
            <a:r>
              <a:rPr lang="ja-JP" altLang="en-US" sz="1000" dirty="0"/>
              <a:t>程度</a:t>
            </a:r>
            <a:r>
              <a:rPr lang="ja-JP" altLang="en-US" sz="1000" dirty="0" smtClean="0"/>
              <a:t>親しくして</a:t>
            </a:r>
            <a:r>
              <a:rPr lang="ja-JP" altLang="en-US" sz="1000" dirty="0"/>
              <a:t>いる」</a:t>
            </a:r>
            <a:r>
              <a:rPr lang="en-US" altLang="ja-JP" sz="1000" dirty="0"/>
              <a:t>(3</a:t>
            </a:r>
            <a:r>
              <a:rPr lang="ja-JP" altLang="en-US" sz="1000" dirty="0"/>
              <a:t>％</a:t>
            </a:r>
            <a:r>
              <a:rPr lang="en-US" altLang="ja-JP" sz="1000" dirty="0"/>
              <a:t>)</a:t>
            </a:r>
            <a:r>
              <a:rPr lang="ja-JP" altLang="en-US" sz="1000" dirty="0"/>
              <a:t>は少数派</a:t>
            </a:r>
            <a:r>
              <a:rPr lang="ja-JP" altLang="en-US" sz="1000" dirty="0" smtClean="0"/>
              <a:t>で、これら上位２層を合わせた</a:t>
            </a:r>
            <a:r>
              <a:rPr lang="en-US" altLang="ja-JP" sz="1000" dirty="0" smtClean="0"/>
              <a:t>【</a:t>
            </a:r>
            <a:r>
              <a:rPr lang="ja-JP" altLang="en-US" sz="1000" dirty="0" smtClean="0"/>
              <a:t>親密派</a:t>
            </a:r>
            <a:r>
              <a:rPr lang="en-US" altLang="ja-JP" sz="1000" dirty="0" smtClean="0"/>
              <a:t>】</a:t>
            </a:r>
            <a:r>
              <a:rPr lang="ja-JP" altLang="en-US" sz="1000" dirty="0" smtClean="0"/>
              <a:t>は１割</a:t>
            </a:r>
            <a:r>
              <a:rPr lang="ja-JP" altLang="en-US" sz="1000" dirty="0"/>
              <a:t>に満たない</a:t>
            </a:r>
            <a:r>
              <a:rPr lang="ja-JP" altLang="en-US" sz="1000" dirty="0" smtClean="0"/>
              <a:t>。</a:t>
            </a:r>
            <a:endParaRPr lang="en-US" altLang="ja-JP" sz="1000" dirty="0" smtClean="0"/>
          </a:p>
          <a:p>
            <a:r>
              <a:rPr lang="ja-JP" altLang="en-US" sz="1000" dirty="0" smtClean="0"/>
              <a:t>一方</a:t>
            </a:r>
            <a:r>
              <a:rPr lang="ja-JP" altLang="en-US" sz="1000" dirty="0"/>
              <a:t>、「顔もよく</a:t>
            </a:r>
            <a:r>
              <a:rPr lang="ja-JP" altLang="en-US" sz="1000" dirty="0" smtClean="0"/>
              <a:t>知らない</a:t>
            </a:r>
            <a:r>
              <a:rPr lang="ja-JP" altLang="en-US" sz="1000" dirty="0"/>
              <a:t>」</a:t>
            </a:r>
            <a:r>
              <a:rPr lang="en-US" altLang="ja-JP" sz="1000" dirty="0"/>
              <a:t>(15</a:t>
            </a:r>
            <a:r>
              <a:rPr lang="ja-JP" altLang="en-US" sz="1000" dirty="0"/>
              <a:t>％</a:t>
            </a:r>
            <a:r>
              <a:rPr lang="en-US" altLang="ja-JP" sz="1000" dirty="0"/>
              <a:t>)</a:t>
            </a:r>
            <a:r>
              <a:rPr lang="ja-JP" altLang="en-US" sz="1000" dirty="0"/>
              <a:t>は１割台半ば。</a:t>
            </a:r>
          </a:p>
        </p:txBody>
      </p:sp>
      <p:sp>
        <p:nvSpPr>
          <p:cNvPr id="32" name="正方形/長方形 31"/>
          <p:cNvSpPr/>
          <p:nvPr/>
        </p:nvSpPr>
        <p:spPr>
          <a:xfrm>
            <a:off x="233999" y="645524"/>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日頃の隣近所との付き合い方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（問６</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a:t>
            </a:r>
          </a:p>
        </p:txBody>
      </p:sp>
      <p:sp>
        <p:nvSpPr>
          <p:cNvPr id="21" name="正方形/長方形 20"/>
          <p:cNvSpPr/>
          <p:nvPr/>
        </p:nvSpPr>
        <p:spPr>
          <a:xfrm>
            <a:off x="383865" y="2388005"/>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6-1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は日頃、隣近所の方とどのような付き合い方をしていますか。（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3" name="タイトル 1"/>
          <p:cNvSpPr txBox="1">
            <a:spLocks/>
          </p:cNvSpPr>
          <p:nvPr/>
        </p:nvSpPr>
        <p:spPr>
          <a:xfrm>
            <a:off x="383865" y="5054665"/>
            <a:ext cx="6118480" cy="467999"/>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現行の付き合い方のきっかけで</a:t>
            </a:r>
            <a:r>
              <a:rPr lang="ja-JP" altLang="en-US" sz="1200" dirty="0" smtClean="0"/>
              <a:t>は、</a:t>
            </a:r>
            <a:endParaRPr lang="en-US" altLang="ja-JP" sz="1200" dirty="0" smtClean="0"/>
          </a:p>
          <a:p>
            <a:r>
              <a:rPr lang="ja-JP" altLang="en-US" sz="1200" dirty="0" smtClean="0"/>
              <a:t>　　　　　　　　　　「</a:t>
            </a:r>
            <a:r>
              <a:rPr lang="ja-JP" altLang="en-US" sz="1200" dirty="0"/>
              <a:t>近くに住んでいるので自然に」</a:t>
            </a:r>
            <a:r>
              <a:rPr lang="ja-JP" altLang="en-US" sz="1200" dirty="0" smtClean="0"/>
              <a:t>が４人</a:t>
            </a:r>
            <a:r>
              <a:rPr lang="ja-JP" altLang="en-US" sz="1200" dirty="0"/>
              <a:t>に３人の割合で最多。</a:t>
            </a:r>
          </a:p>
        </p:txBody>
      </p:sp>
      <p:sp>
        <p:nvSpPr>
          <p:cNvPr id="14" name="正方形/長方形 13"/>
          <p:cNvSpPr/>
          <p:nvPr/>
        </p:nvSpPr>
        <p:spPr>
          <a:xfrm>
            <a:off x="383865" y="6374957"/>
            <a:ext cx="6119999" cy="359997"/>
          </a:xfrm>
          <a:prstGeom prst="rect">
            <a:avLst/>
          </a:prstGeom>
          <a:noFill/>
          <a:ln w="6350" cmpd="sng">
            <a:solidFill>
              <a:schemeClr val="tx1">
                <a:lumMod val="50000"/>
                <a:lumOff val="50000"/>
              </a:schemeClr>
            </a:solidFill>
          </a:ln>
        </p:spPr>
        <p:txBody>
          <a:bodyPr wrap="square">
            <a:noAutofit/>
          </a:bodyPr>
          <a:lstStyle/>
          <a:p>
            <a:r>
              <a:rPr lang="ja-JP" altLang="en-US" sz="800" b="1" dirty="0">
                <a:solidFill>
                  <a:srgbClr val="000000"/>
                </a:solidFill>
                <a:latin typeface="HG丸ｺﾞｼｯｸM-PRO"/>
                <a:ea typeface="HG丸ｺﾞｼｯｸM-PRO"/>
                <a:cs typeface="HG丸ｺﾞｼｯｸM-PRO"/>
              </a:rPr>
              <a:t>＜問6-1の『日頃の付き合い方』で「1.顔もよく知らない」以外をお答えの方</a:t>
            </a:r>
            <a:r>
              <a:rPr lang="ja-JP" altLang="en-US" sz="800" b="1" dirty="0" smtClean="0">
                <a:solidFill>
                  <a:srgbClr val="000000"/>
                </a:solidFill>
                <a:latin typeface="HG丸ｺﾞｼｯｸM-PRO"/>
                <a:ea typeface="HG丸ｺﾞｼｯｸM-PRO"/>
                <a:cs typeface="HG丸ｺﾞｼｯｸM-PRO"/>
              </a:rPr>
              <a:t>＞</a:t>
            </a:r>
            <a:endParaRPr lang="en-US" altLang="ja-JP" sz="800" b="1" dirty="0" smtClean="0">
              <a:solidFill>
                <a:srgbClr val="000000"/>
              </a:solidFill>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6-3</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その</a:t>
            </a:r>
            <a:r>
              <a:rPr lang="ja-JP" altLang="en-US" sz="800" b="1" dirty="0">
                <a:latin typeface="HG丸ｺﾞｼｯｸM-PRO"/>
                <a:ea typeface="HG丸ｺﾞｼｯｸM-PRO"/>
                <a:cs typeface="HG丸ｺﾞｼｯｸM-PRO"/>
              </a:rPr>
              <a:t>ようなお付き合いを始められたきっかけは何ですか。（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はいくつでも）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=1,877</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15" name="サブタイトル 2"/>
          <p:cNvSpPr txBox="1">
            <a:spLocks/>
          </p:cNvSpPr>
          <p:nvPr/>
        </p:nvSpPr>
        <p:spPr>
          <a:xfrm>
            <a:off x="383865" y="5544016"/>
            <a:ext cx="6118480" cy="781621"/>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隣近所と「顔を見かける程度」以上の付き合いをしている</a:t>
            </a:r>
            <a:r>
              <a:rPr lang="ja-JP" altLang="en-US" sz="1000" dirty="0" smtClean="0"/>
              <a:t>人</a:t>
            </a:r>
            <a:r>
              <a:rPr lang="en-US" altLang="ja-JP" sz="1000" dirty="0" smtClean="0"/>
              <a:t>(1,877</a:t>
            </a:r>
            <a:r>
              <a:rPr lang="ja-JP" altLang="en-US" sz="1000" dirty="0" smtClean="0"/>
              <a:t>名</a:t>
            </a:r>
            <a:r>
              <a:rPr lang="en-US" altLang="ja-JP" sz="1000" dirty="0" smtClean="0"/>
              <a:t>)</a:t>
            </a:r>
            <a:r>
              <a:rPr lang="ja-JP" altLang="en-US" sz="1000" dirty="0" smtClean="0"/>
              <a:t>に</a:t>
            </a:r>
            <a:r>
              <a:rPr lang="ja-JP" altLang="en-US" sz="1000" dirty="0"/>
              <a:t>、そのような付き合い</a:t>
            </a:r>
            <a:r>
              <a:rPr lang="ja-JP" altLang="en-US" sz="1000" dirty="0" smtClean="0"/>
              <a:t>を</a:t>
            </a:r>
            <a:endParaRPr lang="en-US" altLang="ja-JP" sz="1000" dirty="0" smtClean="0"/>
          </a:p>
          <a:p>
            <a:r>
              <a:rPr lang="ja-JP" altLang="en-US" sz="1000" dirty="0" smtClean="0"/>
              <a:t>始めた</a:t>
            </a:r>
            <a:r>
              <a:rPr lang="ja-JP" altLang="en-US" sz="1000" dirty="0"/>
              <a:t>きっかけ</a:t>
            </a:r>
            <a:r>
              <a:rPr lang="ja-JP" altLang="en-US" sz="1000" dirty="0" smtClean="0"/>
              <a:t>を複数</a:t>
            </a:r>
            <a:r>
              <a:rPr lang="ja-JP" altLang="en-US" sz="1000" dirty="0"/>
              <a:t>回答で聴いた結果は、「近くに住んでいるので自然に」</a:t>
            </a:r>
            <a:r>
              <a:rPr lang="en-US" altLang="ja-JP" sz="1000" dirty="0"/>
              <a:t>(77</a:t>
            </a:r>
            <a:r>
              <a:rPr lang="ja-JP" altLang="en-US" sz="1000" dirty="0"/>
              <a:t>％</a:t>
            </a:r>
            <a:r>
              <a:rPr lang="en-US" altLang="ja-JP" sz="1000" dirty="0"/>
              <a:t>)</a:t>
            </a:r>
            <a:r>
              <a:rPr lang="ja-JP" altLang="en-US" sz="1000" dirty="0"/>
              <a:t>が８割近くで</a:t>
            </a:r>
            <a:r>
              <a:rPr lang="ja-JP" altLang="en-US" sz="1000" dirty="0" smtClean="0"/>
              <a:t>最も</a:t>
            </a:r>
            <a:endParaRPr lang="en-US" altLang="ja-JP" sz="1000" dirty="0" smtClean="0"/>
          </a:p>
          <a:p>
            <a:r>
              <a:rPr lang="ja-JP" altLang="en-US" sz="1000" dirty="0" smtClean="0"/>
              <a:t>多く</a:t>
            </a:r>
            <a:r>
              <a:rPr lang="ja-JP" altLang="en-US" sz="1000" dirty="0"/>
              <a:t>、以下</a:t>
            </a:r>
            <a:r>
              <a:rPr lang="ja-JP" altLang="en-US" sz="1000" dirty="0" smtClean="0"/>
              <a:t>、離れて「</a:t>
            </a:r>
            <a:r>
              <a:rPr lang="ja-JP" altLang="en-US" sz="1000" dirty="0"/>
              <a:t>子育てなど、子ども関係を通じて」</a:t>
            </a:r>
            <a:r>
              <a:rPr lang="en-US" altLang="ja-JP" sz="1000" dirty="0"/>
              <a:t>(18</a:t>
            </a:r>
            <a:r>
              <a:rPr lang="ja-JP" altLang="en-US" sz="1000" dirty="0"/>
              <a:t>％</a:t>
            </a:r>
            <a:r>
              <a:rPr lang="en-US" altLang="ja-JP" sz="1000" dirty="0"/>
              <a:t>)</a:t>
            </a:r>
            <a:r>
              <a:rPr lang="ja-JP" altLang="en-US" sz="1000" dirty="0"/>
              <a:t>、「自治会町内会活動を通じて</a:t>
            </a:r>
            <a:r>
              <a:rPr lang="ja-JP" altLang="en-US" sz="1000" dirty="0" smtClean="0"/>
              <a:t>」</a:t>
            </a:r>
            <a:endParaRPr lang="en-US" altLang="ja-JP" sz="1000" dirty="0" smtClean="0"/>
          </a:p>
          <a:p>
            <a:r>
              <a:rPr lang="en-US" altLang="ja-JP" sz="1000" dirty="0" smtClean="0"/>
              <a:t>(</a:t>
            </a:r>
            <a:r>
              <a:rPr lang="en-US" altLang="ja-JP" sz="1000" dirty="0"/>
              <a:t>17</a:t>
            </a:r>
            <a:r>
              <a:rPr lang="ja-JP" altLang="en-US" sz="1000" dirty="0"/>
              <a:t>％</a:t>
            </a:r>
            <a:r>
              <a:rPr lang="en-US" altLang="ja-JP" sz="1000" dirty="0"/>
              <a:t>)</a:t>
            </a:r>
            <a:r>
              <a:rPr lang="ja-JP" altLang="en-US" sz="1000" dirty="0"/>
              <a:t>、「マンション</a:t>
            </a:r>
            <a:r>
              <a:rPr lang="ja-JP" altLang="en-US" sz="1000" dirty="0" smtClean="0"/>
              <a:t>の管理</a:t>
            </a:r>
            <a:r>
              <a:rPr lang="ja-JP" altLang="en-US" sz="1000" dirty="0"/>
              <a:t>組合の活動を通じて」</a:t>
            </a:r>
            <a:r>
              <a:rPr lang="en-US" altLang="ja-JP" sz="1000" dirty="0"/>
              <a:t>(12</a:t>
            </a:r>
            <a:r>
              <a:rPr lang="ja-JP" altLang="en-US" sz="1000" dirty="0"/>
              <a:t>％</a:t>
            </a:r>
            <a:r>
              <a:rPr lang="en-US" altLang="ja-JP" sz="1000" dirty="0"/>
              <a:t>)</a:t>
            </a:r>
            <a:r>
              <a:rPr lang="ja-JP" altLang="en-US" sz="1000" dirty="0"/>
              <a:t>の３項目が１割台で続く状況。</a:t>
            </a:r>
          </a:p>
        </p:txBody>
      </p:sp>
      <p:sp>
        <p:nvSpPr>
          <p:cNvPr id="16" name="正方形/長方形 15"/>
          <p:cNvSpPr/>
          <p:nvPr/>
        </p:nvSpPr>
        <p:spPr>
          <a:xfrm>
            <a:off x="234000" y="4828487"/>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そのような</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＝問６</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１回答</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付き合い開始のきっかけ</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（問６</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３）（問６</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１＝</a:t>
            </a:r>
            <a:r>
              <a:rPr lang="en-US" altLang="ja-JP" sz="900" b="1" dirty="0">
                <a:latin typeface="HG丸ｺﾞｼｯｸM-PRO"/>
                <a:ea typeface="HG丸ｺﾞｼｯｸM-PRO"/>
                <a:cs typeface="HG丸ｺﾞｼｯｸM-PRO"/>
              </a:rPr>
              <a:t>②〜⑤</a:t>
            </a:r>
            <a:r>
              <a:rPr lang="ja-JP" altLang="en-US" sz="900" b="1" dirty="0">
                <a:latin typeface="HG丸ｺﾞｼｯｸM-PRO"/>
                <a:ea typeface="HG丸ｺﾞｼｯｸM-PRO"/>
                <a:cs typeface="HG丸ｺﾞｼｯｸM-PRO"/>
              </a:rPr>
              <a:t>ベース）</a:t>
            </a:r>
          </a:p>
        </p:txBody>
      </p:sp>
      <p:graphicFrame>
        <p:nvGraphicFramePr>
          <p:cNvPr id="18" name="グラフ 17"/>
          <p:cNvGraphicFramePr>
            <a:graphicFrameLocks/>
          </p:cNvGraphicFramePr>
          <p:nvPr>
            <p:extLst>
              <p:ext uri="{D42A27DB-BD31-4B8C-83A1-F6EECF244321}">
                <p14:modId xmlns:p14="http://schemas.microsoft.com/office/powerpoint/2010/main" val="4122638617"/>
              </p:ext>
            </p:extLst>
          </p:nvPr>
        </p:nvGraphicFramePr>
        <p:xfrm>
          <a:off x="90112" y="2582932"/>
          <a:ext cx="6731000" cy="2057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グラフ 16"/>
          <p:cNvGraphicFramePr>
            <a:graphicFrameLocks/>
          </p:cNvGraphicFramePr>
          <p:nvPr>
            <p:extLst>
              <p:ext uri="{D42A27DB-BD31-4B8C-83A1-F6EECF244321}">
                <p14:modId xmlns:p14="http://schemas.microsoft.com/office/powerpoint/2010/main" val="2343297532"/>
              </p:ext>
            </p:extLst>
          </p:nvPr>
        </p:nvGraphicFramePr>
        <p:xfrm>
          <a:off x="76200" y="6723962"/>
          <a:ext cx="6705600" cy="28041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89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7</a:t>
            </a:fld>
            <a:endParaRPr kumimoji="1" lang="ja-JP" altLang="en-US"/>
          </a:p>
        </p:txBody>
      </p:sp>
      <p:sp>
        <p:nvSpPr>
          <p:cNvPr id="14" name="タイトル 1"/>
          <p:cNvSpPr>
            <a:spLocks noGrp="1"/>
          </p:cNvSpPr>
          <p:nvPr>
            <p:ph type="ctrTitle"/>
          </p:nvPr>
        </p:nvSpPr>
        <p:spPr>
          <a:xfrm>
            <a:off x="383865" y="626690"/>
            <a:ext cx="6118480" cy="467999"/>
          </a:xfrm>
          <a:solidFill>
            <a:srgbClr val="D9D9D9"/>
          </a:solidFill>
          <a:ln>
            <a:solidFill>
              <a:srgbClr val="FFFFFF"/>
            </a:solidFill>
          </a:ln>
        </p:spPr>
        <p:txBody>
          <a:bodyPr>
            <a:noAutofit/>
          </a:bodyPr>
          <a:lstStyle/>
          <a:p>
            <a:r>
              <a:rPr lang="ja-JP" altLang="en-US" sz="1200" dirty="0"/>
              <a:t>理想とする付き合い方では、現行同様「たまに立ち話をする」が４割台半ばで</a:t>
            </a:r>
            <a:r>
              <a:rPr lang="ja-JP" altLang="en-US" sz="1200" dirty="0" smtClean="0"/>
              <a:t>最多</a:t>
            </a:r>
            <a:r>
              <a:rPr lang="en-US" altLang="ja-JP" sz="1200" dirty="0" smtClean="0"/>
              <a:t/>
            </a:r>
            <a:br>
              <a:rPr lang="en-US" altLang="ja-JP" sz="1200" dirty="0" smtClean="0"/>
            </a:br>
            <a:r>
              <a:rPr lang="ja-JP" altLang="en-US" sz="1200" dirty="0" smtClean="0"/>
              <a:t>ながら、「</a:t>
            </a:r>
            <a:r>
              <a:rPr lang="ja-JP" altLang="en-US" sz="1200" dirty="0"/>
              <a:t>困ったときはいつも相談したり助け合ったりする」が</a:t>
            </a:r>
            <a:r>
              <a:rPr lang="ja-JP" altLang="en-US" sz="1200" dirty="0" smtClean="0"/>
              <a:t>３割弱で続く結果。</a:t>
            </a:r>
            <a:endParaRPr kumimoji="1" lang="ja-JP" altLang="en-US" sz="1200" dirty="0"/>
          </a:p>
        </p:txBody>
      </p:sp>
      <p:sp>
        <p:nvSpPr>
          <p:cNvPr id="15" name="正方形/長方形 14"/>
          <p:cNvSpPr/>
          <p:nvPr/>
        </p:nvSpPr>
        <p:spPr>
          <a:xfrm>
            <a:off x="383865" y="2440363"/>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6-2</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今後</a:t>
            </a:r>
            <a:r>
              <a:rPr lang="ja-JP" altLang="en-US" sz="800" b="1" dirty="0">
                <a:latin typeface="HG丸ｺﾞｼｯｸM-PRO"/>
                <a:ea typeface="HG丸ｺﾞｼｯｸM-PRO"/>
                <a:cs typeface="HG丸ｺﾞｼｯｸM-PRO"/>
              </a:rPr>
              <a:t>の理想として、どのような付き合い方をしていきたいと思いますか。（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16" name="サブタイトル 2"/>
          <p:cNvSpPr>
            <a:spLocks noGrp="1"/>
          </p:cNvSpPr>
          <p:nvPr>
            <p:ph type="subTitle" idx="1"/>
          </p:nvPr>
        </p:nvSpPr>
        <p:spPr>
          <a:xfrm>
            <a:off x="383865" y="1143065"/>
            <a:ext cx="6120000" cy="1247978"/>
          </a:xfrm>
        </p:spPr>
        <p:txBody>
          <a:bodyPr>
            <a:noAutofit/>
          </a:bodyPr>
          <a:lstStyle/>
          <a:p>
            <a:r>
              <a:rPr lang="ja-JP" altLang="en-US" sz="1000" dirty="0"/>
              <a:t>理想として考える隣近所との付き合い方を、５つの選択肢から選んでもらった結果は、現行と同様に</a:t>
            </a:r>
            <a:r>
              <a:rPr lang="ja-JP" altLang="en-US" sz="1000" dirty="0" smtClean="0"/>
              <a:t>、</a:t>
            </a:r>
            <a:endParaRPr lang="en-US" altLang="ja-JP" sz="1000" dirty="0" smtClean="0"/>
          </a:p>
          <a:p>
            <a:r>
              <a:rPr lang="ja-JP" altLang="en-US" sz="1000" dirty="0" smtClean="0"/>
              <a:t>「</a:t>
            </a:r>
            <a:r>
              <a:rPr lang="ja-JP" altLang="en-US" sz="1000" dirty="0"/>
              <a:t>たまに立ち話をする」</a:t>
            </a:r>
            <a:r>
              <a:rPr lang="en-US" altLang="ja-JP" sz="1000" dirty="0"/>
              <a:t>(46</a:t>
            </a:r>
            <a:r>
              <a:rPr lang="ja-JP" altLang="en-US" sz="1000" dirty="0"/>
              <a:t>％</a:t>
            </a:r>
            <a:r>
              <a:rPr lang="en-US" altLang="ja-JP" sz="1000" dirty="0"/>
              <a:t>)</a:t>
            </a:r>
            <a:r>
              <a:rPr lang="ja-JP" altLang="en-US" sz="1000" dirty="0"/>
              <a:t>が４割台半ばで最多ながら、次点には、現行では</a:t>
            </a:r>
            <a:r>
              <a:rPr lang="en-US" altLang="ja-JP" sz="1000" dirty="0"/>
              <a:t>6</a:t>
            </a:r>
            <a:r>
              <a:rPr lang="ja-JP" altLang="en-US" sz="1000" dirty="0"/>
              <a:t>％に</a:t>
            </a:r>
            <a:r>
              <a:rPr lang="ja-JP" altLang="en-US" sz="1000" dirty="0" smtClean="0"/>
              <a:t>とどまった</a:t>
            </a:r>
            <a:endParaRPr lang="en-US" altLang="ja-JP" sz="1000" dirty="0" smtClean="0"/>
          </a:p>
          <a:p>
            <a:r>
              <a:rPr lang="ja-JP" altLang="en-US" sz="1000" dirty="0" smtClean="0"/>
              <a:t>「</a:t>
            </a:r>
            <a:r>
              <a:rPr lang="ja-JP" altLang="en-US" sz="1000" dirty="0"/>
              <a:t>困ったときはいつも相談したり助け合ったりする」</a:t>
            </a:r>
            <a:r>
              <a:rPr lang="en-US" altLang="ja-JP" sz="1000" dirty="0"/>
              <a:t>(28</a:t>
            </a:r>
            <a:r>
              <a:rPr lang="ja-JP" altLang="en-US" sz="1000" dirty="0"/>
              <a:t>％</a:t>
            </a:r>
            <a:r>
              <a:rPr lang="en-US" altLang="ja-JP" sz="1000" dirty="0"/>
              <a:t>)</a:t>
            </a:r>
            <a:r>
              <a:rPr lang="ja-JP" altLang="en-US" sz="1000" dirty="0"/>
              <a:t>が３割弱で続き、その比率を大きく</a:t>
            </a:r>
            <a:r>
              <a:rPr lang="ja-JP" altLang="en-US" sz="1000" dirty="0" smtClean="0"/>
              <a:t>伸ばし</a:t>
            </a:r>
            <a:endParaRPr lang="en-US" altLang="ja-JP" sz="1000" dirty="0" smtClean="0"/>
          </a:p>
          <a:p>
            <a:r>
              <a:rPr lang="ja-JP" altLang="en-US" sz="1000" dirty="0" smtClean="0"/>
              <a:t>て</a:t>
            </a:r>
            <a:r>
              <a:rPr lang="ja-JP" altLang="en-US" sz="1000" dirty="0"/>
              <a:t>いる</a:t>
            </a:r>
            <a:r>
              <a:rPr lang="ja-JP" altLang="en-US" sz="1000" dirty="0" smtClean="0"/>
              <a:t>。一方</a:t>
            </a:r>
            <a:r>
              <a:rPr lang="ja-JP" altLang="en-US" sz="1000" dirty="0"/>
              <a:t>、他の３項目は、「顔を見かける程度で、声をかけることはない」</a:t>
            </a:r>
            <a:r>
              <a:rPr lang="en-US" altLang="ja-JP" sz="1000" dirty="0"/>
              <a:t>(14</a:t>
            </a:r>
            <a:r>
              <a:rPr lang="ja-JP" altLang="en-US" sz="1000" dirty="0"/>
              <a:t>％</a:t>
            </a:r>
            <a:r>
              <a:rPr lang="en-US" altLang="ja-JP" sz="1000" dirty="0"/>
              <a:t>)</a:t>
            </a:r>
            <a:r>
              <a:rPr lang="ja-JP" altLang="en-US" sz="1000" dirty="0"/>
              <a:t>が１割台半ば</a:t>
            </a:r>
            <a:r>
              <a:rPr lang="ja-JP" altLang="en-US" sz="1000" dirty="0" smtClean="0"/>
              <a:t>、</a:t>
            </a:r>
            <a:endParaRPr lang="en-US" altLang="ja-JP" sz="1000" dirty="0" smtClean="0"/>
          </a:p>
          <a:p>
            <a:r>
              <a:rPr lang="ja-JP" altLang="en-US" sz="1000" dirty="0" smtClean="0"/>
              <a:t>「</a:t>
            </a:r>
            <a:r>
              <a:rPr lang="ja-JP" altLang="en-US" sz="1000" dirty="0"/>
              <a:t>一緒に買い物に行くなど、ある程度親しくしている」</a:t>
            </a:r>
            <a:r>
              <a:rPr lang="en-US" altLang="ja-JP" sz="1000" dirty="0"/>
              <a:t>(5</a:t>
            </a:r>
            <a:r>
              <a:rPr lang="ja-JP" altLang="en-US" sz="1000" dirty="0"/>
              <a:t>％</a:t>
            </a:r>
            <a:r>
              <a:rPr lang="en-US" altLang="ja-JP" sz="1000" dirty="0"/>
              <a:t>)</a:t>
            </a:r>
            <a:r>
              <a:rPr lang="ja-JP" altLang="en-US" sz="1000" dirty="0"/>
              <a:t>と「顔もよく知らい」</a:t>
            </a:r>
            <a:r>
              <a:rPr lang="en-US" altLang="ja-JP" sz="1000" dirty="0"/>
              <a:t>(4</a:t>
            </a:r>
            <a:r>
              <a:rPr lang="ja-JP" altLang="en-US" sz="1000" dirty="0"/>
              <a:t>％</a:t>
            </a:r>
            <a:r>
              <a:rPr lang="en-US" altLang="ja-JP" sz="1000" dirty="0"/>
              <a:t>)</a:t>
            </a:r>
            <a:r>
              <a:rPr lang="ja-JP" altLang="en-US" sz="1000" dirty="0" smtClean="0"/>
              <a:t>はそれぞれ</a:t>
            </a:r>
            <a:endParaRPr lang="en-US" altLang="ja-JP" sz="1000" dirty="0" smtClean="0"/>
          </a:p>
          <a:p>
            <a:r>
              <a:rPr lang="ja-JP" altLang="en-US" sz="1000" dirty="0" smtClean="0"/>
              <a:t>１割</a:t>
            </a:r>
            <a:r>
              <a:rPr lang="ja-JP" altLang="en-US" sz="1000" dirty="0"/>
              <a:t>に届かない低率にとどまる。</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理想として考える付き合い方</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（問６</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２）</a:t>
            </a:r>
          </a:p>
        </p:txBody>
      </p:sp>
      <p:sp>
        <p:nvSpPr>
          <p:cNvPr id="22" name="タイトル 1"/>
          <p:cNvSpPr txBox="1">
            <a:spLocks/>
          </p:cNvSpPr>
          <p:nvPr/>
        </p:nvSpPr>
        <p:spPr>
          <a:xfrm>
            <a:off x="383865" y="5479243"/>
            <a:ext cx="6118480" cy="360000"/>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smtClean="0"/>
              <a:t>自治会町内会</a:t>
            </a:r>
            <a:r>
              <a:rPr lang="ja-JP" altLang="en-US" sz="1200" dirty="0"/>
              <a:t>への加入率は、７０％を僅かに超えるレベル。</a:t>
            </a:r>
          </a:p>
        </p:txBody>
      </p:sp>
      <p:sp>
        <p:nvSpPr>
          <p:cNvPr id="23" name="正方形/長方形 22"/>
          <p:cNvSpPr/>
          <p:nvPr/>
        </p:nvSpPr>
        <p:spPr>
          <a:xfrm>
            <a:off x="383865" y="6302303"/>
            <a:ext cx="6119999" cy="215444"/>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7</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の世帯は、自治会町内会に加入していますか。（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4" name="サブタイトル 2"/>
          <p:cNvSpPr txBox="1">
            <a:spLocks/>
          </p:cNvSpPr>
          <p:nvPr/>
        </p:nvSpPr>
        <p:spPr>
          <a:xfrm>
            <a:off x="383865" y="5903931"/>
            <a:ext cx="6118480" cy="294692"/>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smtClean="0"/>
              <a:t>自治会町内会</a:t>
            </a:r>
            <a:r>
              <a:rPr lang="ja-JP" altLang="en-US" sz="1000" dirty="0"/>
              <a:t>への加入有無を聴いた結果は、「加入している」が</a:t>
            </a:r>
            <a:r>
              <a:rPr lang="en-US" altLang="ja-JP" sz="1000" dirty="0"/>
              <a:t>71</a:t>
            </a:r>
            <a:r>
              <a:rPr lang="ja-JP" altLang="en-US" sz="1000" dirty="0"/>
              <a:t>％、「加入していない」が</a:t>
            </a:r>
            <a:r>
              <a:rPr lang="en-US" altLang="ja-JP" sz="1000" dirty="0"/>
              <a:t>29</a:t>
            </a:r>
            <a:r>
              <a:rPr lang="ja-JP" altLang="en-US" sz="1000" dirty="0"/>
              <a:t>％。</a:t>
            </a:r>
          </a:p>
        </p:txBody>
      </p:sp>
      <p:sp>
        <p:nvSpPr>
          <p:cNvPr id="25" name="正方形/長方形 24"/>
          <p:cNvSpPr/>
          <p:nvPr/>
        </p:nvSpPr>
        <p:spPr>
          <a:xfrm>
            <a:off x="234000" y="5253066"/>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smtClean="0">
                <a:latin typeface="HG丸ｺﾞｼｯｸM-PRO"/>
                <a:ea typeface="HG丸ｺﾞｼｯｸM-PRO"/>
                <a:cs typeface="HG丸ｺﾞｼｯｸM-PRO"/>
              </a:rPr>
              <a:t>自治会町内会</a:t>
            </a:r>
            <a:r>
              <a:rPr lang="ja-JP" altLang="en-US" sz="900" b="1" dirty="0">
                <a:latin typeface="HG丸ｺﾞｼｯｸM-PRO"/>
                <a:ea typeface="HG丸ｺﾞｼｯｸM-PRO"/>
                <a:cs typeface="HG丸ｺﾞｼｯｸM-PRO"/>
              </a:rPr>
              <a:t>への加入有無</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（問７）</a:t>
            </a:r>
          </a:p>
        </p:txBody>
      </p:sp>
      <p:graphicFrame>
        <p:nvGraphicFramePr>
          <p:cNvPr id="18" name="グラフ 17"/>
          <p:cNvGraphicFramePr>
            <a:graphicFrameLocks/>
          </p:cNvGraphicFramePr>
          <p:nvPr>
            <p:extLst>
              <p:ext uri="{D42A27DB-BD31-4B8C-83A1-F6EECF244321}">
                <p14:modId xmlns:p14="http://schemas.microsoft.com/office/powerpoint/2010/main" val="3063469263"/>
              </p:ext>
            </p:extLst>
          </p:nvPr>
        </p:nvGraphicFramePr>
        <p:xfrm>
          <a:off x="78910" y="2740252"/>
          <a:ext cx="6731000" cy="1828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グラフ 18"/>
          <p:cNvGraphicFramePr>
            <a:graphicFrameLocks/>
          </p:cNvGraphicFramePr>
          <p:nvPr>
            <p:extLst>
              <p:ext uri="{D42A27DB-BD31-4B8C-83A1-F6EECF244321}">
                <p14:modId xmlns:p14="http://schemas.microsoft.com/office/powerpoint/2010/main" val="2433544726"/>
              </p:ext>
            </p:extLst>
          </p:nvPr>
        </p:nvGraphicFramePr>
        <p:xfrm>
          <a:off x="63500" y="6647875"/>
          <a:ext cx="6731000" cy="10287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8806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E8F5CB2-F233-504E-A0E6-8F243E763DF6}" type="slidenum">
              <a:rPr kumimoji="1" lang="ja-JP" altLang="en-US" smtClean="0"/>
              <a:pPr/>
              <a:t>8</a:t>
            </a:fld>
            <a:endParaRPr kumimoji="1" lang="ja-JP" altLang="en-US"/>
          </a:p>
        </p:txBody>
      </p:sp>
      <p:sp>
        <p:nvSpPr>
          <p:cNvPr id="14" name="タイトル 1"/>
          <p:cNvSpPr>
            <a:spLocks noGrp="1"/>
          </p:cNvSpPr>
          <p:nvPr>
            <p:ph type="ctrTitle"/>
          </p:nvPr>
        </p:nvSpPr>
        <p:spPr>
          <a:xfrm>
            <a:off x="383865" y="626689"/>
            <a:ext cx="6118480" cy="360000"/>
          </a:xfrm>
          <a:solidFill>
            <a:srgbClr val="D9D9D9"/>
          </a:solidFill>
          <a:ln>
            <a:solidFill>
              <a:srgbClr val="FFFFFF"/>
            </a:solidFill>
          </a:ln>
        </p:spPr>
        <p:txBody>
          <a:bodyPr>
            <a:noAutofit/>
          </a:bodyPr>
          <a:lstStyle/>
          <a:p>
            <a:r>
              <a:rPr lang="ja-JP" altLang="en-US" sz="1200" dirty="0"/>
              <a:t>自治会町内会への非加入理由は、「活動がよくわからないから」が４割で最多。</a:t>
            </a:r>
            <a:endParaRPr kumimoji="1" lang="ja-JP" altLang="en-US" sz="1200" dirty="0"/>
          </a:p>
        </p:txBody>
      </p:sp>
      <p:sp>
        <p:nvSpPr>
          <p:cNvPr id="15" name="正方形/長方形 14"/>
          <p:cNvSpPr/>
          <p:nvPr/>
        </p:nvSpPr>
        <p:spPr>
          <a:xfrm>
            <a:off x="383865" y="2204075"/>
            <a:ext cx="6119999" cy="360000"/>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＜問７で「</a:t>
            </a:r>
            <a:r>
              <a:rPr lang="en-US" altLang="ja-JP" sz="800" b="1" dirty="0">
                <a:latin typeface="HG丸ｺﾞｼｯｸM-PRO"/>
                <a:ea typeface="HG丸ｺﾞｼｯｸM-PRO"/>
                <a:cs typeface="HG丸ｺﾞｼｯｸM-PRO"/>
              </a:rPr>
              <a:t>2.</a:t>
            </a:r>
            <a:r>
              <a:rPr lang="ja-JP" altLang="en-US" sz="800" b="1" dirty="0">
                <a:latin typeface="HG丸ｺﾞｼｯｸM-PRO"/>
                <a:ea typeface="HG丸ｺﾞｼｯｸM-PRO"/>
                <a:cs typeface="HG丸ｺﾞｼｯｸM-PRO"/>
              </a:rPr>
              <a:t>加入していない」とお答えの方</a:t>
            </a:r>
            <a:r>
              <a:rPr lang="ja-JP" altLang="en-US" sz="800" b="1" dirty="0" smtClean="0">
                <a:latin typeface="HG丸ｺﾞｼｯｸM-PRO"/>
                <a:ea typeface="HG丸ｺﾞｼｯｸM-PRO"/>
                <a:cs typeface="HG丸ｺﾞｼｯｸM-PRO"/>
              </a:rPr>
              <a:t>＞</a:t>
            </a:r>
            <a:endParaRPr lang="en-US" altLang="ja-JP" sz="800" b="1" dirty="0" smtClean="0">
              <a:latin typeface="HG丸ｺﾞｼｯｸM-PRO"/>
              <a:ea typeface="HG丸ｺﾞｼｯｸM-PRO"/>
              <a:cs typeface="HG丸ｺﾞｼｯｸM-PRO"/>
            </a:endParaRPr>
          </a:p>
          <a:p>
            <a:r>
              <a:rPr lang="ja-JP" altLang="en-US" sz="800" b="1" dirty="0" smtClean="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7-1</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自治会</a:t>
            </a:r>
            <a:r>
              <a:rPr lang="ja-JP" altLang="en-US" sz="800" b="1" dirty="0">
                <a:latin typeface="HG丸ｺﾞｼｯｸM-PRO"/>
                <a:ea typeface="HG丸ｺﾞｼｯｸM-PRO"/>
                <a:cs typeface="HG丸ｺﾞｼｯｸM-PRO"/>
              </a:rPr>
              <a:t>町内会に加入していない理由は何ですか。（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は３つまで・但し４つ以上も集計対象に含む）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a:t>
            </a:r>
            <a:r>
              <a:rPr lang="en-US" altLang="ja-JP" sz="800" b="1" dirty="0" smtClean="0">
                <a:latin typeface="HG丸ｺﾞｼｯｸM-PRO"/>
                <a:ea typeface="HG丸ｺﾞｼｯｸM-PRO"/>
                <a:cs typeface="HG丸ｺﾞｼｯｸM-PRO"/>
              </a:rPr>
              <a:t>=637</a:t>
            </a:r>
            <a:r>
              <a:rPr lang="ja-JP" altLang="en-US" sz="800" b="1" dirty="0" smtClean="0">
                <a:latin typeface="HG丸ｺﾞｼｯｸM-PRO"/>
                <a:ea typeface="HG丸ｺﾞｼｯｸM-PRO"/>
                <a:cs typeface="HG丸ｺﾞｼｯｸM-PRO"/>
              </a:rPr>
              <a:t>］</a:t>
            </a:r>
            <a:endParaRPr lang="ja-JP" altLang="en-US" sz="800" b="1" dirty="0">
              <a:latin typeface="HG丸ｺﾞｼｯｸM-PRO"/>
              <a:ea typeface="HG丸ｺﾞｼｯｸM-PRO"/>
              <a:cs typeface="HG丸ｺﾞｼｯｸM-PRO"/>
            </a:endParaRPr>
          </a:p>
        </p:txBody>
      </p:sp>
      <p:sp>
        <p:nvSpPr>
          <p:cNvPr id="16" name="サブタイトル 2"/>
          <p:cNvSpPr>
            <a:spLocks noGrp="1"/>
          </p:cNvSpPr>
          <p:nvPr>
            <p:ph type="subTitle" idx="1"/>
          </p:nvPr>
        </p:nvSpPr>
        <p:spPr>
          <a:xfrm>
            <a:off x="383866" y="1059189"/>
            <a:ext cx="6118480" cy="993895"/>
          </a:xfrm>
        </p:spPr>
        <p:txBody>
          <a:bodyPr>
            <a:noAutofit/>
          </a:bodyPr>
          <a:lstStyle/>
          <a:p>
            <a:r>
              <a:rPr lang="ja-JP" altLang="en-US" sz="1000" dirty="0"/>
              <a:t>自治会町内会への加入有無で「加入していない」と回答した人</a:t>
            </a:r>
            <a:r>
              <a:rPr lang="en-US" altLang="ja-JP" sz="1000" dirty="0"/>
              <a:t>(637</a:t>
            </a:r>
            <a:r>
              <a:rPr lang="ja-JP" altLang="en-US" sz="1000" dirty="0"/>
              <a:t>名・全体の</a:t>
            </a:r>
            <a:r>
              <a:rPr lang="en-US" altLang="ja-JP" sz="1000" dirty="0"/>
              <a:t>29</a:t>
            </a:r>
            <a:r>
              <a:rPr lang="ja-JP" altLang="en-US" sz="1000" dirty="0"/>
              <a:t>％に相当</a:t>
            </a:r>
            <a:r>
              <a:rPr lang="en-US" altLang="ja-JP" sz="1000" dirty="0"/>
              <a:t>)</a:t>
            </a:r>
            <a:r>
              <a:rPr lang="ja-JP" altLang="en-US" sz="1000" dirty="0"/>
              <a:t>に</a:t>
            </a:r>
            <a:r>
              <a:rPr lang="ja-JP" altLang="en-US" sz="1000" dirty="0" smtClean="0"/>
              <a:t>、非加入</a:t>
            </a:r>
            <a:endParaRPr lang="en-US" altLang="ja-JP" sz="1000" dirty="0" smtClean="0"/>
          </a:p>
          <a:p>
            <a:r>
              <a:rPr lang="ja-JP" altLang="en-US" sz="1000" dirty="0" smtClean="0"/>
              <a:t>理由</a:t>
            </a:r>
            <a:r>
              <a:rPr lang="ja-JP" altLang="en-US" sz="1000" dirty="0"/>
              <a:t>を３つまで選んでもらった結果をみると、「自治会町内会の活動がよくわからないから</a:t>
            </a:r>
            <a:r>
              <a:rPr lang="ja-JP" altLang="en-US" sz="1000" dirty="0" smtClean="0"/>
              <a:t>」</a:t>
            </a:r>
            <a:r>
              <a:rPr lang="en-US" altLang="ja-JP" sz="1000" dirty="0" smtClean="0"/>
              <a:t>(</a:t>
            </a:r>
            <a:r>
              <a:rPr lang="en-US" altLang="ja-JP" sz="1000" dirty="0"/>
              <a:t>40</a:t>
            </a:r>
            <a:r>
              <a:rPr lang="ja-JP" altLang="en-US" sz="1000" dirty="0"/>
              <a:t>％</a:t>
            </a:r>
            <a:r>
              <a:rPr lang="en-US" altLang="ja-JP" sz="1000" dirty="0"/>
              <a:t>)</a:t>
            </a:r>
            <a:r>
              <a:rPr lang="ja-JP" altLang="en-US" sz="1000" dirty="0" smtClean="0"/>
              <a:t>が</a:t>
            </a:r>
            <a:endParaRPr lang="en-US" altLang="ja-JP" sz="1000" dirty="0" smtClean="0"/>
          </a:p>
          <a:p>
            <a:r>
              <a:rPr lang="ja-JP" altLang="en-US" sz="1000" dirty="0" smtClean="0"/>
              <a:t>４割</a:t>
            </a:r>
            <a:r>
              <a:rPr lang="ja-JP" altLang="en-US" sz="1000" dirty="0"/>
              <a:t>で最も多く、以下、「加入方法がわからないから・きっかけがないから」</a:t>
            </a:r>
            <a:r>
              <a:rPr lang="en-US" altLang="ja-JP" sz="1000" dirty="0"/>
              <a:t>(24</a:t>
            </a:r>
            <a:r>
              <a:rPr lang="ja-JP" altLang="en-US" sz="1000" dirty="0"/>
              <a:t>％</a:t>
            </a:r>
            <a:r>
              <a:rPr lang="en-US" altLang="ja-JP" sz="1000" dirty="0"/>
              <a:t>)</a:t>
            </a:r>
            <a:r>
              <a:rPr lang="ja-JP" altLang="en-US" sz="1000" dirty="0" smtClean="0"/>
              <a:t>、「</a:t>
            </a:r>
            <a:r>
              <a:rPr lang="ja-JP" altLang="en-US" sz="1000" dirty="0"/>
              <a:t>加入する</a:t>
            </a:r>
            <a:r>
              <a:rPr lang="ja-JP" altLang="en-US" sz="1000" dirty="0" smtClean="0"/>
              <a:t>必要</a:t>
            </a:r>
            <a:endParaRPr lang="en-US" altLang="ja-JP" sz="1000" dirty="0" smtClean="0"/>
          </a:p>
          <a:p>
            <a:r>
              <a:rPr lang="ja-JP" altLang="en-US" sz="1000" dirty="0" smtClean="0"/>
              <a:t>を</a:t>
            </a:r>
            <a:r>
              <a:rPr lang="ja-JP" altLang="en-US" sz="1000" dirty="0"/>
              <a:t>感じないから」と「加入して活動する時間がないから」</a:t>
            </a:r>
            <a:r>
              <a:rPr lang="en-US" altLang="ja-JP" sz="1000" dirty="0"/>
              <a:t>(</a:t>
            </a:r>
            <a:r>
              <a:rPr lang="ja-JP" altLang="en-US" sz="1000" dirty="0"/>
              <a:t>各</a:t>
            </a:r>
            <a:r>
              <a:rPr lang="en-US" altLang="ja-JP" sz="1000" dirty="0"/>
              <a:t>20</a:t>
            </a:r>
            <a:r>
              <a:rPr lang="ja-JP" altLang="en-US" sz="1000" dirty="0"/>
              <a:t>％</a:t>
            </a:r>
            <a:r>
              <a:rPr lang="en-US" altLang="ja-JP" sz="1000" dirty="0" smtClean="0"/>
              <a:t>)</a:t>
            </a:r>
            <a:r>
              <a:rPr lang="ja-JP" altLang="en-US" sz="1000" dirty="0" err="1" smtClean="0"/>
              <a:t>、</a:t>
            </a:r>
            <a:r>
              <a:rPr lang="ja-JP" altLang="en-US" sz="1000" dirty="0" smtClean="0"/>
              <a:t>「</a:t>
            </a:r>
            <a:r>
              <a:rPr lang="ja-JP" altLang="en-US" sz="1000" dirty="0"/>
              <a:t>マンション管理組合など別の</a:t>
            </a:r>
            <a:r>
              <a:rPr lang="ja-JP" altLang="en-US" sz="1000" dirty="0" smtClean="0"/>
              <a:t>組</a:t>
            </a:r>
            <a:endParaRPr lang="en-US" altLang="ja-JP" sz="1000" dirty="0" smtClean="0"/>
          </a:p>
          <a:p>
            <a:r>
              <a:rPr lang="ja-JP" altLang="en-US" sz="1000" dirty="0" smtClean="0"/>
              <a:t>織</a:t>
            </a:r>
            <a:r>
              <a:rPr lang="ja-JP" altLang="en-US" sz="1000" dirty="0"/>
              <a:t>に加入して</a:t>
            </a:r>
            <a:r>
              <a:rPr lang="ja-JP" altLang="en-US" sz="1000" dirty="0" smtClean="0"/>
              <a:t>いるから</a:t>
            </a:r>
            <a:r>
              <a:rPr lang="ja-JP" altLang="en-US" sz="1000" dirty="0"/>
              <a:t>」</a:t>
            </a:r>
            <a:r>
              <a:rPr lang="en-US" altLang="ja-JP" sz="1000" dirty="0"/>
              <a:t>(18</a:t>
            </a:r>
            <a:r>
              <a:rPr lang="ja-JP" altLang="en-US" sz="1000" dirty="0"/>
              <a:t>％</a:t>
            </a:r>
            <a:r>
              <a:rPr lang="en-US" altLang="ja-JP" sz="1000" dirty="0"/>
              <a:t>)</a:t>
            </a:r>
            <a:r>
              <a:rPr lang="ja-JP" altLang="en-US" sz="1000" dirty="0"/>
              <a:t>の４項目が２割前後で続き</a:t>
            </a:r>
            <a:r>
              <a:rPr lang="ja-JP" altLang="en-US" sz="1000" dirty="0" smtClean="0"/>
              <a:t>、上</a:t>
            </a:r>
            <a:r>
              <a:rPr lang="ja-JP" altLang="en-US" sz="1000" dirty="0"/>
              <a:t>位となっている。</a:t>
            </a:r>
            <a:endParaRPr kumimoji="1" lang="en-US" altLang="ja-JP" sz="1000" dirty="0" smtClean="0"/>
          </a:p>
        </p:txBody>
      </p:sp>
      <p:sp>
        <p:nvSpPr>
          <p:cNvPr id="17" name="正方形/長方形 16"/>
          <p:cNvSpPr/>
          <p:nvPr/>
        </p:nvSpPr>
        <p:spPr>
          <a:xfrm>
            <a:off x="234000" y="400512"/>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自治会町内会への非加入理由（</a:t>
            </a:r>
            <a:r>
              <a:rPr lang="en-US" altLang="ja-JP" sz="900" b="1" dirty="0">
                <a:latin typeface="HG丸ｺﾞｼｯｸM-PRO"/>
                <a:ea typeface="HG丸ｺﾞｼｯｸM-PRO"/>
                <a:cs typeface="HG丸ｺﾞｼｯｸM-PRO"/>
              </a:rPr>
              <a:t>3</a:t>
            </a:r>
            <a:r>
              <a:rPr lang="ja-JP" altLang="en-US" sz="900" b="1" dirty="0">
                <a:latin typeface="HG丸ｺﾞｼｯｸM-PRO"/>
                <a:ea typeface="HG丸ｺﾞｼｯｸM-PRO"/>
                <a:cs typeface="HG丸ｺﾞｼｯｸM-PRO"/>
              </a:rPr>
              <a:t>ＬＡ）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（問７</a:t>
            </a:r>
            <a:r>
              <a:rPr lang="en-US" altLang="ja-JP" sz="900" b="1" dirty="0">
                <a:latin typeface="HG丸ｺﾞｼｯｸM-PRO"/>
                <a:ea typeface="HG丸ｺﾞｼｯｸM-PRO"/>
                <a:cs typeface="HG丸ｺﾞｼｯｸM-PRO"/>
              </a:rPr>
              <a:t>-1</a:t>
            </a:r>
            <a:r>
              <a:rPr lang="ja-JP" altLang="en-US" sz="900" b="1" dirty="0">
                <a:latin typeface="HG丸ｺﾞｼｯｸM-PRO"/>
                <a:ea typeface="HG丸ｺﾞｼｯｸM-PRO"/>
                <a:cs typeface="HG丸ｺﾞｼｯｸM-PRO"/>
              </a:rPr>
              <a:t>）</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（問８＝</a:t>
            </a:r>
            <a:r>
              <a:rPr lang="en-US" altLang="ja-JP" sz="900" b="1" dirty="0">
                <a:latin typeface="HG丸ｺﾞｼｯｸM-PRO"/>
                <a:ea typeface="HG丸ｺﾞｼｯｸM-PRO"/>
                <a:cs typeface="HG丸ｺﾞｼｯｸM-PRO"/>
              </a:rPr>
              <a:t>②</a:t>
            </a:r>
            <a:r>
              <a:rPr lang="ja-JP" altLang="en-US" sz="900" b="1" dirty="0">
                <a:latin typeface="HG丸ｺﾞｼｯｸM-PRO"/>
                <a:ea typeface="HG丸ｺﾞｼｯｸM-PRO"/>
                <a:cs typeface="HG丸ｺﾞｼｯｸM-PRO"/>
              </a:rPr>
              <a:t>ベース）</a:t>
            </a:r>
          </a:p>
        </p:txBody>
      </p:sp>
      <p:sp>
        <p:nvSpPr>
          <p:cNvPr id="22" name="タイトル 1"/>
          <p:cNvSpPr txBox="1">
            <a:spLocks/>
          </p:cNvSpPr>
          <p:nvPr/>
        </p:nvSpPr>
        <p:spPr>
          <a:xfrm>
            <a:off x="383865" y="6469723"/>
            <a:ext cx="6118480" cy="360000"/>
          </a:xfrm>
          <a:prstGeom prst="rect">
            <a:avLst/>
          </a:prstGeom>
          <a:solidFill>
            <a:srgbClr val="D9D9D9"/>
          </a:solidFill>
          <a:ln>
            <a:solidFill>
              <a:srgbClr val="FFFFFF"/>
            </a:solidFill>
          </a:ln>
        </p:spPr>
        <p:txBody>
          <a:bodyPr vert="horz" lIns="91440" tIns="45720" rIns="91440" bIns="45720" rtlCol="0" anchor="ctr">
            <a:noAutofit/>
          </a:bodyPr>
          <a:lstStyle>
            <a:lvl1pPr algn="l" defTabSz="457200" rtl="0" eaLnBrk="1" latinLnBrk="0" hangingPunct="1">
              <a:spcBef>
                <a:spcPct val="0"/>
              </a:spcBef>
              <a:buNone/>
              <a:defRPr kumimoji="1" sz="1400" b="1" kern="1200">
                <a:solidFill>
                  <a:schemeClr val="tx1"/>
                </a:solidFill>
                <a:latin typeface="HG丸ｺﾞｼｯｸM-PRO"/>
                <a:ea typeface="HG丸ｺﾞｼｯｸM-PRO"/>
                <a:cs typeface="HG丸ｺﾞｼｯｸM-PRO"/>
              </a:defRPr>
            </a:lvl1pPr>
          </a:lstStyle>
          <a:p>
            <a:r>
              <a:rPr lang="ja-JP" altLang="en-US" sz="1200" dirty="0"/>
              <a:t>地域活動への参加状況は、「よく参加」と「ときどき参加」を合わせても３割程度。</a:t>
            </a:r>
          </a:p>
        </p:txBody>
      </p:sp>
      <p:sp>
        <p:nvSpPr>
          <p:cNvPr id="23" name="正方形/長方形 22"/>
          <p:cNvSpPr/>
          <p:nvPr/>
        </p:nvSpPr>
        <p:spPr>
          <a:xfrm>
            <a:off x="383865" y="7320966"/>
            <a:ext cx="6119999" cy="468473"/>
          </a:xfrm>
          <a:prstGeom prst="rect">
            <a:avLst/>
          </a:prstGeom>
          <a:noFill/>
          <a:ln w="6350" cmpd="sng">
            <a:solidFill>
              <a:schemeClr val="tx1">
                <a:lumMod val="50000"/>
                <a:lumOff val="50000"/>
              </a:schemeClr>
            </a:solidFill>
          </a:ln>
        </p:spPr>
        <p:txBody>
          <a:bodyPr wrap="square">
            <a:noAutofit/>
          </a:bodyPr>
          <a:lstStyle/>
          <a:p>
            <a:r>
              <a:rPr lang="ja-JP" altLang="en-US" sz="800" b="1" dirty="0">
                <a:latin typeface="HG丸ｺﾞｼｯｸM-PRO"/>
                <a:ea typeface="HG丸ｺﾞｼｯｸM-PRO"/>
                <a:cs typeface="HG丸ｺﾞｼｯｸM-PRO"/>
              </a:rPr>
              <a:t>問</a:t>
            </a:r>
            <a:r>
              <a:rPr lang="en-US" altLang="ja-JP" sz="800" b="1" dirty="0">
                <a:latin typeface="HG丸ｺﾞｼｯｸM-PRO"/>
                <a:ea typeface="HG丸ｺﾞｼｯｸM-PRO"/>
                <a:cs typeface="HG丸ｺﾞｼｯｸM-PRO"/>
              </a:rPr>
              <a:t>8</a:t>
            </a:r>
            <a:r>
              <a:rPr lang="en-US" altLang="ja-JP" sz="800" b="1" dirty="0" smtClean="0">
                <a:latin typeface="HG丸ｺﾞｼｯｸM-PRO"/>
                <a:ea typeface="HG丸ｺﾞｼｯｸM-PRO"/>
                <a:cs typeface="HG丸ｺﾞｼｯｸM-PRO"/>
              </a:rPr>
              <a:t>.</a:t>
            </a:r>
            <a:r>
              <a:rPr lang="ja-JP" altLang="en-US" sz="800" b="1" dirty="0" smtClean="0">
                <a:latin typeface="HG丸ｺﾞｼｯｸM-PRO"/>
                <a:ea typeface="HG丸ｺﾞｼｯｸM-PRO"/>
                <a:cs typeface="HG丸ｺﾞｼｯｸM-PRO"/>
              </a:rPr>
              <a:t> あなた</a:t>
            </a:r>
            <a:r>
              <a:rPr lang="ja-JP" altLang="en-US" sz="800" b="1" dirty="0">
                <a:latin typeface="HG丸ｺﾞｼｯｸM-PRO"/>
                <a:ea typeface="HG丸ｺﾞｼｯｸM-PRO"/>
                <a:cs typeface="HG丸ｺﾞｼｯｸM-PRO"/>
              </a:rPr>
              <a:t>は、地域活動（</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）に参加していますか。（</a:t>
            </a: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は１つだけ）</a:t>
            </a:r>
            <a:br>
              <a:rPr lang="ja-JP" altLang="en-US" sz="800" b="1" dirty="0">
                <a:latin typeface="HG丸ｺﾞｼｯｸM-PRO"/>
                <a:ea typeface="HG丸ｺﾞｼｯｸM-PRO"/>
                <a:cs typeface="HG丸ｺﾞｼｯｸM-PRO"/>
              </a:rPr>
            </a:br>
            <a:r>
              <a:rPr lang="en-US" altLang="ja-JP" sz="800" b="1" dirty="0">
                <a:latin typeface="HG丸ｺﾞｼｯｸM-PRO"/>
                <a:ea typeface="HG丸ｺﾞｼｯｸM-PRO"/>
                <a:cs typeface="HG丸ｺﾞｼｯｸM-PRO"/>
              </a:rPr>
              <a:t>※</a:t>
            </a:r>
            <a:r>
              <a:rPr lang="ja-JP" altLang="en-US" sz="800" b="1" dirty="0">
                <a:latin typeface="HG丸ｺﾞｼｯｸM-PRO"/>
                <a:ea typeface="HG丸ｺﾞｼｯｸM-PRO"/>
                <a:cs typeface="HG丸ｺﾞｼｯｸM-PRO"/>
              </a:rPr>
              <a:t>地域活動：自治会町内会・子供会や老人クラブの活動、防犯や防災、地域福祉、まちづくりなどの活動のことを指します。 </a:t>
            </a:r>
            <a:r>
              <a:rPr lang="ja-JP" altLang="en-US" sz="800" b="1" dirty="0" smtClean="0">
                <a:latin typeface="HG丸ｺﾞｼｯｸM-PRO"/>
                <a:ea typeface="HG丸ｺﾞｼｯｸM-PRO"/>
                <a:cs typeface="HG丸ｺﾞｼｯｸM-PRO"/>
              </a:rPr>
              <a:t>［</a:t>
            </a:r>
            <a:r>
              <a:rPr lang="en-US" altLang="ja-JP" sz="800" b="1" dirty="0">
                <a:latin typeface="HG丸ｺﾞｼｯｸM-PRO"/>
                <a:ea typeface="HG丸ｺﾞｼｯｸM-PRO"/>
                <a:cs typeface="HG丸ｺﾞｼｯｸM-PRO"/>
              </a:rPr>
              <a:t>N=2,215</a:t>
            </a:r>
            <a:r>
              <a:rPr lang="ja-JP" altLang="en-US" sz="800" b="1" dirty="0">
                <a:latin typeface="HG丸ｺﾞｼｯｸM-PRO"/>
                <a:ea typeface="HG丸ｺﾞｼｯｸM-PRO"/>
                <a:cs typeface="HG丸ｺﾞｼｯｸM-PRO"/>
              </a:rPr>
              <a:t>］</a:t>
            </a:r>
          </a:p>
        </p:txBody>
      </p:sp>
      <p:sp>
        <p:nvSpPr>
          <p:cNvPr id="24" name="サブタイトル 2"/>
          <p:cNvSpPr txBox="1">
            <a:spLocks/>
          </p:cNvSpPr>
          <p:nvPr/>
        </p:nvSpPr>
        <p:spPr>
          <a:xfrm>
            <a:off x="383865" y="6842054"/>
            <a:ext cx="6118480" cy="459036"/>
          </a:xfrm>
          <a:prstGeom prst="rect">
            <a:avLst/>
          </a:prstGeom>
        </p:spPr>
        <p:txBody>
          <a:bodyPr vert="horz" lIns="91440" tIns="45720" rIns="91440" bIns="45720" rtlCol="0">
            <a:noAutofit/>
          </a:bodyPr>
          <a:lstStyle>
            <a:lvl1pPr marL="0" indent="0" algn="l" defTabSz="457200" rtl="0" eaLnBrk="1" latinLnBrk="0" hangingPunct="1">
              <a:spcBef>
                <a:spcPct val="20000"/>
              </a:spcBef>
              <a:buFont typeface="Arial"/>
              <a:buNone/>
              <a:defRPr kumimoji="1" sz="1200" kern="1200">
                <a:solidFill>
                  <a:srgbClr val="000000"/>
                </a:solidFill>
                <a:latin typeface="HG丸ｺﾞｼｯｸM-PRO"/>
                <a:ea typeface="HG丸ｺﾞｼｯｸM-PRO"/>
                <a:cs typeface="HG丸ｺﾞｼｯｸM-PRO"/>
              </a:defRPr>
            </a:lvl1pPr>
            <a:lvl2pPr marL="4572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2pPr>
            <a:lvl3pPr marL="9144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3pPr>
            <a:lvl4pPr marL="13716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4pPr>
            <a:lvl5pPr marL="1828800" indent="0" algn="ctr" defTabSz="457200" rtl="0" eaLnBrk="1" latinLnBrk="0" hangingPunct="1">
              <a:spcBef>
                <a:spcPct val="20000"/>
              </a:spcBef>
              <a:buFont typeface="Arial"/>
              <a:buNone/>
              <a:defRPr kumimoji="1" sz="1200" kern="1200">
                <a:solidFill>
                  <a:schemeClr val="tx1">
                    <a:tint val="75000"/>
                  </a:schemeClr>
                </a:solidFill>
                <a:latin typeface="HG丸ｺﾞｼｯｸM-PRO"/>
                <a:ea typeface="HG丸ｺﾞｼｯｸM-PRO"/>
                <a:cs typeface="HG丸ｺﾞｼｯｸM-PRO"/>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1000" dirty="0"/>
              <a:t>地域活動への参加状況を聴いた結果は、「参加していない」</a:t>
            </a:r>
            <a:r>
              <a:rPr lang="en-US" altLang="ja-JP" sz="1000" dirty="0"/>
              <a:t>(70</a:t>
            </a:r>
            <a:r>
              <a:rPr lang="ja-JP" altLang="en-US" sz="1000" dirty="0"/>
              <a:t>％</a:t>
            </a:r>
            <a:r>
              <a:rPr lang="en-US" altLang="ja-JP" sz="1000" dirty="0"/>
              <a:t>)</a:t>
            </a:r>
            <a:r>
              <a:rPr lang="ja-JP" altLang="en-US" sz="1000" dirty="0"/>
              <a:t>が７割と多く、「よく参加</a:t>
            </a:r>
            <a:r>
              <a:rPr lang="ja-JP" altLang="en-US" sz="1000" dirty="0" smtClean="0"/>
              <a:t>して</a:t>
            </a:r>
            <a:endParaRPr lang="en-US" altLang="ja-JP" sz="1000" dirty="0" smtClean="0"/>
          </a:p>
          <a:p>
            <a:r>
              <a:rPr lang="ja-JP" altLang="en-US" sz="1000" dirty="0" smtClean="0"/>
              <a:t>いる」</a:t>
            </a:r>
            <a:r>
              <a:rPr lang="en-US" altLang="ja-JP" sz="1000" dirty="0" smtClean="0"/>
              <a:t>(</a:t>
            </a:r>
            <a:r>
              <a:rPr lang="en-US" altLang="ja-JP" sz="1000" dirty="0"/>
              <a:t>6</a:t>
            </a:r>
            <a:r>
              <a:rPr lang="ja-JP" altLang="en-US" sz="1000" dirty="0"/>
              <a:t>％</a:t>
            </a:r>
            <a:r>
              <a:rPr lang="en-US" altLang="ja-JP" sz="1000" dirty="0"/>
              <a:t>)</a:t>
            </a:r>
            <a:r>
              <a:rPr lang="ja-JP" altLang="en-US" sz="1000" dirty="0"/>
              <a:t>と「ときどき参加している」</a:t>
            </a:r>
            <a:r>
              <a:rPr lang="en-US" altLang="ja-JP" sz="1000" dirty="0"/>
              <a:t>(24</a:t>
            </a:r>
            <a:r>
              <a:rPr lang="ja-JP" altLang="en-US" sz="1000" dirty="0"/>
              <a:t>％</a:t>
            </a:r>
            <a:r>
              <a:rPr lang="en-US" altLang="ja-JP" sz="1000" dirty="0"/>
              <a:t>)</a:t>
            </a:r>
            <a:r>
              <a:rPr lang="ja-JP" altLang="en-US" sz="1000" dirty="0"/>
              <a:t>を合わせた</a:t>
            </a:r>
            <a:r>
              <a:rPr lang="en-US" altLang="ja-JP" sz="1000" dirty="0"/>
              <a:t>『</a:t>
            </a:r>
            <a:r>
              <a:rPr lang="ja-JP" altLang="en-US" sz="1000" dirty="0"/>
              <a:t>参加している 計</a:t>
            </a:r>
            <a:r>
              <a:rPr lang="en-US" altLang="ja-JP" sz="1000" dirty="0"/>
              <a:t>』(30</a:t>
            </a:r>
            <a:r>
              <a:rPr lang="ja-JP" altLang="en-US" sz="1000" dirty="0"/>
              <a:t>％</a:t>
            </a:r>
            <a:r>
              <a:rPr lang="en-US" altLang="ja-JP" sz="1000" dirty="0"/>
              <a:t>)</a:t>
            </a:r>
            <a:r>
              <a:rPr lang="ja-JP" altLang="en-US" sz="1000" dirty="0"/>
              <a:t>は３割程度。</a:t>
            </a:r>
          </a:p>
        </p:txBody>
      </p:sp>
      <p:sp>
        <p:nvSpPr>
          <p:cNvPr id="25" name="正方形/長方形 24"/>
          <p:cNvSpPr/>
          <p:nvPr/>
        </p:nvSpPr>
        <p:spPr>
          <a:xfrm>
            <a:off x="234000" y="6243546"/>
            <a:ext cx="5400000" cy="230832"/>
          </a:xfrm>
          <a:prstGeom prst="rect">
            <a:avLst/>
          </a:prstGeom>
        </p:spPr>
        <p:txBody>
          <a:bodyPr wrap="none">
            <a:noAutofit/>
          </a:bodyPr>
          <a:lstStyle/>
          <a:p>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地域活動への参加状況</a:t>
            </a:r>
            <a:r>
              <a:rPr lang="en-US" altLang="ja-JP" sz="900" b="1" dirty="0">
                <a:latin typeface="HG丸ｺﾞｼｯｸM-PRO"/>
                <a:ea typeface="HG丸ｺﾞｼｯｸM-PRO"/>
                <a:cs typeface="HG丸ｺﾞｼｯｸM-PRO"/>
              </a:rPr>
              <a:t>】</a:t>
            </a:r>
            <a:r>
              <a:rPr lang="ja-JP" altLang="en-US" sz="900" b="1" dirty="0">
                <a:latin typeface="HG丸ｺﾞｼｯｸM-PRO"/>
                <a:ea typeface="HG丸ｺﾞｼｯｸM-PRO"/>
                <a:cs typeface="HG丸ｺﾞｼｯｸM-PRO"/>
              </a:rPr>
              <a:t>（問８）</a:t>
            </a:r>
          </a:p>
        </p:txBody>
      </p:sp>
      <p:graphicFrame>
        <p:nvGraphicFramePr>
          <p:cNvPr id="20" name="グラフ 19"/>
          <p:cNvGraphicFramePr>
            <a:graphicFrameLocks/>
          </p:cNvGraphicFramePr>
          <p:nvPr>
            <p:extLst>
              <p:ext uri="{D42A27DB-BD31-4B8C-83A1-F6EECF244321}">
                <p14:modId xmlns:p14="http://schemas.microsoft.com/office/powerpoint/2010/main" val="2576282822"/>
              </p:ext>
            </p:extLst>
          </p:nvPr>
        </p:nvGraphicFramePr>
        <p:xfrm>
          <a:off x="63500" y="2511294"/>
          <a:ext cx="67310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グラフ 17"/>
          <p:cNvGraphicFramePr>
            <a:graphicFrameLocks/>
          </p:cNvGraphicFramePr>
          <p:nvPr>
            <p:extLst>
              <p:ext uri="{D42A27DB-BD31-4B8C-83A1-F6EECF244321}">
                <p14:modId xmlns:p14="http://schemas.microsoft.com/office/powerpoint/2010/main" val="4026821711"/>
              </p:ext>
            </p:extLst>
          </p:nvPr>
        </p:nvGraphicFramePr>
        <p:xfrm>
          <a:off x="88900" y="7861439"/>
          <a:ext cx="6705600" cy="16357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9646297"/>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2547</TotalTime>
  <Words>10762</Words>
  <Application>Microsoft Office PowerPoint</Application>
  <PresentationFormat>A4 210 x 297 mm</PresentationFormat>
  <Paragraphs>500</Paragraphs>
  <Slides>34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34</vt:i4>
      </vt:variant>
    </vt:vector>
  </HeadingPairs>
  <TitlesOfParts>
    <vt:vector size="39" baseType="lpstr">
      <vt:lpstr>HG丸ｺﾞｼｯｸM-PRO</vt:lpstr>
      <vt:lpstr>ＭＳ Ｐゴシック</vt:lpstr>
      <vt:lpstr>Arial</vt:lpstr>
      <vt:lpstr>Calibri</vt:lpstr>
      <vt:lpstr>ホワイト</vt:lpstr>
      <vt:lpstr>PowerPoint プレゼンテーション</vt:lpstr>
      <vt:lpstr>４人に３人が「港北区内に住み続ける」と回答。</vt:lpstr>
      <vt:lpstr>「バス・地下鉄などの便」「ごみの収集等や街の美化」 　　　　「身近な住民窓口サービス」が、満足している公共サービスのＢＥＳＴ３。</vt:lpstr>
      <vt:lpstr>充実すべき公共サービスでは、「通勤・通学・買い物道路や歩道の整備」 　「最寄リ駅周辺の整備」「商店街の振興」「地震など災害対策」の４項目が 　　　　　　　　　　　　　　　　　　　　　　　　　　　比率４割以上で上位。</vt:lpstr>
      <vt:lpstr>区役所情報の主な情報源は、「広報よこはま港北区版」が６割強で、 　　　　　　　　　　　　　　　　　　　次点の「港北区ホームページ」は２割。</vt:lpstr>
      <vt:lpstr>「行事や催しの案内」「地震・大雨などの防災・災害関連」 　　　　　　　　　「健康・医療・高齢者・地域福祉関連」が、 　　　　　　　　　　　　　　　広報紙が届いている人の読みたい情報の上位項目。</vt:lpstr>
      <vt:lpstr>日頃の隣近所との付き合い方では、「たまに立ち話をする」が半数弱で最多。 「ある程度親しく」以上の２層を合わせた【親密派】は全体の１割にも満たない。</vt:lpstr>
      <vt:lpstr>理想とする付き合い方では、現行同様「たまに立ち話をする」が４割台半ばで最多 ながら、「困ったときはいつも相談したり助け合ったりする」が３割弱で続く結果。</vt:lpstr>
      <vt:lpstr>自治会町内会への非加入理由は、「活動がよくわからないから」が４割で最多。</vt:lpstr>
      <vt:lpstr>「地域のイベントの開催運営」「防犯・交通安全関連」 　　「美化・緑化・環境整備関連」が、地域活動参加者の取り組み内容の上位項目。</vt:lpstr>
      <vt:lpstr>地域活動の課題では、「担い手の不足や高齢化」と「参加者の減少・固定化」の                                                                                   ２項目が５割超で上位。</vt:lpstr>
      <vt:lpstr>「活動時間が都合に合えば」「行きたい時だけ自由に行けたら」「活動の内容・雰囲 　気がわかれば」が現在地域活動に参加していない人たちの、参加条件の上位項目。</vt:lpstr>
      <vt:lpstr>地域のつながりの役立ち時では、 　　　　　　　　「大地震や洪水など災害時に助け合うとき」が８割台半ばで最多。</vt:lpstr>
      <vt:lpstr>「防犯・交通安全」「高齢者・障害者支援など福祉」「美化・緑化・環境整備」の 　　　　　　　３項目が、自分の居住地域で力を入れて欲しい地域活動の上位項目。</vt:lpstr>
      <vt:lpstr>心配事や困窮事があって、その相談先等を挙げた人の割合は、【Ａ．自分の病気や老後のこと】と【Ｂ．家族の健康や生活上の問題】の２項目がそれぞれ６割台で多く、その具体的な相談先としては、２項目共に「家族・親戚」が 　　　　　　　　　　　　　　　半数前後(該当者の８割程度に相当)で圧倒的に多い。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「未来を担う次世代人材の育成」「身近な場所で相談・支援が受けられる環境整備」 　　　　「災害に備えた要援護者支援の仕組みづくり」が、 　　　　　　　　　　　　　　　　　　　「ひっとプラン港北」の必要上位３項目。</vt:lpstr>
      <vt:lpstr>４割前後の「災害時・急病時の手助け」や「見守り・安否確認」を中心に、 　　　　　　　　　　　回答者の７割強の人が『してあげられる支援あり』と回答。</vt:lpstr>
      <vt:lpstr>３つの子育て支援サービス共に、「初めて聞いた」が6割強～6割台半ばで多く、 　　　　　　　利用経験率は5〜8％程度にとどまるが、知名率は25〜28％程度。 　一方、３サービスともに「無回答」がそれぞれ１割程度と多めな傾向。</vt:lpstr>
      <vt:lpstr>地域の子育てへの協力経験は、「ある」が16％、「ない」が81％。 　　　　　　　　　　　　　　　　　　　　　　　　　　　（無回答が4％あり）</vt:lpstr>
      <vt:lpstr>中学生以下の児童のいる世帯の対象者の６割近くが『近所に子育て支援者がいる』と 　　　　回答しており、その内訳では「親」が４割弱、「友人」が２割弱で多い。 一方、『近所に子育て支援者はいない』は３割強。</vt:lpstr>
      <vt:lpstr>「よこはま子ども虐待ホットライン」の知名率は4割台半ばながら、 　　　「いつでも受付」「匿名で相談できる」「連絡電話番号」といった 　　　　　　　　　　　　　　　　　　内容まで知っている人は合わせても15％。</vt:lpstr>
      <vt:lpstr>子どもの貧困が原因の問題への接触については、４人に３人が「見聞きしたことはない」としており、『※見聞きしたことあり 計』は合わせても２割に満たないが、 その内容では「学費理由での進学断念や中退」と 　　　　　「食事関連(満足に摂れていない・子ども１人で食事)」が１割前後で上位。</vt:lpstr>
      <vt:lpstr>防災情報の主な情報源では、「テレビ」が８割台半ばで最も多く、５割台半ばで次点の「インターネット」を大きく上回っているが、他の情報源はいずれも２割未満。</vt:lpstr>
      <vt:lpstr>世帯での防災への日頃の備えの呈示３項目別の実施率は、『３日分の飲食品や対策品の備蓄』が５割台半ばで最も高く、『地震時の家具転倒防止対策』が４割台半ば、『通電火災防止対策』が２割。 なお、『通電火災防止対策』は「行う予定はない」が過半数を占めて多い。</vt:lpstr>
      <vt:lpstr>地域防災拠点の認知状況は、『場所認知』が７割弱、『役割認知』が３割台半ばで、『場所と役割共に認知あり』は３割弱。 一方、『場所と役割共に知らない』は２割強。</vt:lpstr>
      <vt:lpstr>地域防災拠点訓練参加経験者が重要と考える訓練や対策では、半数強の「各種 　　　資機材の取扱い」や４割の「多様な避難者への配慮を想定した訓練」が上位。</vt:lpstr>
      <vt:lpstr>住宅用火災警報器類の設置率は、  　　　　　　　　　【Ａ　住宅用火災警報器】が81％で、 【Ｂ　消火器】が69％。</vt:lpstr>
      <vt:lpstr>自身の健康のために日頃から気をつけていることでは、 　　『食事』と『定期的な健康診断の受診』がそれぞれほぼ５割で多く、 　　　　僅差の５割弱で『なるべく運動する』と『十分な睡眠と休養』が続き上位。 一方、「特にない」という人は7％と少数派。</vt:lpstr>
      <vt:lpstr>「犬」や「猫」を中心に『ペットを飼っている』という人は２割程度で、 　　　　　　　　　　　　　　　　　　　　　　内訳では「犬」が１割で最多。</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Hiroaki Hasegawa</dc:creator>
  <cp:lastModifiedBy>Administrator</cp:lastModifiedBy>
  <cp:revision>452</cp:revision>
  <cp:lastPrinted>2017-03-15T02:29:20Z</cp:lastPrinted>
  <dcterms:created xsi:type="dcterms:W3CDTF">2017-02-02T06:29:16Z</dcterms:created>
  <dcterms:modified xsi:type="dcterms:W3CDTF">2017-03-30T02:44:56Z</dcterms:modified>
</cp:coreProperties>
</file>