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0"/>
  </p:notesMasterIdLst>
  <p:handoutMasterIdLst>
    <p:handoutMasterId r:id="rId11"/>
  </p:handoutMasterIdLst>
  <p:sldIdLst>
    <p:sldId id="428" r:id="rId2"/>
    <p:sldId id="313" r:id="rId3"/>
    <p:sldId id="314" r:id="rId4"/>
    <p:sldId id="315" r:id="rId5"/>
    <p:sldId id="316" r:id="rId6"/>
    <p:sldId id="317" r:id="rId7"/>
    <p:sldId id="318" r:id="rId8"/>
    <p:sldId id="319" r:id="rId9"/>
  </p:sldIdLst>
  <p:sldSz cx="6858000" cy="9906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４．調査結果の分析" id="{65266D8E-23BD-2F47-9BE9-BE026A443B62}">
          <p14:sldIdLst>
            <p14:sldId id="428"/>
            <p14:sldId id="313"/>
            <p14:sldId id="314"/>
            <p14:sldId id="315"/>
            <p14:sldId id="316"/>
            <p14:sldId id="317"/>
            <p14:sldId id="318"/>
            <p14:sldId id="319"/>
          </p14:sldIdLst>
        </p14:section>
      </p14:sectionLst>
    </p:ext>
    <p:ext uri="{EFAFB233-063F-42B5-8137-9DF3F51BA10A}">
      <p15:sldGuideLst xmlns:p15="http://schemas.microsoft.com/office/powerpoint/2012/main">
        <p15:guide id="1" orient="horz">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4" autoAdjust="0"/>
    <p:restoredTop sz="99622" autoAdjust="0"/>
  </p:normalViewPr>
  <p:slideViewPr>
    <p:cSldViewPr snapToGrid="0" snapToObjects="1">
      <p:cViewPr>
        <p:scale>
          <a:sx n="91" d="100"/>
          <a:sy n="91" d="100"/>
        </p:scale>
        <p:origin x="1368" y="12"/>
      </p:cViewPr>
      <p:guideLst>
        <p:guide orient="horz"/>
        <p:guide pos="2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iMacA1:Users:admin:Desktop:1701222&#28207;&#21271;&#21306;:&#22577;&#21578;&#26360;:#Data&#26368;&#26032;0208:#Gr_&#20840;&#20307;_&#26377;&#24179;&#25104;28&#24180;&#24230;+&#28207;&#21271;&#21306;&#21306;&#27665;&#24847;&#35672;&#35519;&#26619;_&#20840;&#20307;&#32232;&#65288;&#38477;&#38918;&#65289;_170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iMacA1:Users:admin:Desktop:1701222&#28207;&#21271;&#21306;:&#22577;&#21578;&#26360;:#Data&#26368;&#26032;0208:#Gr_&#20840;&#20307;_&#26377;&#24179;&#25104;28&#24180;&#24230;+&#28207;&#21271;&#21306;&#21306;&#27665;&#24847;&#35672;&#35519;&#26619;_&#20840;&#20307;&#32232;&#65288;&#38477;&#38918;&#65289;_1702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iMacA1:Users:admin:Desktop:1701222&#28207;&#21271;&#21306;:&#22577;&#21578;&#26360;:#Data&#26368;&#26032;0208:#Gr_&#20840;&#20307;_&#26377;&#24179;&#25104;28&#24180;&#24230;+&#28207;&#21271;&#21306;&#21306;&#27665;&#24847;&#35672;&#35519;&#26619;_&#20840;&#20307;&#32232;&#65288;&#38477;&#38918;&#65289;_170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7.7279090113735793E-2"/>
          <c:w val="0.47799524587728398"/>
          <c:h val="0.88817652601117303"/>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6"/>
            <c:invertIfNegative val="0"/>
            <c:bubble3D val="0"/>
            <c:spPr>
              <a:pattFill prst="pct90">
                <a:fgClr>
                  <a:schemeClr val="tx1">
                    <a:lumMod val="85000"/>
                    <a:lumOff val="15000"/>
                  </a:schemeClr>
                </a:fgClr>
                <a:bgClr>
                  <a:prstClr val="white"/>
                </a:bgClr>
              </a:pattFill>
              <a:effectLst/>
            </c:spPr>
          </c:dPt>
          <c:dPt>
            <c:idx val="7"/>
            <c:invertIfNegative val="0"/>
            <c:bubble3D val="0"/>
            <c:spPr>
              <a:pattFill prst="pct90">
                <a:fgClr>
                  <a:schemeClr val="tx1">
                    <a:lumMod val="85000"/>
                    <a:lumOff val="15000"/>
                  </a:schemeClr>
                </a:fgClr>
                <a:bgClr>
                  <a:prstClr val="white"/>
                </a:bgClr>
              </a:pattFill>
              <a:effectLst/>
            </c:spPr>
          </c:dPt>
          <c:dPt>
            <c:idx val="8"/>
            <c:invertIfNegative val="0"/>
            <c:bubble3D val="0"/>
            <c:spPr>
              <a:pattFill prst="pct90">
                <a:fgClr>
                  <a:schemeClr val="tx1">
                    <a:lumMod val="85000"/>
                    <a:lumOff val="15000"/>
                  </a:schemeClr>
                </a:fgClr>
                <a:bgClr>
                  <a:prstClr val="white"/>
                </a:bgClr>
              </a:pattFill>
              <a:effectLst/>
            </c:spPr>
          </c:dPt>
          <c:dPt>
            <c:idx val="9"/>
            <c:invertIfNegative val="0"/>
            <c:bubble3D val="0"/>
            <c:spPr>
              <a:pattFill prst="pct90">
                <a:fgClr>
                  <a:schemeClr val="tx1">
                    <a:lumMod val="85000"/>
                    <a:lumOff val="15000"/>
                  </a:schemeClr>
                </a:fgClr>
                <a:bgClr>
                  <a:prstClr val="white"/>
                </a:bgClr>
              </a:pattFill>
              <a:effectLst/>
            </c:spPr>
          </c:dPt>
          <c:dPt>
            <c:idx val="10"/>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全体編Graph0209!$CG$34:$CG$44</c:f>
              <c:strCache>
                <c:ptCount val="11"/>
                <c:pt idx="0">
                  <c:v>ひとり暮らし</c:v>
                </c:pt>
                <c:pt idx="1">
                  <c:v>夫婦のみ</c:v>
                </c:pt>
                <c:pt idx="2">
                  <c:v>親と子（２世代）</c:v>
                </c:pt>
                <c:pt idx="3">
                  <c:v>祖父母と親と子（３世代）</c:v>
                </c:pt>
                <c:pt idx="4">
                  <c:v>その他</c:v>
                </c:pt>
                <c:pt idx="5">
                  <c:v>無回答</c:v>
                </c:pt>
                <c:pt idx="6">
                  <c:v>※未就学児（保育園児・幼稚園児除く）あり</c:v>
                </c:pt>
                <c:pt idx="7">
                  <c:v>※未就学児・保育園児・幼稚園児あり　計</c:v>
                </c:pt>
                <c:pt idx="8">
                  <c:v>※未就学児～中学生あり　計</c:v>
                </c:pt>
                <c:pt idx="9">
                  <c:v>※要介護など支援必要な成人あり　計</c:v>
                </c:pt>
                <c:pt idx="10">
                  <c:v>※65歳以上の高齢者あり　計</c:v>
                </c:pt>
              </c:strCache>
            </c:strRef>
          </c:cat>
          <c:val>
            <c:numRef>
              <c:f>全体編Graph0209!$CH$34:$CH$44</c:f>
              <c:numCache>
                <c:formatCode>0.0_ </c:formatCode>
                <c:ptCount val="11"/>
                <c:pt idx="0">
                  <c:v>0.61904761904761996</c:v>
                </c:pt>
                <c:pt idx="1">
                  <c:v>0.75641025641025605</c:v>
                </c:pt>
                <c:pt idx="2">
                  <c:v>0.77251184834123099</c:v>
                </c:pt>
                <c:pt idx="3">
                  <c:v>0.843750000000001</c:v>
                </c:pt>
                <c:pt idx="4">
                  <c:v>0.70967741935484097</c:v>
                </c:pt>
                <c:pt idx="5">
                  <c:v>0.8</c:v>
                </c:pt>
                <c:pt idx="6">
                  <c:v>0.58883248730964399</c:v>
                </c:pt>
                <c:pt idx="7">
                  <c:v>0.65109034267913002</c:v>
                </c:pt>
                <c:pt idx="8">
                  <c:v>0.73496240601503804</c:v>
                </c:pt>
                <c:pt idx="9">
                  <c:v>0.86163522012578797</c:v>
                </c:pt>
                <c:pt idx="10">
                  <c:v>0.87937273823884299</c:v>
                </c:pt>
              </c:numCache>
            </c:numRef>
          </c:val>
        </c:ser>
        <c:dLbls>
          <c:showLegendKey val="0"/>
          <c:showVal val="0"/>
          <c:showCatName val="0"/>
          <c:showSerName val="0"/>
          <c:showPercent val="0"/>
          <c:showBubbleSize val="0"/>
        </c:dLbls>
        <c:gapWidth val="70"/>
        <c:axId val="318361744"/>
        <c:axId val="318362136"/>
      </c:barChart>
      <c:catAx>
        <c:axId val="318361744"/>
        <c:scaling>
          <c:orientation val="maxMin"/>
        </c:scaling>
        <c:delete val="0"/>
        <c:axPos val="l"/>
        <c:numFmt formatCode="General" sourceLinked="1"/>
        <c:majorTickMark val="in"/>
        <c:minorTickMark val="none"/>
        <c:tickLblPos val="nextTo"/>
        <c:spPr>
          <a:ln w="12700">
            <a:solidFill>
              <a:schemeClr val="tx1"/>
            </a:solidFill>
          </a:ln>
        </c:spPr>
        <c:txPr>
          <a:bodyPr/>
          <a:lstStyle/>
          <a:p>
            <a:pPr algn="r">
              <a:defRPr/>
            </a:pPr>
            <a:endParaRPr lang="ja-JP"/>
          </a:p>
        </c:txPr>
        <c:crossAx val="318362136"/>
        <c:crosses val="autoZero"/>
        <c:auto val="1"/>
        <c:lblAlgn val="ctr"/>
        <c:lblOffset val="100"/>
        <c:noMultiLvlLbl val="0"/>
      </c:catAx>
      <c:valAx>
        <c:axId val="318362136"/>
        <c:scaling>
          <c:orientation val="minMax"/>
          <c:max val="1.3"/>
          <c:min val="0"/>
        </c:scaling>
        <c:delete val="0"/>
        <c:axPos val="t"/>
        <c:majorGridlines>
          <c:spPr>
            <a:ln>
              <a:noFill/>
            </a:ln>
          </c:spPr>
        </c:majorGridlines>
        <c:numFmt formatCode="0.0_ " sourceLinked="1"/>
        <c:majorTickMark val="none"/>
        <c:minorTickMark val="none"/>
        <c:tickLblPos val="none"/>
        <c:spPr>
          <a:ln w="12700">
            <a:noFill/>
          </a:ln>
        </c:spPr>
        <c:crossAx val="318361744"/>
        <c:crosses val="autoZero"/>
        <c:crossBetween val="between"/>
      </c:valAx>
    </c:plotArea>
    <c:plotVisOnly val="1"/>
    <c:dispBlanksAs val="gap"/>
    <c:showDLblsOverMax val="0"/>
  </c:chart>
  <c:txPr>
    <a:bodyPr/>
    <a:lstStyle/>
    <a:p>
      <a:pPr algn="r">
        <a:defRPr sz="600" b="1">
          <a:latin typeface="HG丸ｺﾞｼｯｸM-PRO"/>
          <a:ea typeface="HG丸ｺﾞｼｯｸM-PRO"/>
          <a:cs typeface="HG丸ｺﾞｼｯｸM-PRO"/>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76851840635305302"/>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全体編Graph0209!$AU$34:$AU$42</c:f>
              <c:strCache>
                <c:ptCount val="9"/>
                <c:pt idx="0">
                  <c:v>ＴＯＴＡＬ</c:v>
                </c:pt>
                <c:pt idx="1">
                  <c:v>男　性</c:v>
                </c:pt>
                <c:pt idx="2">
                  <c:v>女　性</c:v>
                </c:pt>
                <c:pt idx="3">
                  <c:v>～20歳代</c:v>
                </c:pt>
                <c:pt idx="4">
                  <c:v>30歳代</c:v>
                </c:pt>
                <c:pt idx="5">
                  <c:v>40歳代</c:v>
                </c:pt>
                <c:pt idx="6">
                  <c:v>50歳代</c:v>
                </c:pt>
                <c:pt idx="7">
                  <c:v>60歳代</c:v>
                </c:pt>
                <c:pt idx="8">
                  <c:v>70歳代以上</c:v>
                </c:pt>
              </c:strCache>
            </c:strRef>
          </c:cat>
          <c:val>
            <c:numRef>
              <c:f>全体編Graph0209!$AV$34:$AV$42</c:f>
              <c:numCache>
                <c:formatCode>0.0_ </c:formatCode>
                <c:ptCount val="9"/>
                <c:pt idx="0">
                  <c:v>0.74672686230248497</c:v>
                </c:pt>
                <c:pt idx="1">
                  <c:v>0.75245579567780096</c:v>
                </c:pt>
                <c:pt idx="2">
                  <c:v>0.74244966442953197</c:v>
                </c:pt>
                <c:pt idx="3">
                  <c:v>0.457399103139013</c:v>
                </c:pt>
                <c:pt idx="4">
                  <c:v>0.56578947368421195</c:v>
                </c:pt>
                <c:pt idx="5">
                  <c:v>0.74695863746958902</c:v>
                </c:pt>
                <c:pt idx="6">
                  <c:v>0.82758620689655105</c:v>
                </c:pt>
                <c:pt idx="7">
                  <c:v>0.86865671641791098</c:v>
                </c:pt>
                <c:pt idx="8">
                  <c:v>0.92060085836910099</c:v>
                </c:pt>
              </c:numCache>
            </c:numRef>
          </c:val>
        </c:ser>
        <c:dLbls>
          <c:showLegendKey val="0"/>
          <c:showVal val="0"/>
          <c:showCatName val="0"/>
          <c:showSerName val="0"/>
          <c:showPercent val="0"/>
          <c:showBubbleSize val="0"/>
        </c:dLbls>
        <c:gapWidth val="70"/>
        <c:axId val="318362920"/>
        <c:axId val="318360568"/>
      </c:barChart>
      <c:catAx>
        <c:axId val="318362920"/>
        <c:scaling>
          <c:orientation val="maxMin"/>
        </c:scaling>
        <c:delete val="0"/>
        <c:axPos val="l"/>
        <c:numFmt formatCode="General" sourceLinked="1"/>
        <c:majorTickMark val="in"/>
        <c:minorTickMark val="none"/>
        <c:tickLblPos val="nextTo"/>
        <c:spPr>
          <a:ln w="12700">
            <a:solidFill>
              <a:schemeClr val="tx1"/>
            </a:solidFill>
          </a:ln>
        </c:spPr>
        <c:crossAx val="318360568"/>
        <c:crosses val="autoZero"/>
        <c:auto val="1"/>
        <c:lblAlgn val="ctr"/>
        <c:lblOffset val="100"/>
        <c:noMultiLvlLbl val="0"/>
      </c:catAx>
      <c:valAx>
        <c:axId val="318360568"/>
        <c:scaling>
          <c:orientation val="minMax"/>
          <c:max val="1.3"/>
          <c:min val="0"/>
        </c:scaling>
        <c:delete val="0"/>
        <c:axPos val="t"/>
        <c:majorGridlines>
          <c:spPr>
            <a:ln>
              <a:noFill/>
            </a:ln>
          </c:spPr>
        </c:majorGridlines>
        <c:numFmt formatCode="0.0%" sourceLinked="0"/>
        <c:majorTickMark val="none"/>
        <c:minorTickMark val="none"/>
        <c:tickLblPos val="none"/>
        <c:spPr>
          <a:ln w="12700">
            <a:noFill/>
          </a:ln>
        </c:spPr>
        <c:crossAx val="318362920"/>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747645223592302"/>
          <c:y val="6.0185185185185203E-2"/>
          <c:w val="0.47799524587728398"/>
          <c:h val="0.77279191062655805"/>
        </c:manualLayout>
      </c:layout>
      <c:barChart>
        <c:barDir val="bar"/>
        <c:grouping val="clustered"/>
        <c:varyColors val="0"/>
        <c:ser>
          <c:idx val="0"/>
          <c:order val="0"/>
          <c:spPr>
            <a:pattFill prst="pct90">
              <a:fgClr>
                <a:schemeClr val="bg1">
                  <a:lumMod val="50000"/>
                </a:schemeClr>
              </a:fgClr>
              <a:bgClr>
                <a:prstClr val="white"/>
              </a:bgClr>
            </a:pattFill>
            <a:effectLst/>
          </c:spPr>
          <c:invertIfNegative val="0"/>
          <c:dPt>
            <c:idx val="7"/>
            <c:invertIfNegative val="0"/>
            <c:bubble3D val="0"/>
            <c:spPr>
              <a:pattFill prst="pct90">
                <a:fgClr>
                  <a:schemeClr val="tx1">
                    <a:lumMod val="85000"/>
                    <a:lumOff val="15000"/>
                  </a:schemeClr>
                </a:fgClr>
                <a:bgClr>
                  <a:prstClr val="white"/>
                </a:bgClr>
              </a:pattFill>
              <a:effectLst/>
            </c:spPr>
          </c:dPt>
          <c:dPt>
            <c:idx val="8"/>
            <c:invertIfNegative val="0"/>
            <c:bubble3D val="0"/>
            <c:spPr>
              <a:pattFill prst="pct90">
                <a:fgClr>
                  <a:schemeClr val="tx1">
                    <a:lumMod val="85000"/>
                    <a:lumOff val="15000"/>
                  </a:schemeClr>
                </a:fgClr>
                <a:bgClr>
                  <a:prstClr val="white"/>
                </a:bgClr>
              </a:pattFill>
              <a:effectLst/>
            </c:spPr>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全体編Graph0209!$BN$34:$BN$42</c:f>
              <c:strCache>
                <c:ptCount val="9"/>
                <c:pt idx="0">
                  <c:v>持ち家（一戸建て）</c:v>
                </c:pt>
                <c:pt idx="1">
                  <c:v>持ち家（共同住宅）</c:v>
                </c:pt>
                <c:pt idx="2">
                  <c:v>賃貸住宅（一戸建て）</c:v>
                </c:pt>
                <c:pt idx="3">
                  <c:v>賃貸住宅（共同住宅）</c:v>
                </c:pt>
                <c:pt idx="4">
                  <c:v>社宅・寮など</c:v>
                </c:pt>
                <c:pt idx="5">
                  <c:v>その他</c:v>
                </c:pt>
                <c:pt idx="6">
                  <c:v>無回答</c:v>
                </c:pt>
                <c:pt idx="7">
                  <c:v>※持ち家　計</c:v>
                </c:pt>
                <c:pt idx="8">
                  <c:v>※賃貸住宅・社宅・寮など　計</c:v>
                </c:pt>
              </c:strCache>
            </c:strRef>
          </c:cat>
          <c:val>
            <c:numRef>
              <c:f>全体編Graph0209!$BO$34:$BO$42</c:f>
              <c:numCache>
                <c:formatCode>0.0_ </c:formatCode>
                <c:ptCount val="9"/>
                <c:pt idx="0">
                  <c:v>0.88431590656284798</c:v>
                </c:pt>
                <c:pt idx="1">
                  <c:v>0.83548387096774201</c:v>
                </c:pt>
                <c:pt idx="2">
                  <c:v>0.70588235294117696</c:v>
                </c:pt>
                <c:pt idx="3">
                  <c:v>0.482698961937717</c:v>
                </c:pt>
                <c:pt idx="4">
                  <c:v>0.21276595744680801</c:v>
                </c:pt>
                <c:pt idx="5">
                  <c:v>1</c:v>
                </c:pt>
                <c:pt idx="6">
                  <c:v>0.718750000000001</c:v>
                </c:pt>
                <c:pt idx="7">
                  <c:v>0.86438446346280495</c:v>
                </c:pt>
                <c:pt idx="8">
                  <c:v>0.47496206373292998</c:v>
                </c:pt>
              </c:numCache>
            </c:numRef>
          </c:val>
        </c:ser>
        <c:dLbls>
          <c:showLegendKey val="0"/>
          <c:showVal val="0"/>
          <c:showCatName val="0"/>
          <c:showSerName val="0"/>
          <c:showPercent val="0"/>
          <c:showBubbleSize val="0"/>
        </c:dLbls>
        <c:gapWidth val="70"/>
        <c:axId val="318363312"/>
        <c:axId val="318362528"/>
      </c:barChart>
      <c:catAx>
        <c:axId val="318363312"/>
        <c:scaling>
          <c:orientation val="maxMin"/>
        </c:scaling>
        <c:delete val="0"/>
        <c:axPos val="l"/>
        <c:numFmt formatCode="General" sourceLinked="1"/>
        <c:majorTickMark val="in"/>
        <c:minorTickMark val="none"/>
        <c:tickLblPos val="nextTo"/>
        <c:spPr>
          <a:ln w="12700">
            <a:solidFill>
              <a:schemeClr val="tx1"/>
            </a:solidFill>
          </a:ln>
        </c:spPr>
        <c:txPr>
          <a:bodyPr/>
          <a:lstStyle/>
          <a:p>
            <a:pPr algn="r">
              <a:defRPr/>
            </a:pPr>
            <a:endParaRPr lang="ja-JP"/>
          </a:p>
        </c:txPr>
        <c:crossAx val="318362528"/>
        <c:crosses val="autoZero"/>
        <c:auto val="1"/>
        <c:lblAlgn val="ctr"/>
        <c:lblOffset val="100"/>
        <c:noMultiLvlLbl val="0"/>
      </c:catAx>
      <c:valAx>
        <c:axId val="318362528"/>
        <c:scaling>
          <c:orientation val="minMax"/>
          <c:max val="1.3"/>
          <c:min val="0"/>
        </c:scaling>
        <c:delete val="0"/>
        <c:axPos val="t"/>
        <c:majorGridlines>
          <c:spPr>
            <a:ln>
              <a:noFill/>
            </a:ln>
          </c:spPr>
        </c:majorGridlines>
        <c:numFmt formatCode="0.0_ " sourceLinked="1"/>
        <c:majorTickMark val="none"/>
        <c:minorTickMark val="none"/>
        <c:tickLblPos val="none"/>
        <c:spPr>
          <a:ln w="12700">
            <a:noFill/>
          </a:ln>
        </c:spPr>
        <c:crossAx val="318363312"/>
        <c:crosses val="autoZero"/>
        <c:crossBetween val="between"/>
      </c:valAx>
    </c:plotArea>
    <c:plotVisOnly val="1"/>
    <c:dispBlanksAs val="gap"/>
    <c:showDLblsOverMax val="0"/>
  </c:chart>
  <c:txPr>
    <a:bodyPr/>
    <a:lstStyle/>
    <a:p>
      <a:pPr>
        <a:defRPr sz="600" b="1">
          <a:latin typeface="HG丸ｺﾞｼｯｸM-PRO"/>
          <a:ea typeface="HG丸ｺﾞｼｯｸM-PRO"/>
          <a:cs typeface="HG丸ｺﾞｼｯｸM-PRO"/>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F4F095C-0A36-D340-A7CF-BE757CB61164}" type="datetime1">
              <a:rPr kumimoji="1" lang="ja-JP" altLang="en-US" smtClean="0"/>
              <a:pPr/>
              <a:t>2017/3/31</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2A314CE9-B18D-2F4D-9D30-8A41E296FC1D}" type="slidenum">
              <a:rPr kumimoji="1" lang="ja-JP" altLang="en-US" smtClean="0"/>
              <a:pPr/>
              <a:t>‹#›</a:t>
            </a:fld>
            <a:endParaRPr kumimoji="1" lang="ja-JP" altLang="en-US"/>
          </a:p>
        </p:txBody>
      </p:sp>
    </p:spTree>
    <p:extLst>
      <p:ext uri="{BB962C8B-B14F-4D97-AF65-F5344CB8AC3E}">
        <p14:creationId xmlns:p14="http://schemas.microsoft.com/office/powerpoint/2010/main" val="33385530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A0E1138-31F2-0B4C-96E8-867EE3CC3FB7}" type="datetime1">
              <a:rPr kumimoji="1" lang="ja-JP" altLang="en-US" smtClean="0"/>
              <a:pPr/>
              <a:t>2017/3/31</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0B62847-F584-334D-8F13-058A17981028}" type="slidenum">
              <a:rPr kumimoji="1" lang="ja-JP" altLang="en-US" smtClean="0"/>
              <a:pPr/>
              <a:t>‹#›</a:t>
            </a:fld>
            <a:endParaRPr kumimoji="1" lang="ja-JP" altLang="en-US"/>
          </a:p>
        </p:txBody>
      </p:sp>
    </p:spTree>
    <p:extLst>
      <p:ext uri="{BB962C8B-B14F-4D97-AF65-F5344CB8AC3E}">
        <p14:creationId xmlns:p14="http://schemas.microsoft.com/office/powerpoint/2010/main" val="2878267075"/>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360000"/>
            <a:ext cx="6010480" cy="437796"/>
          </a:xfrm>
        </p:spPr>
        <p:txBody>
          <a:bodyPr>
            <a:normAutofit/>
          </a:bodyPr>
          <a:lstStyle>
            <a:lvl1pPr algn="l">
              <a:defRPr sz="14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68000" y="864000"/>
            <a:ext cx="6010480" cy="3619718"/>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38132FFC-71A5-C94B-86A6-736E2F392ADF}"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171831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3650D2-F124-2A40-B50A-162803284F60}"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49558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EA4E08-D4BF-5349-AFE8-2F490F60DFD5}"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385036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769131-5BF1-E641-A9D9-506891033C2B}"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195342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9AC27F0-FB93-BE46-AC2E-34DED881916E}"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22572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FD7CCE7-50EE-3242-80C2-D01485709638}" type="datetime1">
              <a:rPr kumimoji="1" lang="ja-JP" altLang="en-US" smtClean="0"/>
              <a:pPr/>
              <a:t>2017/3/31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7" name="スライド番号プレースホルダー 6"/>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60380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DDBC21-EF13-2649-97CE-4C093361B6F3}" type="datetime1">
              <a:rPr kumimoji="1" lang="ja-JP" altLang="en-US" smtClean="0"/>
              <a:pPr/>
              <a:t>2017/3/31</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9" name="スライド番号プレースホルダー 8"/>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348014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5184EF9-989E-8944-B310-2A2BB61A78E7}" type="datetime1">
              <a:rPr kumimoji="1" lang="ja-JP" altLang="en-US" smtClean="0"/>
              <a:pPr/>
              <a:t>2017/3/31</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5" name="スライド番号プレースホルダー 4"/>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315012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9A941D-A08E-E243-8AF7-457CABE6AE60}" type="datetime1">
              <a:rPr kumimoji="1" lang="ja-JP" altLang="en-US" smtClean="0"/>
              <a:pPr/>
              <a:t>2017/3/31</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67769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AC254A-89F8-4746-B8FA-6461A8B79059}" type="datetime1">
              <a:rPr kumimoji="1" lang="ja-JP" altLang="en-US" smtClean="0"/>
              <a:pPr/>
              <a:t>2017/3/31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7" name="スライド番号プレースホルダー 6"/>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30307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329F08-86B7-DF4D-A4FA-401F1BA8A27D}" type="datetime1">
              <a:rPr kumimoji="1" lang="ja-JP" altLang="en-US" smtClean="0"/>
              <a:pPr/>
              <a:t>2017/3/31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7" name="スライド番号プレースホルダー 6"/>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03337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68000" y="360001"/>
            <a:ext cx="5992480" cy="454304"/>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67999" y="864000"/>
            <a:ext cx="5992481" cy="289935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860280" y="9369357"/>
            <a:ext cx="1600200" cy="527403"/>
          </a:xfrm>
          <a:prstGeom prst="rect">
            <a:avLst/>
          </a:prstGeom>
        </p:spPr>
        <p:txBody>
          <a:bodyPr vert="horz" lIns="91440" tIns="45720" rIns="91440" bIns="45720" rtlCol="0" anchor="ctr"/>
          <a:lstStyle>
            <a:lvl1pPr algn="r">
              <a:defRPr sz="800">
                <a:solidFill>
                  <a:srgbClr val="000000"/>
                </a:solidFill>
                <a:latin typeface="HG丸ｺﾞｼｯｸM-PRO"/>
                <a:ea typeface="HG丸ｺﾞｼｯｸM-PRO"/>
                <a:cs typeface="HG丸ｺﾞｼｯｸM-PRO"/>
              </a:defRPr>
            </a:lvl1pPr>
          </a:lstStyle>
          <a:p>
            <a:fld id="{4188D1E6-21D5-8C43-8255-F5526D076C6A}" type="datetime1">
              <a:rPr lang="ja-JP" altLang="en-US" smtClean="0"/>
              <a:pPr/>
              <a:t>2017/3/31</a:t>
            </a:fld>
            <a:endParaRPr lang="ja-JP" altLang="en-US" dirty="0"/>
          </a:p>
        </p:txBody>
      </p:sp>
      <p:sp>
        <p:nvSpPr>
          <p:cNvPr id="5" name="フッター プレースホルダー 4"/>
          <p:cNvSpPr>
            <a:spLocks noGrp="1"/>
          </p:cNvSpPr>
          <p:nvPr>
            <p:ph type="ftr" sz="quarter" idx="3"/>
          </p:nvPr>
        </p:nvSpPr>
        <p:spPr>
          <a:xfrm>
            <a:off x="383865" y="9369357"/>
            <a:ext cx="2171700" cy="527403"/>
          </a:xfrm>
          <a:prstGeom prst="rect">
            <a:avLst/>
          </a:prstGeom>
        </p:spPr>
        <p:txBody>
          <a:bodyPr vert="horz" lIns="91440" tIns="45720" rIns="91440" bIns="45720" rtlCol="0" anchor="ctr"/>
          <a:lstStyle>
            <a:lvl1pPr algn="l">
              <a:defRPr sz="800">
                <a:solidFill>
                  <a:srgbClr val="000000"/>
                </a:solidFill>
                <a:latin typeface="HG丸ｺﾞｼｯｸM-PRO"/>
                <a:ea typeface="HG丸ｺﾞｼｯｸM-PRO"/>
                <a:cs typeface="HG丸ｺﾞｼｯｸM-PRO"/>
              </a:defRPr>
            </a:lvl1pPr>
          </a:lstStyle>
          <a:p>
            <a:r>
              <a:rPr lang="ja-JP" altLang="en-US" smtClean="0"/>
              <a:t>平成</a:t>
            </a:r>
            <a:r>
              <a:rPr lang="en-US" altLang="ja-JP" smtClean="0"/>
              <a:t>28</a:t>
            </a:r>
            <a:r>
              <a:rPr lang="ja-JP" altLang="en-US" smtClean="0"/>
              <a:t>年度 港北区区民意識調査</a:t>
            </a:r>
            <a:endParaRPr lang="ja-JP" altLang="en-US" dirty="0"/>
          </a:p>
        </p:txBody>
      </p:sp>
      <p:sp>
        <p:nvSpPr>
          <p:cNvPr id="6" name="スライド番号プレースホルダー 5"/>
          <p:cNvSpPr>
            <a:spLocks noGrp="1"/>
          </p:cNvSpPr>
          <p:nvPr>
            <p:ph type="sldNum" sz="quarter" idx="4"/>
          </p:nvPr>
        </p:nvSpPr>
        <p:spPr>
          <a:xfrm>
            <a:off x="2620365" y="9369357"/>
            <a:ext cx="1600200" cy="527403"/>
          </a:xfrm>
          <a:prstGeom prst="rect">
            <a:avLst/>
          </a:prstGeom>
        </p:spPr>
        <p:txBody>
          <a:bodyPr vert="horz" lIns="91440" tIns="45720" rIns="91440" bIns="45720" rtlCol="0" anchor="ctr"/>
          <a:lstStyle>
            <a:lvl1pPr algn="ctr">
              <a:defRPr sz="800">
                <a:solidFill>
                  <a:srgbClr val="000000"/>
                </a:solidFill>
                <a:latin typeface="HG丸ｺﾞｼｯｸM-PRO"/>
                <a:ea typeface="HG丸ｺﾞｼｯｸM-PRO"/>
                <a:cs typeface="HG丸ｺﾞｼｯｸM-PRO"/>
              </a:defRPr>
            </a:lvl1pPr>
          </a:lstStyle>
          <a:p>
            <a:fld id="{6E8F5CB2-F233-504E-A0E6-8F243E763DF6}" type="slidenum">
              <a:rPr lang="ja-JP" altLang="en-US" smtClean="0"/>
              <a:pPr/>
              <a:t>‹#›</a:t>
            </a:fld>
            <a:endParaRPr lang="ja-JP" altLang="en-US" dirty="0"/>
          </a:p>
        </p:txBody>
      </p:sp>
    </p:spTree>
    <p:extLst>
      <p:ext uri="{BB962C8B-B14F-4D97-AF65-F5344CB8AC3E}">
        <p14:creationId xmlns:p14="http://schemas.microsoft.com/office/powerpoint/2010/main" val="220250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p:titleStyle>
    <p:bodyStyle>
      <a:lvl1pPr marL="342900" indent="-3429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1pPr>
      <a:lvl2pPr marL="742950" indent="-28575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2pPr>
      <a:lvl3pPr marL="1143000" indent="-2286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3pPr>
      <a:lvl4pPr marL="1600200" indent="-2286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4pPr>
      <a:lvl5pPr marL="2057400" indent="-2286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package" Target="../embeddings/Microsoft_Excel_______2.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package" Target="../embeddings/Microsoft_Excel_______1.xlsx"/></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3.bin"/><Relationship Id="rId7" Type="http://schemas.openxmlformats.org/officeDocument/2006/relationships/package" Target="../embeddings/Microsoft_Excel_______4.xls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png"/><Relationship Id="rId4" Type="http://schemas.openxmlformats.org/officeDocument/2006/relationships/package" Target="../embeddings/Microsoft_Excel_______3.xlsx"/></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5.bin"/><Relationship Id="rId7" Type="http://schemas.openxmlformats.org/officeDocument/2006/relationships/package" Target="../embeddings/Microsoft_Excel_______6.xls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png"/><Relationship Id="rId4" Type="http://schemas.openxmlformats.org/officeDocument/2006/relationships/package" Target="../embeddings/Microsoft_Excel_______5.xlsx"/></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7.bin"/><Relationship Id="rId7" Type="http://schemas.openxmlformats.org/officeDocument/2006/relationships/package" Target="../embeddings/Microsoft_Excel_______8.xlsx"/><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png"/><Relationship Id="rId4" Type="http://schemas.openxmlformats.org/officeDocument/2006/relationships/package" Target="../embeddings/Microsoft_Excel_______7.xlsx"/></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9.bin"/><Relationship Id="rId7" Type="http://schemas.openxmlformats.org/officeDocument/2006/relationships/package" Target="../embeddings/Microsoft_Excel_______10.xlsx"/><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png"/><Relationship Id="rId4" Type="http://schemas.openxmlformats.org/officeDocument/2006/relationships/package" Target="../embeddings/Microsoft_Excel_______9.xlsx"/></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1.bin"/><Relationship Id="rId7" Type="http://schemas.openxmlformats.org/officeDocument/2006/relationships/package" Target="../embeddings/Microsoft_Excel_______12.xls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png"/><Relationship Id="rId4" Type="http://schemas.openxmlformats.org/officeDocument/2006/relationships/package" Target="../embeddings/Microsoft_Excel_______1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179000" y="3019969"/>
            <a:ext cx="4500000" cy="1049006"/>
          </a:xfrm>
          <a:prstGeom prst="rect">
            <a:avLst/>
          </a:prstGeom>
          <a:ln w="76200" cmpd="tri">
            <a:solidFill>
              <a:schemeClr val="tx1">
                <a:lumMod val="50000"/>
                <a:lumOff val="50000"/>
              </a:schemeClr>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r>
              <a:rPr lang="ja-JP" altLang="en-US" sz="2400" dirty="0" smtClean="0"/>
              <a:t>４</a:t>
            </a:r>
            <a:r>
              <a:rPr lang="en-US" altLang="ja-JP" sz="2400" dirty="0" smtClean="0"/>
              <a:t>. </a:t>
            </a:r>
            <a:r>
              <a:rPr lang="ja-JP" altLang="en-US" sz="2400" dirty="0" smtClean="0"/>
              <a:t>調査結果の分析</a:t>
            </a:r>
            <a:endParaRPr lang="ja-JP" altLang="en-US" sz="2400" dirty="0"/>
          </a:p>
        </p:txBody>
      </p:sp>
      <p:sp>
        <p:nvSpPr>
          <p:cNvPr id="5" name="タイトル 1"/>
          <p:cNvSpPr txBox="1">
            <a:spLocks/>
          </p:cNvSpPr>
          <p:nvPr/>
        </p:nvSpPr>
        <p:spPr>
          <a:xfrm>
            <a:off x="0" y="6342"/>
            <a:ext cx="6858000" cy="104900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endParaRPr lang="ja-JP" altLang="en-US" sz="3200" dirty="0"/>
          </a:p>
        </p:txBody>
      </p:sp>
      <p:sp>
        <p:nvSpPr>
          <p:cNvPr id="3" name="スライド番号プレースホルダー 2"/>
          <p:cNvSpPr>
            <a:spLocks noGrp="1"/>
          </p:cNvSpPr>
          <p:nvPr>
            <p:ph type="sldNum" sz="quarter" idx="12"/>
          </p:nvPr>
        </p:nvSpPr>
        <p:spPr/>
        <p:txBody>
          <a:bodyPr/>
          <a:lstStyle/>
          <a:p>
            <a:fld id="{6E8F5CB2-F233-504E-A0E6-8F243E763DF6}" type="slidenum">
              <a:rPr kumimoji="1" lang="ja-JP" altLang="en-US" smtClean="0"/>
              <a:pPr/>
              <a:t>0</a:t>
            </a:fld>
            <a:endParaRPr kumimoji="1" lang="ja-JP" altLang="en-US"/>
          </a:p>
        </p:txBody>
      </p:sp>
    </p:spTree>
    <p:extLst>
      <p:ext uri="{BB962C8B-B14F-4D97-AF65-F5344CB8AC3E}">
        <p14:creationId xmlns:p14="http://schemas.microsoft.com/office/powerpoint/2010/main" val="175619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1</a:t>
            </a:fld>
            <a:endParaRPr kumimoji="1" lang="ja-JP" altLang="en-US"/>
          </a:p>
        </p:txBody>
      </p:sp>
      <p:sp>
        <p:nvSpPr>
          <p:cNvPr id="18" name="タイトル 1"/>
          <p:cNvSpPr txBox="1">
            <a:spLocks/>
          </p:cNvSpPr>
          <p:nvPr/>
        </p:nvSpPr>
        <p:spPr>
          <a:xfrm>
            <a:off x="288000" y="288000"/>
            <a:ext cx="6010480" cy="4377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200" dirty="0"/>
              <a:t>４　調査結果の分析 </a:t>
            </a:r>
            <a:endParaRPr lang="ja-JP" altLang="en-US" sz="1300" dirty="0"/>
          </a:p>
        </p:txBody>
      </p:sp>
      <p:sp>
        <p:nvSpPr>
          <p:cNvPr id="19" name="タイトル 1"/>
          <p:cNvSpPr txBox="1">
            <a:spLocks/>
          </p:cNvSpPr>
          <p:nvPr/>
        </p:nvSpPr>
        <p:spPr>
          <a:xfrm>
            <a:off x="360000" y="576000"/>
            <a:ext cx="6010480" cy="4377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000" dirty="0" smtClean="0">
                <a:solidFill>
                  <a:srgbClr val="000000"/>
                </a:solidFill>
              </a:rPr>
              <a:t>＜</a:t>
            </a:r>
            <a:r>
              <a:rPr lang="ja-JP" altLang="en-US" sz="1000" dirty="0">
                <a:solidFill>
                  <a:srgbClr val="000000"/>
                </a:solidFill>
              </a:rPr>
              <a:t>４－１　港北区内での継続居住意向について</a:t>
            </a:r>
            <a:r>
              <a:rPr lang="ja-JP" altLang="en-US" sz="1000" dirty="0" smtClean="0">
                <a:solidFill>
                  <a:srgbClr val="000000"/>
                </a:solidFill>
              </a:rPr>
              <a:t>＞</a:t>
            </a:r>
            <a:endParaRPr lang="ja-JP" altLang="en-US" sz="1000" dirty="0"/>
          </a:p>
        </p:txBody>
      </p:sp>
      <p:sp>
        <p:nvSpPr>
          <p:cNvPr id="20" name="タイトル 1"/>
          <p:cNvSpPr>
            <a:spLocks noGrp="1"/>
          </p:cNvSpPr>
          <p:nvPr>
            <p:ph type="ctrTitle"/>
          </p:nvPr>
        </p:nvSpPr>
        <p:spPr>
          <a:xfrm>
            <a:off x="383865" y="1172481"/>
            <a:ext cx="6099799" cy="539999"/>
          </a:xfrm>
          <a:solidFill>
            <a:srgbClr val="D9D9D9"/>
          </a:solidFill>
          <a:ln>
            <a:solidFill>
              <a:srgbClr val="FFFFFF"/>
            </a:solidFill>
          </a:ln>
        </p:spPr>
        <p:txBody>
          <a:bodyPr>
            <a:noAutofit/>
          </a:bodyPr>
          <a:lstStyle/>
          <a:p>
            <a:r>
              <a:rPr lang="en-US" altLang="ja-JP" sz="1200" dirty="0" smtClean="0"/>
              <a:t>『</a:t>
            </a:r>
            <a:r>
              <a:rPr lang="ja-JP" altLang="en-US" sz="1200" dirty="0" smtClean="0"/>
              <a:t>港北</a:t>
            </a:r>
            <a:r>
              <a:rPr lang="ja-JP" altLang="en-US" sz="1200" dirty="0"/>
              <a:t>区内に</a:t>
            </a:r>
            <a:r>
              <a:rPr lang="ja-JP" altLang="en-US" sz="1200" dirty="0" smtClean="0"/>
              <a:t>住み続ける</a:t>
            </a:r>
            <a:r>
              <a:rPr lang="en-US" altLang="ja-JP" sz="1200" dirty="0" smtClean="0"/>
              <a:t>』</a:t>
            </a:r>
            <a:r>
              <a:rPr lang="ja-JP" altLang="en-US" sz="1200" dirty="0" smtClean="0"/>
              <a:t>と</a:t>
            </a:r>
            <a:r>
              <a:rPr lang="ja-JP" altLang="en-US" sz="1200" dirty="0"/>
              <a:t>回答した人は、年代別では高齢層になるほど多く、 </a:t>
            </a:r>
            <a:r>
              <a:rPr lang="en-US" altLang="ja-JP" sz="1200" dirty="0" smtClean="0"/>
              <a:t/>
            </a:r>
            <a:br>
              <a:rPr lang="en-US" altLang="ja-JP" sz="1200" dirty="0" smtClean="0"/>
            </a:br>
            <a:r>
              <a:rPr lang="ja-JP" altLang="en-US" sz="1200" dirty="0" smtClean="0"/>
              <a:t>　　　　　　～</a:t>
            </a:r>
            <a:r>
              <a:rPr lang="en-US" altLang="ja-JP" sz="1200" dirty="0" smtClean="0"/>
              <a:t>20</a:t>
            </a:r>
            <a:r>
              <a:rPr lang="ja-JP" altLang="en-US" sz="1200" dirty="0" smtClean="0"/>
              <a:t>歳代では</a:t>
            </a:r>
            <a:r>
              <a:rPr lang="ja-JP" altLang="en-US" sz="1200" dirty="0"/>
              <a:t>半数に届かないが</a:t>
            </a:r>
            <a:r>
              <a:rPr lang="ja-JP" altLang="en-US" sz="1200" dirty="0" smtClean="0"/>
              <a:t>、</a:t>
            </a:r>
            <a:r>
              <a:rPr lang="en-US" altLang="ja-JP" sz="1200" dirty="0" smtClean="0"/>
              <a:t>70</a:t>
            </a:r>
            <a:r>
              <a:rPr lang="ja-JP" altLang="en-US" sz="1200" dirty="0"/>
              <a:t>歳代</a:t>
            </a:r>
            <a:r>
              <a:rPr lang="ja-JP" altLang="en-US" sz="1200" dirty="0" smtClean="0"/>
              <a:t>以上で</a:t>
            </a:r>
            <a:r>
              <a:rPr lang="ja-JP" altLang="en-US" sz="1200" dirty="0"/>
              <a:t>は９割を超えている。 </a:t>
            </a:r>
            <a:endParaRPr kumimoji="1" lang="ja-JP" altLang="en-US" sz="1200" dirty="0"/>
          </a:p>
        </p:txBody>
      </p:sp>
      <p:sp>
        <p:nvSpPr>
          <p:cNvPr id="21" name="正方形/長方形 20"/>
          <p:cNvSpPr/>
          <p:nvPr/>
        </p:nvSpPr>
        <p:spPr>
          <a:xfrm>
            <a:off x="383866" y="3724586"/>
            <a:ext cx="6118479" cy="304798"/>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2</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あなたは</a:t>
            </a:r>
            <a:r>
              <a:rPr lang="ja-JP" altLang="en-US" sz="800" b="1" dirty="0">
                <a:latin typeface="HG丸ｺﾞｼｯｸM-PRO"/>
                <a:ea typeface="HG丸ｺﾞｼｯｸM-PRO"/>
                <a:cs typeface="HG丸ｺﾞｼｯｸM-PRO"/>
              </a:rPr>
              <a:t>、これからもずっと港北区内に住み続けようと思っていますか。（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は１つだけ）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smtClean="0">
                <a:latin typeface="HG丸ｺﾞｼｯｸM-PRO"/>
                <a:ea typeface="HG丸ｺﾞｼｯｸM-PRO"/>
                <a:cs typeface="HG丸ｺﾞｼｯｸM-PRO"/>
              </a:rPr>
              <a:t>］</a:t>
            </a:r>
            <a:endParaRPr lang="en-US" altLang="ja-JP" sz="800" b="1" dirty="0" smtClean="0">
              <a:latin typeface="HG丸ｺﾞｼｯｸM-PRO"/>
              <a:ea typeface="HG丸ｺﾞｼｯｸM-PRO"/>
              <a:cs typeface="HG丸ｺﾞｼｯｸM-PRO"/>
            </a:endParaRPr>
          </a:p>
          <a:p>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下段のグラフは、属性別の</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港北区内に住み続ける</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と回答した人の割合</a:t>
            </a:r>
            <a:endParaRPr lang="en-US" altLang="ja-JP" sz="800" b="1" dirty="0" smtClean="0">
              <a:latin typeface="HG丸ｺﾞｼｯｸM-PRO"/>
              <a:ea typeface="HG丸ｺﾞｼｯｸM-PRO"/>
              <a:cs typeface="HG丸ｺﾞｼｯｸM-PRO"/>
            </a:endParaRPr>
          </a:p>
          <a:p>
            <a:endParaRPr lang="ja-JP" altLang="en-US" sz="800" b="1" dirty="0">
              <a:latin typeface="HG丸ｺﾞｼｯｸM-PRO"/>
              <a:ea typeface="HG丸ｺﾞｼｯｸM-PRO"/>
              <a:cs typeface="HG丸ｺﾞｼｯｸM-PRO"/>
            </a:endParaRPr>
          </a:p>
        </p:txBody>
      </p:sp>
      <p:sp>
        <p:nvSpPr>
          <p:cNvPr id="22" name="サブタイトル 2"/>
          <p:cNvSpPr>
            <a:spLocks noGrp="1"/>
          </p:cNvSpPr>
          <p:nvPr>
            <p:ph type="subTitle" idx="1"/>
          </p:nvPr>
        </p:nvSpPr>
        <p:spPr>
          <a:xfrm>
            <a:off x="383865" y="1753330"/>
            <a:ext cx="6119999" cy="1757480"/>
          </a:xfrm>
        </p:spPr>
        <p:txBody>
          <a:bodyPr>
            <a:noAutofit/>
          </a:bodyPr>
          <a:lstStyle/>
          <a:p>
            <a:r>
              <a:rPr lang="ja-JP" altLang="en-US" sz="1000" dirty="0" smtClean="0"/>
              <a:t>「</a:t>
            </a:r>
            <a:r>
              <a:rPr lang="ja-JP" altLang="en-US" sz="1000" dirty="0"/>
              <a:t>住み続ける」と</a:t>
            </a:r>
            <a:r>
              <a:rPr lang="ja-JP" altLang="en-US" sz="1000" dirty="0" smtClean="0"/>
              <a:t>「たぶん住み続ける</a:t>
            </a:r>
            <a:r>
              <a:rPr lang="ja-JP" altLang="en-US" sz="1000" dirty="0"/>
              <a:t>」を合わせた</a:t>
            </a:r>
            <a:r>
              <a:rPr lang="en-US" altLang="ja-JP" sz="1000" dirty="0"/>
              <a:t>『</a:t>
            </a:r>
            <a:r>
              <a:rPr lang="ja-JP" altLang="en-US" sz="1000" dirty="0"/>
              <a:t>港北区内居住継続意向層</a:t>
            </a:r>
            <a:r>
              <a:rPr lang="en-US" altLang="ja-JP" sz="1000" dirty="0"/>
              <a:t>』(</a:t>
            </a:r>
            <a:r>
              <a:rPr lang="ja-JP" altLang="en-US" sz="1000" dirty="0"/>
              <a:t>全体で</a:t>
            </a:r>
            <a:r>
              <a:rPr lang="en-US" altLang="ja-JP" sz="1000" dirty="0"/>
              <a:t>75</a:t>
            </a:r>
            <a:r>
              <a:rPr lang="ja-JP" altLang="en-US" sz="1000" dirty="0"/>
              <a:t>％</a:t>
            </a:r>
            <a:r>
              <a:rPr lang="en-US" altLang="ja-JP" sz="1000" dirty="0"/>
              <a:t>)</a:t>
            </a:r>
            <a:r>
              <a:rPr lang="ja-JP" altLang="en-US" sz="1000" dirty="0"/>
              <a:t>の割合を </a:t>
            </a:r>
            <a:endParaRPr lang="en-US" altLang="ja-JP" sz="1000" dirty="0" smtClean="0"/>
          </a:p>
          <a:p>
            <a:r>
              <a:rPr lang="ja-JP" altLang="en-US" sz="1000" dirty="0" smtClean="0"/>
              <a:t>性別と年代別</a:t>
            </a:r>
            <a:r>
              <a:rPr lang="ja-JP" altLang="en-US" sz="1000" dirty="0"/>
              <a:t>にみると、性別ではほとんど差がみられないが、年代別では大きな差が</a:t>
            </a:r>
            <a:r>
              <a:rPr lang="ja-JP" altLang="en-US" sz="1000" dirty="0" smtClean="0"/>
              <a:t>みられ、～</a:t>
            </a:r>
            <a:r>
              <a:rPr lang="en-US" altLang="ja-JP" sz="1000" dirty="0" smtClean="0"/>
              <a:t>20</a:t>
            </a:r>
            <a:r>
              <a:rPr lang="ja-JP" altLang="en-US" sz="1000" dirty="0" smtClean="0"/>
              <a:t>歳代</a:t>
            </a:r>
            <a:endParaRPr lang="en-US" altLang="ja-JP" sz="1000" dirty="0" smtClean="0"/>
          </a:p>
          <a:p>
            <a:r>
              <a:rPr lang="en-US" altLang="ja-JP" sz="1000" dirty="0" smtClean="0"/>
              <a:t>(46</a:t>
            </a:r>
            <a:r>
              <a:rPr lang="ja-JP" altLang="en-US" sz="1000" dirty="0"/>
              <a:t>％</a:t>
            </a:r>
            <a:r>
              <a:rPr lang="en-US" altLang="ja-JP" sz="1000" dirty="0" smtClean="0"/>
              <a:t>)</a:t>
            </a:r>
            <a:r>
              <a:rPr lang="ja-JP" altLang="en-US" sz="1000" dirty="0" smtClean="0"/>
              <a:t>では</a:t>
            </a:r>
            <a:r>
              <a:rPr lang="ja-JP" altLang="en-US" sz="1000" dirty="0"/>
              <a:t>５割に届かないもの</a:t>
            </a:r>
            <a:r>
              <a:rPr lang="ja-JP" altLang="en-US" sz="1000" dirty="0" smtClean="0"/>
              <a:t>の、</a:t>
            </a:r>
            <a:r>
              <a:rPr lang="en-US" altLang="ja-JP" sz="1000" dirty="0" smtClean="0"/>
              <a:t>30</a:t>
            </a:r>
            <a:r>
              <a:rPr lang="ja-JP" altLang="en-US" sz="1000" dirty="0" smtClean="0"/>
              <a:t>歳代</a:t>
            </a:r>
            <a:r>
              <a:rPr lang="en-US" altLang="ja-JP" sz="1000" dirty="0" smtClean="0"/>
              <a:t>(</a:t>
            </a:r>
            <a:r>
              <a:rPr lang="en-US" altLang="ja-JP" sz="1000" dirty="0"/>
              <a:t>57</a:t>
            </a:r>
            <a:r>
              <a:rPr lang="ja-JP" altLang="en-US" sz="1000" dirty="0"/>
              <a:t>％</a:t>
            </a:r>
            <a:r>
              <a:rPr lang="en-US" altLang="ja-JP" sz="1000" dirty="0"/>
              <a:t>)</a:t>
            </a:r>
            <a:r>
              <a:rPr lang="ja-JP" altLang="en-US" sz="1000" dirty="0"/>
              <a:t>で５割台半ば</a:t>
            </a:r>
            <a:r>
              <a:rPr lang="ja-JP" altLang="en-US" sz="1000" dirty="0" smtClean="0"/>
              <a:t>、</a:t>
            </a:r>
            <a:r>
              <a:rPr lang="en-US" altLang="ja-JP" sz="1000" dirty="0" smtClean="0"/>
              <a:t>40</a:t>
            </a:r>
            <a:r>
              <a:rPr lang="ja-JP" altLang="en-US" sz="1000" dirty="0" smtClean="0"/>
              <a:t>歳代</a:t>
            </a:r>
            <a:r>
              <a:rPr lang="en-US" altLang="ja-JP" sz="1000" dirty="0" smtClean="0"/>
              <a:t>(</a:t>
            </a:r>
            <a:r>
              <a:rPr lang="en-US" altLang="ja-JP" sz="1000" dirty="0"/>
              <a:t>75</a:t>
            </a:r>
            <a:r>
              <a:rPr lang="ja-JP" altLang="en-US" sz="1000" dirty="0"/>
              <a:t>％</a:t>
            </a:r>
            <a:r>
              <a:rPr lang="en-US" altLang="ja-JP" sz="1000" dirty="0"/>
              <a:t>)</a:t>
            </a:r>
            <a:r>
              <a:rPr lang="ja-JP" altLang="en-US" sz="1000" dirty="0" smtClean="0"/>
              <a:t>で７割</a:t>
            </a:r>
            <a:r>
              <a:rPr lang="ja-JP" altLang="en-US" sz="1000" dirty="0"/>
              <a:t>台半ば</a:t>
            </a:r>
            <a:r>
              <a:rPr lang="ja-JP" altLang="en-US" sz="1000" dirty="0" smtClean="0"/>
              <a:t>、</a:t>
            </a:r>
            <a:r>
              <a:rPr lang="en-US" altLang="ja-JP" sz="1000" dirty="0" smtClean="0"/>
              <a:t>50</a:t>
            </a:r>
            <a:r>
              <a:rPr lang="ja-JP" altLang="en-US" sz="1000" dirty="0" smtClean="0"/>
              <a:t>歳</a:t>
            </a:r>
            <a:endParaRPr lang="en-US" altLang="ja-JP" sz="1000" dirty="0" smtClean="0"/>
          </a:p>
          <a:p>
            <a:r>
              <a:rPr lang="ja-JP" altLang="en-US" sz="1000" dirty="0" smtClean="0"/>
              <a:t>代</a:t>
            </a:r>
            <a:r>
              <a:rPr lang="en-US" altLang="ja-JP" sz="1000" dirty="0" smtClean="0"/>
              <a:t>(</a:t>
            </a:r>
            <a:r>
              <a:rPr lang="en-US" altLang="ja-JP" sz="1000" dirty="0"/>
              <a:t>83</a:t>
            </a:r>
            <a:r>
              <a:rPr lang="ja-JP" altLang="en-US" sz="1000" dirty="0"/>
              <a:t>％</a:t>
            </a:r>
            <a:r>
              <a:rPr lang="en-US" altLang="ja-JP" sz="1000" dirty="0"/>
              <a:t>)</a:t>
            </a:r>
            <a:r>
              <a:rPr lang="ja-JP" altLang="en-US" sz="1000" dirty="0"/>
              <a:t>で８割強</a:t>
            </a:r>
            <a:r>
              <a:rPr lang="ja-JP" altLang="en-US" sz="1000" dirty="0" smtClean="0"/>
              <a:t>、</a:t>
            </a:r>
            <a:r>
              <a:rPr lang="en-US" altLang="ja-JP" sz="1000" dirty="0" smtClean="0"/>
              <a:t>60</a:t>
            </a:r>
            <a:r>
              <a:rPr lang="ja-JP" altLang="en-US" sz="1000" dirty="0" smtClean="0"/>
              <a:t>歳代</a:t>
            </a:r>
            <a:r>
              <a:rPr lang="en-US" altLang="ja-JP" sz="1000" dirty="0" smtClean="0"/>
              <a:t>(</a:t>
            </a:r>
            <a:r>
              <a:rPr lang="en-US" altLang="ja-JP" sz="1000" dirty="0"/>
              <a:t>87</a:t>
            </a:r>
            <a:r>
              <a:rPr lang="ja-JP" altLang="en-US" sz="1000" dirty="0"/>
              <a:t>％</a:t>
            </a:r>
            <a:r>
              <a:rPr lang="en-US" altLang="ja-JP" sz="1000" dirty="0"/>
              <a:t>)</a:t>
            </a:r>
            <a:r>
              <a:rPr lang="ja-JP" altLang="en-US" sz="1000" dirty="0"/>
              <a:t>で９割弱</a:t>
            </a:r>
            <a:r>
              <a:rPr lang="ja-JP" altLang="en-US" sz="1000" dirty="0" smtClean="0"/>
              <a:t>、</a:t>
            </a:r>
            <a:r>
              <a:rPr lang="en-US" altLang="ja-JP" sz="1000" dirty="0" smtClean="0"/>
              <a:t>70</a:t>
            </a:r>
            <a:r>
              <a:rPr lang="ja-JP" altLang="en-US" sz="1000" dirty="0"/>
              <a:t>歳代</a:t>
            </a:r>
            <a:r>
              <a:rPr lang="ja-JP" altLang="en-US" sz="1000" dirty="0" smtClean="0"/>
              <a:t>以上</a:t>
            </a:r>
            <a:r>
              <a:rPr lang="en-US" altLang="ja-JP" sz="1000" dirty="0" smtClean="0"/>
              <a:t>(</a:t>
            </a:r>
            <a:r>
              <a:rPr lang="en-US" altLang="ja-JP" sz="1000" dirty="0"/>
              <a:t>92</a:t>
            </a:r>
            <a:r>
              <a:rPr lang="ja-JP" altLang="en-US" sz="1000" dirty="0" smtClean="0"/>
              <a:t>％</a:t>
            </a:r>
            <a:r>
              <a:rPr lang="en-US" altLang="ja-JP" sz="1000" dirty="0" smtClean="0"/>
              <a:t>)</a:t>
            </a:r>
            <a:r>
              <a:rPr lang="ja-JP" altLang="en-US" sz="1000" dirty="0" smtClean="0"/>
              <a:t>で９割</a:t>
            </a:r>
            <a:r>
              <a:rPr lang="ja-JP" altLang="en-US" sz="1000" dirty="0"/>
              <a:t>強と、年代が高くなるに</a:t>
            </a:r>
            <a:r>
              <a:rPr lang="ja-JP" altLang="en-US" sz="1000" dirty="0" smtClean="0"/>
              <a:t>つれて</a:t>
            </a:r>
            <a:endParaRPr lang="en-US" altLang="ja-JP" sz="1000" dirty="0" smtClean="0"/>
          </a:p>
          <a:p>
            <a:r>
              <a:rPr lang="en-US" altLang="ja-JP" sz="1000" dirty="0" smtClean="0"/>
              <a:t>『</a:t>
            </a:r>
            <a:r>
              <a:rPr lang="ja-JP" altLang="en-US" sz="1000" dirty="0" smtClean="0"/>
              <a:t>港北</a:t>
            </a:r>
            <a:r>
              <a:rPr lang="ja-JP" altLang="en-US" sz="1000" dirty="0"/>
              <a:t>区内に</a:t>
            </a:r>
            <a:r>
              <a:rPr lang="ja-JP" altLang="en-US" sz="1000" dirty="0" smtClean="0"/>
              <a:t>住み続ける</a:t>
            </a:r>
            <a:r>
              <a:rPr lang="en-US" altLang="ja-JP" sz="1000" dirty="0" smtClean="0"/>
              <a:t>』</a:t>
            </a:r>
            <a:r>
              <a:rPr lang="ja-JP" altLang="en-US" sz="1000" dirty="0" smtClean="0"/>
              <a:t>と</a:t>
            </a:r>
            <a:r>
              <a:rPr lang="ja-JP" altLang="en-US" sz="1000" dirty="0"/>
              <a:t>回答した人の割合は大きく増加している</a:t>
            </a:r>
            <a:r>
              <a:rPr lang="ja-JP" altLang="en-US" sz="1000" dirty="0" smtClean="0"/>
              <a:t>。</a:t>
            </a:r>
            <a:endParaRPr lang="en-US" altLang="ja-JP" sz="1000" dirty="0" smtClean="0"/>
          </a:p>
          <a:p>
            <a:pPr>
              <a:lnSpc>
                <a:spcPts val="600"/>
              </a:lnSpc>
            </a:pPr>
            <a:r>
              <a:rPr lang="ja-JP" altLang="en-US" sz="1000" dirty="0" smtClean="0"/>
              <a:t> </a:t>
            </a:r>
            <a:endParaRPr lang="en-US" altLang="ja-JP" sz="1000" dirty="0" smtClean="0"/>
          </a:p>
          <a:p>
            <a:r>
              <a:rPr lang="ja-JP" altLang="en-US" sz="1000" dirty="0" smtClean="0"/>
              <a:t>その他</a:t>
            </a:r>
            <a:r>
              <a:rPr lang="ja-JP" altLang="en-US" sz="1000" dirty="0"/>
              <a:t>の属性別</a:t>
            </a:r>
            <a:r>
              <a:rPr lang="ja-JP" altLang="en-US" sz="1000" dirty="0" smtClean="0"/>
              <a:t>で</a:t>
            </a:r>
            <a:r>
              <a:rPr lang="en-US" altLang="ja-JP" sz="1000" dirty="0" smtClean="0"/>
              <a:t>『</a:t>
            </a:r>
            <a:r>
              <a:rPr lang="ja-JP" altLang="en-US" sz="1000" dirty="0" smtClean="0"/>
              <a:t>港北</a:t>
            </a:r>
            <a:r>
              <a:rPr lang="ja-JP" altLang="en-US" sz="1000" dirty="0"/>
              <a:t>区内に</a:t>
            </a:r>
            <a:r>
              <a:rPr lang="ja-JP" altLang="en-US" sz="1000" dirty="0" smtClean="0"/>
              <a:t>住み続ける</a:t>
            </a:r>
            <a:r>
              <a:rPr lang="en-US" altLang="ja-JP" sz="1000" dirty="0" smtClean="0"/>
              <a:t>』</a:t>
            </a:r>
            <a:r>
              <a:rPr lang="ja-JP" altLang="en-US" sz="1000" dirty="0" smtClean="0"/>
              <a:t>と</a:t>
            </a:r>
            <a:r>
              <a:rPr lang="ja-JP" altLang="en-US" sz="1000" dirty="0"/>
              <a:t>回答した人の割合が高いのは、居住形態の「</a:t>
            </a:r>
            <a:r>
              <a:rPr lang="ja-JP" altLang="en-US" sz="1000" dirty="0" smtClean="0"/>
              <a:t>持ち家</a:t>
            </a:r>
            <a:endParaRPr lang="en-US" altLang="ja-JP" sz="1000" dirty="0" smtClean="0"/>
          </a:p>
          <a:p>
            <a:r>
              <a:rPr lang="ja-JP" altLang="en-US" sz="1000" dirty="0" smtClean="0"/>
              <a:t>（一戸建て）」</a:t>
            </a:r>
            <a:r>
              <a:rPr lang="en-US" altLang="ja-JP" sz="1000" dirty="0" smtClean="0"/>
              <a:t>(88</a:t>
            </a:r>
            <a:r>
              <a:rPr lang="ja-JP" altLang="en-US" sz="1000" dirty="0"/>
              <a:t>％</a:t>
            </a:r>
            <a:r>
              <a:rPr lang="en-US" altLang="ja-JP" sz="1000" dirty="0"/>
              <a:t>)</a:t>
            </a:r>
            <a:r>
              <a:rPr lang="ja-JP" altLang="en-US" sz="1000" dirty="0"/>
              <a:t>や「</a:t>
            </a:r>
            <a:r>
              <a:rPr lang="ja-JP" altLang="en-US" sz="1000" dirty="0" smtClean="0"/>
              <a:t>持ち家</a:t>
            </a:r>
            <a:r>
              <a:rPr lang="ja-JP" altLang="en-US" sz="1000" dirty="0"/>
              <a:t>（</a:t>
            </a:r>
            <a:r>
              <a:rPr lang="ja-JP" altLang="en-US" sz="1000" dirty="0" smtClean="0"/>
              <a:t>共同住宅</a:t>
            </a:r>
            <a:r>
              <a:rPr lang="ja-JP" altLang="en-US" sz="1000" dirty="0"/>
              <a:t>）</a:t>
            </a:r>
            <a:r>
              <a:rPr lang="ja-JP" altLang="en-US" sz="1000" dirty="0" smtClean="0"/>
              <a:t>」</a:t>
            </a:r>
            <a:r>
              <a:rPr lang="en-US" altLang="ja-JP" sz="1000" dirty="0"/>
              <a:t>(84</a:t>
            </a:r>
            <a:r>
              <a:rPr lang="ja-JP" altLang="en-US" sz="1000" dirty="0"/>
              <a:t>％</a:t>
            </a:r>
            <a:r>
              <a:rPr lang="en-US" altLang="ja-JP" sz="1000" dirty="0"/>
              <a:t>)</a:t>
            </a:r>
            <a:r>
              <a:rPr lang="ja-JP" altLang="en-US" sz="1000" dirty="0"/>
              <a:t>、及び、世帯構成の「祖父と親と</a:t>
            </a:r>
            <a:r>
              <a:rPr lang="ja-JP" altLang="en-US" sz="1000" dirty="0" smtClean="0"/>
              <a:t>子</a:t>
            </a:r>
            <a:r>
              <a:rPr lang="ja-JP" altLang="en-US" sz="1000" dirty="0"/>
              <a:t>（</a:t>
            </a:r>
            <a:r>
              <a:rPr lang="ja-JP" altLang="en-US" sz="1000" dirty="0" smtClean="0"/>
              <a:t>３世</a:t>
            </a:r>
            <a:endParaRPr lang="en-US" altLang="ja-JP" sz="1000" dirty="0" smtClean="0"/>
          </a:p>
          <a:p>
            <a:r>
              <a:rPr lang="ja-JP" altLang="en-US" sz="1000" dirty="0" smtClean="0"/>
              <a:t>代</a:t>
            </a:r>
            <a:r>
              <a:rPr lang="ja-JP" altLang="en-US" sz="1000" dirty="0"/>
              <a:t>）</a:t>
            </a:r>
            <a:r>
              <a:rPr lang="ja-JP" altLang="en-US" sz="1000" dirty="0" smtClean="0"/>
              <a:t>」</a:t>
            </a:r>
            <a:r>
              <a:rPr lang="en-US" altLang="ja-JP" sz="1000" dirty="0" smtClean="0"/>
              <a:t>(</a:t>
            </a:r>
            <a:r>
              <a:rPr lang="en-US" altLang="ja-JP" sz="1000" dirty="0"/>
              <a:t>84</a:t>
            </a:r>
            <a:r>
              <a:rPr lang="ja-JP" altLang="en-US" sz="1000" dirty="0"/>
              <a:t>％</a:t>
            </a:r>
            <a:r>
              <a:rPr lang="en-US" altLang="ja-JP" sz="1000" dirty="0"/>
              <a:t>)</a:t>
            </a:r>
            <a:r>
              <a:rPr lang="ja-JP" altLang="en-US" sz="1000" dirty="0"/>
              <a:t>や同居家族の </a:t>
            </a:r>
            <a:r>
              <a:rPr lang="en-US" altLang="ja-JP" sz="1000" dirty="0"/>
              <a:t>『</a:t>
            </a:r>
            <a:r>
              <a:rPr lang="en-US" altLang="ja-JP" sz="1000" dirty="0" smtClean="0"/>
              <a:t>※</a:t>
            </a:r>
            <a:r>
              <a:rPr lang="en-US" altLang="ja-JP" sz="1000" dirty="0"/>
              <a:t>65</a:t>
            </a:r>
            <a:r>
              <a:rPr lang="ja-JP" altLang="en-US" sz="1000" dirty="0"/>
              <a:t>歳以上の高齢者</a:t>
            </a:r>
            <a:r>
              <a:rPr lang="ja-JP" altLang="en-US" sz="1000" dirty="0" smtClean="0"/>
              <a:t>あり</a:t>
            </a:r>
            <a:r>
              <a:rPr lang="en-US" altLang="ja-JP" sz="1000" dirty="0" smtClean="0"/>
              <a:t>』(</a:t>
            </a:r>
            <a:r>
              <a:rPr lang="en-US" altLang="ja-JP" sz="1000" dirty="0"/>
              <a:t>88</a:t>
            </a:r>
            <a:r>
              <a:rPr lang="ja-JP" altLang="en-US" sz="1000" dirty="0"/>
              <a:t>％</a:t>
            </a:r>
            <a:r>
              <a:rPr lang="en-US" altLang="ja-JP" sz="1000" dirty="0"/>
              <a:t>)</a:t>
            </a:r>
            <a:r>
              <a:rPr lang="ja-JP" altLang="en-US" sz="1000" dirty="0"/>
              <a:t>などの</a:t>
            </a:r>
            <a:r>
              <a:rPr lang="ja-JP" altLang="en-US" sz="1000" dirty="0" smtClean="0"/>
              <a:t>各層となっている。 </a:t>
            </a:r>
            <a:endParaRPr lang="en-US" altLang="ja-JP" sz="1000" dirty="0"/>
          </a:p>
        </p:txBody>
      </p:sp>
      <p:sp>
        <p:nvSpPr>
          <p:cNvPr id="23" name="正方形/長方形 22"/>
          <p:cNvSpPr/>
          <p:nvPr/>
        </p:nvSpPr>
        <p:spPr>
          <a:xfrm>
            <a:off x="234000" y="946304"/>
            <a:ext cx="5400000" cy="230832"/>
          </a:xfrm>
          <a:prstGeom prst="rect">
            <a:avLst/>
          </a:prstGeom>
        </p:spPr>
        <p:txBody>
          <a:bodyPr wrap="none">
            <a:noAutofit/>
          </a:bodyPr>
          <a:lstStyle/>
          <a:p>
            <a:r>
              <a:rPr lang="en-US" altLang="ja-JP" sz="900" b="1" dirty="0">
                <a:latin typeface="HG丸ｺﾞｼｯｸM-PRO"/>
                <a:ea typeface="HG丸ｺﾞｼｯｸM-PRO"/>
                <a:cs typeface="HG丸ｺﾞｼｯｸM-PRO"/>
              </a:rPr>
              <a:t>【</a:t>
            </a:r>
            <a:r>
              <a:rPr lang="ja-JP" altLang="en-US" sz="900" b="1" dirty="0">
                <a:latin typeface="HG丸ｺﾞｼｯｸM-PRO"/>
                <a:ea typeface="HG丸ｺﾞｼｯｸM-PRO"/>
                <a:cs typeface="HG丸ｺﾞｼｯｸM-PRO"/>
              </a:rPr>
              <a:t>港北区内居住継続意向</a:t>
            </a:r>
            <a:r>
              <a:rPr lang="en-US" altLang="ja-JP" sz="900" b="1" dirty="0">
                <a:latin typeface="HG丸ｺﾞｼｯｸM-PRO"/>
                <a:ea typeface="HG丸ｺﾞｼｯｸM-PRO"/>
                <a:cs typeface="HG丸ｺﾞｼｯｸM-PRO"/>
              </a:rPr>
              <a:t>】</a:t>
            </a:r>
            <a:r>
              <a:rPr lang="ja-JP" altLang="en-US" sz="900" b="1" dirty="0">
                <a:latin typeface="HG丸ｺﾞｼｯｸM-PRO"/>
                <a:ea typeface="HG丸ｺﾞｼｯｸM-PRO"/>
                <a:cs typeface="HG丸ｺﾞｼｯｸM-PRO"/>
              </a:rPr>
              <a:t>（問２） </a:t>
            </a:r>
          </a:p>
        </p:txBody>
      </p:sp>
      <p:grpSp>
        <p:nvGrpSpPr>
          <p:cNvPr id="3" name="図形グループ 2"/>
          <p:cNvGrpSpPr/>
          <p:nvPr/>
        </p:nvGrpSpPr>
        <p:grpSpPr>
          <a:xfrm>
            <a:off x="-191453" y="4318315"/>
            <a:ext cx="6682808" cy="3364395"/>
            <a:chOff x="-191453" y="4242865"/>
            <a:chExt cx="6682808" cy="3364395"/>
          </a:xfrm>
        </p:grpSpPr>
        <p:graphicFrame>
          <p:nvGraphicFramePr>
            <p:cNvPr id="33" name="グラフ 32"/>
            <p:cNvGraphicFramePr>
              <a:graphicFrameLocks/>
            </p:cNvGraphicFramePr>
            <p:nvPr>
              <p:extLst>
                <p:ext uri="{D42A27DB-BD31-4B8C-83A1-F6EECF244321}">
                  <p14:modId xmlns:p14="http://schemas.microsoft.com/office/powerpoint/2010/main" val="971274230"/>
                </p:ext>
              </p:extLst>
            </p:nvPr>
          </p:nvGraphicFramePr>
          <p:xfrm>
            <a:off x="4237827" y="4635460"/>
            <a:ext cx="2153227"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グラフ 36"/>
            <p:cNvGraphicFramePr>
              <a:graphicFrameLocks/>
            </p:cNvGraphicFramePr>
            <p:nvPr>
              <p:extLst>
                <p:ext uri="{D42A27DB-BD31-4B8C-83A1-F6EECF244321}">
                  <p14:modId xmlns:p14="http://schemas.microsoft.com/office/powerpoint/2010/main" val="2227823832"/>
                </p:ext>
              </p:extLst>
            </p:nvPr>
          </p:nvGraphicFramePr>
          <p:xfrm>
            <a:off x="-191453" y="4564412"/>
            <a:ext cx="21600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グラフ 37"/>
            <p:cNvGraphicFramePr>
              <a:graphicFrameLocks/>
            </p:cNvGraphicFramePr>
            <p:nvPr>
              <p:extLst>
                <p:ext uri="{D42A27DB-BD31-4B8C-83A1-F6EECF244321}">
                  <p14:modId xmlns:p14="http://schemas.microsoft.com/office/powerpoint/2010/main" val="509291991"/>
                </p:ext>
              </p:extLst>
            </p:nvPr>
          </p:nvGraphicFramePr>
          <p:xfrm>
            <a:off x="2040955" y="4564412"/>
            <a:ext cx="21600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29" name="タイトル 1"/>
            <p:cNvSpPr txBox="1">
              <a:spLocks/>
            </p:cNvSpPr>
            <p:nvPr/>
          </p:nvSpPr>
          <p:spPr>
            <a:xfrm>
              <a:off x="5375357" y="4242865"/>
              <a:ext cx="1115998" cy="360000"/>
            </a:xfrm>
            <a:prstGeom prst="rect">
              <a:avLst/>
            </a:prstGeom>
            <a:ln w="38100" cmpd="dbl">
              <a:solidFill>
                <a:schemeClr val="tx1">
                  <a:lumMod val="50000"/>
                  <a:lumOff val="50000"/>
                </a:schemeClr>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r>
                <a:rPr lang="ja-JP" altLang="en-US" sz="800" dirty="0" smtClean="0"/>
                <a:t>世帯構成／同居家族</a:t>
              </a:r>
              <a:r>
                <a:rPr lang="en-US" altLang="ja-JP" sz="800" dirty="0" smtClean="0"/>
                <a:t> </a:t>
              </a:r>
              <a:r>
                <a:rPr lang="ja-JP" altLang="en-US" sz="800" dirty="0" smtClean="0"/>
                <a:t>（</a:t>
              </a:r>
              <a:r>
                <a:rPr lang="en-US" altLang="ja-JP" sz="800" dirty="0" smtClean="0"/>
                <a:t>N</a:t>
              </a:r>
              <a:r>
                <a:rPr lang="ja-JP" altLang="en-US" sz="800" dirty="0"/>
                <a:t>＝</a:t>
              </a:r>
              <a:r>
                <a:rPr lang="en-US" altLang="ja-JP" sz="800" dirty="0" smtClean="0"/>
                <a:t>2,215</a:t>
              </a:r>
              <a:r>
                <a:rPr lang="ja-JP" altLang="en-US" sz="800" dirty="0" smtClean="0"/>
                <a:t>）</a:t>
              </a:r>
              <a:endParaRPr lang="ja-JP" altLang="en-US" sz="800" dirty="0"/>
            </a:p>
          </p:txBody>
        </p:sp>
        <p:sp>
          <p:nvSpPr>
            <p:cNvPr id="30" name="タイトル 1"/>
            <p:cNvSpPr txBox="1">
              <a:spLocks/>
            </p:cNvSpPr>
            <p:nvPr/>
          </p:nvSpPr>
          <p:spPr>
            <a:xfrm>
              <a:off x="3134986" y="4242865"/>
              <a:ext cx="1115998" cy="360000"/>
            </a:xfrm>
            <a:prstGeom prst="rect">
              <a:avLst/>
            </a:prstGeom>
            <a:ln w="38100" cmpd="dbl">
              <a:solidFill>
                <a:schemeClr val="tx1">
                  <a:lumMod val="50000"/>
                  <a:lumOff val="50000"/>
                </a:schemeClr>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r>
                <a:rPr lang="ja-JP" altLang="en-US" sz="800" dirty="0" smtClean="0"/>
                <a:t>居住形態</a:t>
              </a:r>
              <a:endParaRPr lang="en-US" altLang="ja-JP" sz="800" dirty="0" smtClean="0"/>
            </a:p>
            <a:p>
              <a:pPr algn="ctr"/>
              <a:r>
                <a:rPr lang="en-US" altLang="ja-JP" sz="800" dirty="0" smtClean="0"/>
                <a:t> </a:t>
              </a:r>
              <a:r>
                <a:rPr lang="ja-JP" altLang="en-US" sz="800" dirty="0" smtClean="0"/>
                <a:t>（</a:t>
              </a:r>
              <a:r>
                <a:rPr lang="en-US" altLang="ja-JP" sz="800" dirty="0" smtClean="0"/>
                <a:t>N</a:t>
              </a:r>
              <a:r>
                <a:rPr lang="ja-JP" altLang="en-US" sz="800" dirty="0"/>
                <a:t>＝</a:t>
              </a:r>
              <a:r>
                <a:rPr lang="en-US" altLang="ja-JP" sz="800" dirty="0" smtClean="0"/>
                <a:t>2,215</a:t>
              </a:r>
              <a:r>
                <a:rPr lang="ja-JP" altLang="en-US" sz="800" dirty="0" smtClean="0"/>
                <a:t>）</a:t>
              </a:r>
              <a:endParaRPr lang="ja-JP" altLang="en-US" sz="800" dirty="0"/>
            </a:p>
          </p:txBody>
        </p:sp>
        <p:sp>
          <p:nvSpPr>
            <p:cNvPr id="31" name="タイトル 1"/>
            <p:cNvSpPr txBox="1">
              <a:spLocks/>
            </p:cNvSpPr>
            <p:nvPr/>
          </p:nvSpPr>
          <p:spPr>
            <a:xfrm>
              <a:off x="894614" y="4242865"/>
              <a:ext cx="1115998" cy="360000"/>
            </a:xfrm>
            <a:prstGeom prst="rect">
              <a:avLst/>
            </a:prstGeom>
            <a:ln w="38100" cmpd="dbl">
              <a:solidFill>
                <a:schemeClr val="tx1">
                  <a:lumMod val="50000"/>
                  <a:lumOff val="50000"/>
                </a:schemeClr>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r>
                <a:rPr lang="ja-JP" altLang="en-US" sz="800" dirty="0" smtClean="0"/>
                <a:t>性別／年代</a:t>
              </a:r>
              <a:r>
                <a:rPr lang="en-US" altLang="ja-JP" sz="800" dirty="0" smtClean="0"/>
                <a:t> </a:t>
              </a:r>
            </a:p>
            <a:p>
              <a:pPr algn="ctr"/>
              <a:r>
                <a:rPr lang="ja-JP" altLang="en-US" sz="800" dirty="0" smtClean="0"/>
                <a:t>（</a:t>
              </a:r>
              <a:r>
                <a:rPr lang="en-US" altLang="ja-JP" sz="800" dirty="0" smtClean="0"/>
                <a:t>N</a:t>
              </a:r>
              <a:r>
                <a:rPr lang="ja-JP" altLang="en-US" sz="800" dirty="0"/>
                <a:t>＝</a:t>
              </a:r>
              <a:r>
                <a:rPr lang="en-US" altLang="ja-JP" sz="800" dirty="0" smtClean="0"/>
                <a:t>2,215</a:t>
              </a:r>
              <a:r>
                <a:rPr lang="ja-JP" altLang="en-US" sz="800" dirty="0" smtClean="0"/>
                <a:t>）</a:t>
              </a:r>
              <a:endParaRPr lang="ja-JP" altLang="en-US" sz="800" dirty="0"/>
            </a:p>
          </p:txBody>
        </p:sp>
      </p:grpSp>
    </p:spTree>
    <p:extLst>
      <p:ext uri="{BB962C8B-B14F-4D97-AF65-F5344CB8AC3E}">
        <p14:creationId xmlns:p14="http://schemas.microsoft.com/office/powerpoint/2010/main" val="285926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271582054"/>
              </p:ext>
            </p:extLst>
          </p:nvPr>
        </p:nvGraphicFramePr>
        <p:xfrm>
          <a:off x="4668545" y="8104321"/>
          <a:ext cx="1927860" cy="601980"/>
        </p:xfrm>
        <a:graphic>
          <a:graphicData uri="http://schemas.openxmlformats.org/presentationml/2006/ole">
            <mc:AlternateContent xmlns:mc="http://schemas.openxmlformats.org/markup-compatibility/2006">
              <mc:Choice xmlns:v="urn:schemas-microsoft-com:vml" Requires="v">
                <p:oleObj spid="_x0000_s1279" name="ワークシート" r:id="rId4" imgW="3212982" imgH="1003263" progId="Excel.Sheet.12">
                  <p:embed/>
                </p:oleObj>
              </mc:Choice>
              <mc:Fallback>
                <p:oleObj name="ワークシート" r:id="rId4" imgW="3212982" imgH="1003263" progId="Excel.Sheet.12">
                  <p:embed/>
                  <p:pic>
                    <p:nvPicPr>
                      <p:cNvPr id="0" name="Picture 2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545" y="8104321"/>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2</a:t>
            </a:fld>
            <a:endParaRPr kumimoji="1" lang="ja-JP" altLang="en-US"/>
          </a:p>
        </p:txBody>
      </p:sp>
      <p:sp>
        <p:nvSpPr>
          <p:cNvPr id="14" name="タイトル 1"/>
          <p:cNvSpPr>
            <a:spLocks noGrp="1"/>
          </p:cNvSpPr>
          <p:nvPr>
            <p:ph type="ctrTitle"/>
          </p:nvPr>
        </p:nvSpPr>
        <p:spPr>
          <a:xfrm>
            <a:off x="383865" y="626689"/>
            <a:ext cx="6118480" cy="684000"/>
          </a:xfrm>
          <a:solidFill>
            <a:srgbClr val="D9D9D9"/>
          </a:solidFill>
          <a:ln>
            <a:solidFill>
              <a:srgbClr val="FFFFFF"/>
            </a:solidFill>
          </a:ln>
        </p:spPr>
        <p:txBody>
          <a:bodyPr>
            <a:noAutofit/>
          </a:bodyPr>
          <a:lstStyle/>
          <a:p>
            <a:r>
              <a:rPr lang="ja-JP" altLang="en-US" sz="1200" dirty="0" smtClean="0"/>
              <a:t>区内</a:t>
            </a:r>
            <a:r>
              <a:rPr lang="ja-JP" altLang="en-US" sz="1200" dirty="0"/>
              <a:t>に住み続けたい理由でトップの「交通が便利」は</a:t>
            </a:r>
            <a:r>
              <a:rPr lang="ja-JP" altLang="en-US" sz="1200" dirty="0" smtClean="0"/>
              <a:t>、</a:t>
            </a:r>
            <a:r>
              <a:rPr lang="en-US" altLang="ja-JP" sz="1200" dirty="0" smtClean="0"/>
              <a:t>50</a:t>
            </a:r>
            <a:r>
              <a:rPr lang="ja-JP" altLang="en-US" sz="1200" dirty="0" smtClean="0"/>
              <a:t>歳代と</a:t>
            </a:r>
            <a:r>
              <a:rPr lang="en-US" altLang="ja-JP" sz="1200" dirty="0" smtClean="0"/>
              <a:t>60</a:t>
            </a:r>
            <a:r>
              <a:rPr lang="ja-JP" altLang="en-US" sz="1200" dirty="0" smtClean="0"/>
              <a:t>歳代で</a:t>
            </a:r>
            <a:r>
              <a:rPr lang="ja-JP" altLang="en-US" sz="1200" dirty="0"/>
              <a:t>高め</a:t>
            </a:r>
            <a:r>
              <a:rPr lang="ja-JP" altLang="en-US" sz="1200" dirty="0" smtClean="0"/>
              <a:t>。</a:t>
            </a:r>
            <a:r>
              <a:rPr lang="en-US" altLang="ja-JP" sz="1200" dirty="0" smtClean="0"/>
              <a:t/>
            </a:r>
            <a:br>
              <a:rPr lang="en-US" altLang="ja-JP" sz="1200" dirty="0" smtClean="0"/>
            </a:br>
            <a:r>
              <a:rPr lang="ja-JP" altLang="en-US" sz="1200" dirty="0" smtClean="0"/>
              <a:t>一方</a:t>
            </a:r>
            <a:r>
              <a:rPr lang="ja-JP" altLang="en-US" sz="1200" dirty="0"/>
              <a:t>、次点の「居住場所に愛着」は、</a:t>
            </a:r>
            <a:r>
              <a:rPr lang="en-US" altLang="ja-JP" sz="1200" dirty="0"/>
              <a:t>50</a:t>
            </a:r>
            <a:r>
              <a:rPr lang="ja-JP" altLang="en-US" sz="1200" dirty="0" smtClean="0"/>
              <a:t>歳代と</a:t>
            </a:r>
            <a:r>
              <a:rPr lang="en-US" altLang="ja-JP" sz="1200" dirty="0" smtClean="0"/>
              <a:t>70</a:t>
            </a:r>
            <a:r>
              <a:rPr lang="ja-JP" altLang="en-US" sz="1200" dirty="0" smtClean="0"/>
              <a:t>歳代以上の高齢層の</a:t>
            </a:r>
            <a:r>
              <a:rPr lang="en-US" altLang="ja-JP" sz="1200" dirty="0" smtClean="0"/>
              <a:t/>
            </a:r>
            <a:br>
              <a:rPr lang="en-US" altLang="ja-JP" sz="1200" dirty="0" smtClean="0"/>
            </a:br>
            <a:r>
              <a:rPr lang="ja-JP" altLang="en-US" sz="1200" dirty="0" smtClean="0"/>
              <a:t>　　　　　　　　　　　両年代で高め</a:t>
            </a:r>
            <a:r>
              <a:rPr lang="ja-JP" altLang="en-US" sz="1200" dirty="0"/>
              <a:t>で</a:t>
            </a:r>
            <a:r>
              <a:rPr lang="ja-JP" altLang="en-US" sz="1200" dirty="0" smtClean="0"/>
              <a:t>、</a:t>
            </a:r>
            <a:r>
              <a:rPr lang="en-US" altLang="ja-JP" sz="1200" dirty="0" smtClean="0"/>
              <a:t>30</a:t>
            </a:r>
            <a:r>
              <a:rPr lang="ja-JP" altLang="en-US" sz="1200" dirty="0"/>
              <a:t>歳代以下</a:t>
            </a:r>
            <a:r>
              <a:rPr lang="ja-JP" altLang="en-US" sz="1200" dirty="0" smtClean="0"/>
              <a:t>の若年層</a:t>
            </a:r>
            <a:r>
              <a:rPr lang="ja-JP" altLang="en-US" sz="1200" dirty="0"/>
              <a:t>との格差が大きめ。 </a:t>
            </a:r>
            <a:endParaRPr kumimoji="1" lang="ja-JP" altLang="en-US" sz="1200" dirty="0"/>
          </a:p>
        </p:txBody>
      </p:sp>
      <p:sp>
        <p:nvSpPr>
          <p:cNvPr id="16" name="サブタイトル 2"/>
          <p:cNvSpPr>
            <a:spLocks noGrp="1"/>
          </p:cNvSpPr>
          <p:nvPr>
            <p:ph type="subTitle" idx="1"/>
          </p:nvPr>
        </p:nvSpPr>
        <p:spPr>
          <a:xfrm>
            <a:off x="383865" y="1334720"/>
            <a:ext cx="6223875" cy="2615355"/>
          </a:xfrm>
        </p:spPr>
        <p:txBody>
          <a:bodyPr>
            <a:noAutofit/>
          </a:bodyPr>
          <a:lstStyle/>
          <a:p>
            <a:r>
              <a:rPr lang="en-US" altLang="ja-JP" sz="1000" dirty="0" smtClean="0"/>
              <a:t>『</a:t>
            </a:r>
            <a:r>
              <a:rPr lang="ja-JP" altLang="en-US" sz="1000" dirty="0" smtClean="0"/>
              <a:t>港北区内に住み続ける</a:t>
            </a:r>
            <a:r>
              <a:rPr lang="en-US" altLang="ja-JP" sz="1000" dirty="0" smtClean="0"/>
              <a:t>』</a:t>
            </a:r>
            <a:r>
              <a:rPr lang="ja-JP" altLang="en-US" sz="1000" dirty="0" smtClean="0"/>
              <a:t>と回答した居住</a:t>
            </a:r>
            <a:r>
              <a:rPr lang="ja-JP" altLang="en-US" sz="1000" dirty="0"/>
              <a:t>継続</a:t>
            </a:r>
            <a:r>
              <a:rPr lang="ja-JP" altLang="en-US" sz="1000" dirty="0" smtClean="0"/>
              <a:t>意向層</a:t>
            </a:r>
            <a:r>
              <a:rPr lang="en-US" altLang="ja-JP" sz="1000" dirty="0" smtClean="0"/>
              <a:t>(1,654</a:t>
            </a:r>
            <a:r>
              <a:rPr lang="ja-JP" altLang="en-US" sz="1000" dirty="0" smtClean="0"/>
              <a:t>名</a:t>
            </a:r>
            <a:r>
              <a:rPr lang="en-US" altLang="ja-JP" sz="1000" dirty="0" smtClean="0"/>
              <a:t>)</a:t>
            </a:r>
            <a:r>
              <a:rPr lang="ja-JP" altLang="en-US" sz="1000" dirty="0" smtClean="0"/>
              <a:t>の</a:t>
            </a:r>
            <a:r>
              <a:rPr lang="ja-JP" altLang="en-US" sz="1000" dirty="0"/>
              <a:t>居住意向理由の上位項目</a:t>
            </a:r>
            <a:r>
              <a:rPr lang="ja-JP" altLang="en-US" sz="1000" dirty="0" smtClean="0"/>
              <a:t>を、性別と</a:t>
            </a:r>
            <a:endParaRPr lang="en-US" altLang="ja-JP" sz="1000" dirty="0" smtClean="0"/>
          </a:p>
          <a:p>
            <a:r>
              <a:rPr lang="ja-JP" altLang="en-US" sz="1000" dirty="0" smtClean="0"/>
              <a:t>年代別</a:t>
            </a:r>
            <a:r>
              <a:rPr lang="ja-JP" altLang="en-US" sz="1000" dirty="0"/>
              <a:t>にみると</a:t>
            </a:r>
            <a:r>
              <a:rPr lang="ja-JP" altLang="en-US" sz="1000" dirty="0" smtClean="0"/>
              <a:t>、トップ</a:t>
            </a:r>
            <a:r>
              <a:rPr lang="en-US" altLang="ja-JP" sz="1000" dirty="0"/>
              <a:t>(</a:t>
            </a:r>
            <a:r>
              <a:rPr lang="ja-JP" altLang="en-US" sz="1000" dirty="0"/>
              <a:t>第１位</a:t>
            </a:r>
            <a:r>
              <a:rPr lang="en-US" altLang="ja-JP" sz="1000" dirty="0"/>
              <a:t>)</a:t>
            </a:r>
            <a:r>
              <a:rPr lang="ja-JP" altLang="en-US" sz="1000" dirty="0"/>
              <a:t>の「交通が便利だから」</a:t>
            </a:r>
            <a:r>
              <a:rPr lang="en-US" altLang="ja-JP" sz="1000" dirty="0"/>
              <a:t>(</a:t>
            </a:r>
            <a:r>
              <a:rPr lang="ja-JP" altLang="en-US" sz="1000" dirty="0"/>
              <a:t>全体で</a:t>
            </a:r>
            <a:r>
              <a:rPr lang="en-US" altLang="ja-JP" sz="1000" dirty="0"/>
              <a:t>70</a:t>
            </a:r>
            <a:r>
              <a:rPr lang="ja-JP" altLang="en-US" sz="1000" dirty="0"/>
              <a:t>％</a:t>
            </a:r>
            <a:r>
              <a:rPr lang="en-US" altLang="ja-JP" sz="1000" dirty="0"/>
              <a:t>)</a:t>
            </a:r>
            <a:r>
              <a:rPr lang="ja-JP" altLang="en-US" sz="1000" dirty="0"/>
              <a:t>は、性別で</a:t>
            </a:r>
            <a:r>
              <a:rPr lang="ja-JP" altLang="en-US" sz="1000" dirty="0" smtClean="0"/>
              <a:t>は女性</a:t>
            </a:r>
            <a:r>
              <a:rPr lang="en-US" altLang="ja-JP" sz="1000" dirty="0" smtClean="0"/>
              <a:t>(</a:t>
            </a:r>
            <a:r>
              <a:rPr lang="en-US" altLang="ja-JP" sz="1000" dirty="0"/>
              <a:t>72</a:t>
            </a:r>
            <a:r>
              <a:rPr lang="ja-JP" altLang="en-US" sz="1000" dirty="0"/>
              <a:t>％</a:t>
            </a:r>
            <a:r>
              <a:rPr lang="en-US" altLang="ja-JP" sz="1000" dirty="0"/>
              <a:t>)</a:t>
            </a:r>
            <a:r>
              <a:rPr lang="ja-JP" altLang="en-US" sz="1000" dirty="0"/>
              <a:t>の方</a:t>
            </a:r>
            <a:r>
              <a:rPr lang="ja-JP" altLang="en-US" sz="1000" dirty="0" smtClean="0"/>
              <a:t>が</a:t>
            </a:r>
            <a:endParaRPr lang="en-US" altLang="ja-JP" sz="1000" dirty="0" smtClean="0"/>
          </a:p>
          <a:p>
            <a:r>
              <a:rPr lang="ja-JP" altLang="en-US" sz="1000" dirty="0" smtClean="0"/>
              <a:t>男性</a:t>
            </a:r>
            <a:r>
              <a:rPr lang="en-US" altLang="ja-JP" sz="1000" dirty="0" smtClean="0"/>
              <a:t>(</a:t>
            </a:r>
            <a:r>
              <a:rPr lang="en-US" altLang="ja-JP" sz="1000" dirty="0"/>
              <a:t>67</a:t>
            </a:r>
            <a:r>
              <a:rPr lang="ja-JP" altLang="en-US" sz="1000" dirty="0"/>
              <a:t>％</a:t>
            </a:r>
            <a:r>
              <a:rPr lang="en-US" altLang="ja-JP" sz="1000" dirty="0"/>
              <a:t>)</a:t>
            </a:r>
            <a:r>
              <a:rPr lang="ja-JP" altLang="en-US" sz="1000" dirty="0" smtClean="0"/>
              <a:t>より高め</a:t>
            </a:r>
            <a:r>
              <a:rPr lang="ja-JP" altLang="en-US" sz="1000" dirty="0"/>
              <a:t>で、年代別で</a:t>
            </a:r>
            <a:r>
              <a:rPr lang="ja-JP" altLang="en-US" sz="1000" dirty="0" smtClean="0"/>
              <a:t>は</a:t>
            </a:r>
            <a:r>
              <a:rPr lang="en-US" altLang="ja-JP" sz="1000" dirty="0" smtClean="0"/>
              <a:t>60</a:t>
            </a:r>
            <a:r>
              <a:rPr lang="ja-JP" altLang="en-US" sz="1000" dirty="0" smtClean="0"/>
              <a:t>歳代</a:t>
            </a:r>
            <a:r>
              <a:rPr lang="en-US" altLang="ja-JP" sz="1000" dirty="0" smtClean="0"/>
              <a:t>(</a:t>
            </a:r>
            <a:r>
              <a:rPr lang="en-US" altLang="ja-JP" sz="1000" dirty="0"/>
              <a:t>76</a:t>
            </a:r>
            <a:r>
              <a:rPr lang="ja-JP" altLang="en-US" sz="1000" dirty="0"/>
              <a:t>％</a:t>
            </a:r>
            <a:r>
              <a:rPr lang="en-US" altLang="ja-JP" sz="1000" dirty="0"/>
              <a:t>)</a:t>
            </a:r>
            <a:r>
              <a:rPr lang="ja-JP" altLang="en-US" sz="1000" dirty="0" smtClean="0"/>
              <a:t>と</a:t>
            </a:r>
            <a:r>
              <a:rPr lang="en-US" altLang="ja-JP" sz="1000" dirty="0" smtClean="0"/>
              <a:t>50</a:t>
            </a:r>
            <a:r>
              <a:rPr lang="ja-JP" altLang="en-US" sz="1000" dirty="0" smtClean="0"/>
              <a:t>歳代</a:t>
            </a:r>
            <a:r>
              <a:rPr lang="en-US" altLang="ja-JP" sz="1000" dirty="0" smtClean="0"/>
              <a:t>(</a:t>
            </a:r>
            <a:r>
              <a:rPr lang="en-US" altLang="ja-JP" sz="1000" dirty="0"/>
              <a:t>75</a:t>
            </a:r>
            <a:r>
              <a:rPr lang="ja-JP" altLang="en-US" sz="1000" dirty="0"/>
              <a:t>％</a:t>
            </a:r>
            <a:r>
              <a:rPr lang="en-US" altLang="ja-JP" sz="1000" dirty="0"/>
              <a:t>)</a:t>
            </a:r>
            <a:r>
              <a:rPr lang="ja-JP" altLang="en-US" sz="1000" dirty="0"/>
              <a:t>で高めな一方</a:t>
            </a:r>
            <a:r>
              <a:rPr lang="ja-JP" altLang="en-US" sz="1000" dirty="0" smtClean="0"/>
              <a:t>、</a:t>
            </a:r>
            <a:r>
              <a:rPr lang="en-US" altLang="ja-JP" sz="1000" dirty="0" smtClean="0"/>
              <a:t>30</a:t>
            </a:r>
            <a:r>
              <a:rPr lang="ja-JP" altLang="en-US" sz="1000" dirty="0" smtClean="0"/>
              <a:t>歳代</a:t>
            </a:r>
            <a:r>
              <a:rPr lang="en-US" altLang="ja-JP" sz="1000" dirty="0" smtClean="0"/>
              <a:t>(</a:t>
            </a:r>
            <a:r>
              <a:rPr lang="en-US" altLang="ja-JP" sz="1000" dirty="0"/>
              <a:t>61</a:t>
            </a:r>
            <a:r>
              <a:rPr lang="ja-JP" altLang="en-US" sz="1000" dirty="0"/>
              <a:t>％</a:t>
            </a:r>
            <a:r>
              <a:rPr lang="en-US" altLang="ja-JP" sz="1000" dirty="0"/>
              <a:t>)</a:t>
            </a:r>
            <a:r>
              <a:rPr lang="ja-JP" altLang="en-US" sz="1000" dirty="0" smtClean="0"/>
              <a:t>で</a:t>
            </a:r>
            <a:endParaRPr lang="en-US" altLang="ja-JP" sz="1000" dirty="0" smtClean="0"/>
          </a:p>
          <a:p>
            <a:r>
              <a:rPr lang="ja-JP" altLang="en-US" sz="1000" dirty="0" smtClean="0"/>
              <a:t>低め</a:t>
            </a:r>
            <a:r>
              <a:rPr lang="ja-JP" altLang="en-US" sz="1000" dirty="0"/>
              <a:t>となって</a:t>
            </a:r>
            <a:r>
              <a:rPr lang="ja-JP" altLang="en-US" sz="1000" dirty="0" smtClean="0"/>
              <a:t>いる。</a:t>
            </a:r>
            <a:endParaRPr lang="en-US" altLang="ja-JP" sz="1000" dirty="0" smtClean="0"/>
          </a:p>
          <a:p>
            <a:pPr>
              <a:lnSpc>
                <a:spcPts val="400"/>
              </a:lnSpc>
            </a:pPr>
            <a:endParaRPr lang="en-US" altLang="ja-JP" sz="1000" dirty="0" smtClean="0"/>
          </a:p>
          <a:p>
            <a:r>
              <a:rPr lang="ja-JP" altLang="en-US" sz="1000" dirty="0" smtClean="0"/>
              <a:t>理由</a:t>
            </a:r>
            <a:r>
              <a:rPr lang="ja-JP" altLang="en-US" sz="1000" dirty="0"/>
              <a:t>２位の「住んでいる場所に愛着を感じているから」</a:t>
            </a:r>
            <a:r>
              <a:rPr lang="en-US" altLang="ja-JP" sz="1000" dirty="0"/>
              <a:t>(</a:t>
            </a:r>
            <a:r>
              <a:rPr lang="ja-JP" altLang="en-US" sz="1000" dirty="0"/>
              <a:t>全体で</a:t>
            </a:r>
            <a:r>
              <a:rPr lang="en-US" altLang="ja-JP" sz="1000" dirty="0"/>
              <a:t>61</a:t>
            </a:r>
            <a:r>
              <a:rPr lang="ja-JP" altLang="en-US" sz="1000" dirty="0"/>
              <a:t>％</a:t>
            </a:r>
            <a:r>
              <a:rPr lang="en-US" altLang="ja-JP" sz="1000" dirty="0"/>
              <a:t>)</a:t>
            </a:r>
            <a:r>
              <a:rPr lang="ja-JP" altLang="en-US" sz="1000" dirty="0"/>
              <a:t>は、男女別の差は</a:t>
            </a:r>
            <a:r>
              <a:rPr lang="en-US" altLang="ja-JP" sz="1000" dirty="0"/>
              <a:t>2</a:t>
            </a:r>
            <a:r>
              <a:rPr lang="ja-JP" altLang="en-US" sz="1000" dirty="0"/>
              <a:t>ポイント</a:t>
            </a:r>
            <a:r>
              <a:rPr lang="ja-JP" altLang="en-US" sz="1000" dirty="0" smtClean="0"/>
              <a:t>程度</a:t>
            </a:r>
            <a:endParaRPr lang="en-US" altLang="ja-JP" sz="1000" dirty="0" smtClean="0"/>
          </a:p>
          <a:p>
            <a:r>
              <a:rPr lang="ja-JP" altLang="en-US" sz="1000" dirty="0" smtClean="0"/>
              <a:t>と</a:t>
            </a:r>
            <a:r>
              <a:rPr lang="ja-JP" altLang="en-US" sz="1000" dirty="0"/>
              <a:t>小さいが</a:t>
            </a:r>
            <a:r>
              <a:rPr lang="ja-JP" altLang="en-US" sz="1000" dirty="0" smtClean="0"/>
              <a:t>、年代</a:t>
            </a:r>
            <a:r>
              <a:rPr lang="ja-JP" altLang="en-US" sz="1000" dirty="0"/>
              <a:t>別で</a:t>
            </a:r>
            <a:r>
              <a:rPr lang="ja-JP" altLang="en-US" sz="1000" dirty="0" smtClean="0"/>
              <a:t>は</a:t>
            </a:r>
            <a:r>
              <a:rPr lang="en-US" altLang="ja-JP" sz="1000" dirty="0" smtClean="0"/>
              <a:t>70</a:t>
            </a:r>
            <a:r>
              <a:rPr lang="ja-JP" altLang="en-US" sz="1000" dirty="0"/>
              <a:t>歳代</a:t>
            </a:r>
            <a:r>
              <a:rPr lang="ja-JP" altLang="en-US" sz="1000" dirty="0" smtClean="0"/>
              <a:t>以上</a:t>
            </a:r>
            <a:r>
              <a:rPr lang="en-US" altLang="ja-JP" sz="1000" dirty="0" smtClean="0"/>
              <a:t>(</a:t>
            </a:r>
            <a:r>
              <a:rPr lang="en-US" altLang="ja-JP" sz="1000" dirty="0"/>
              <a:t>68</a:t>
            </a:r>
            <a:r>
              <a:rPr lang="ja-JP" altLang="en-US" sz="1000" dirty="0"/>
              <a:t>％</a:t>
            </a:r>
            <a:r>
              <a:rPr lang="en-US" altLang="ja-JP" sz="1000" dirty="0"/>
              <a:t>)</a:t>
            </a:r>
            <a:r>
              <a:rPr lang="ja-JP" altLang="en-US" sz="1000" dirty="0" smtClean="0"/>
              <a:t>と</a:t>
            </a:r>
            <a:r>
              <a:rPr lang="en-US" altLang="ja-JP" sz="1000" dirty="0" smtClean="0"/>
              <a:t>50</a:t>
            </a:r>
            <a:r>
              <a:rPr lang="ja-JP" altLang="en-US" sz="1000" dirty="0" smtClean="0"/>
              <a:t>歳代</a:t>
            </a:r>
            <a:r>
              <a:rPr lang="en-US" altLang="ja-JP" sz="1000" dirty="0" smtClean="0"/>
              <a:t>(</a:t>
            </a:r>
            <a:r>
              <a:rPr lang="en-US" altLang="ja-JP" sz="1000" dirty="0"/>
              <a:t>66</a:t>
            </a:r>
            <a:r>
              <a:rPr lang="ja-JP" altLang="en-US" sz="1000" dirty="0"/>
              <a:t>％</a:t>
            </a:r>
            <a:r>
              <a:rPr lang="en-US" altLang="ja-JP" sz="1000" dirty="0"/>
              <a:t>)</a:t>
            </a:r>
            <a:r>
              <a:rPr lang="ja-JP" altLang="en-US" sz="1000" dirty="0"/>
              <a:t>で高めな一方</a:t>
            </a:r>
            <a:r>
              <a:rPr lang="ja-JP" altLang="en-US" sz="1000" dirty="0" smtClean="0"/>
              <a:t>、</a:t>
            </a:r>
            <a:r>
              <a:rPr lang="en-US" altLang="ja-JP" sz="1000" dirty="0" smtClean="0"/>
              <a:t>30</a:t>
            </a:r>
            <a:r>
              <a:rPr lang="ja-JP" altLang="en-US" sz="1000" dirty="0" smtClean="0"/>
              <a:t>歳代</a:t>
            </a:r>
            <a:r>
              <a:rPr lang="en-US" altLang="ja-JP" sz="1000" dirty="0" smtClean="0"/>
              <a:t>(</a:t>
            </a:r>
            <a:r>
              <a:rPr lang="en-US" altLang="ja-JP" sz="1000" dirty="0"/>
              <a:t>50</a:t>
            </a:r>
            <a:r>
              <a:rPr lang="ja-JP" altLang="en-US" sz="1000" dirty="0"/>
              <a:t>％</a:t>
            </a:r>
            <a:r>
              <a:rPr lang="en-US" altLang="ja-JP" sz="1000" dirty="0"/>
              <a:t>)</a:t>
            </a:r>
            <a:r>
              <a:rPr lang="ja-JP" altLang="en-US" sz="1000" dirty="0" smtClean="0"/>
              <a:t>と～</a:t>
            </a:r>
            <a:r>
              <a:rPr lang="en-US" altLang="ja-JP" sz="1000" dirty="0"/>
              <a:t>20</a:t>
            </a:r>
            <a:r>
              <a:rPr lang="ja-JP" altLang="en-US" sz="1000" dirty="0" smtClean="0"/>
              <a:t>歳代</a:t>
            </a:r>
            <a:endParaRPr lang="en-US" altLang="ja-JP" sz="1000" dirty="0" smtClean="0"/>
          </a:p>
          <a:p>
            <a:r>
              <a:rPr lang="en-US" altLang="ja-JP" sz="1000" dirty="0" smtClean="0"/>
              <a:t>(</a:t>
            </a:r>
            <a:r>
              <a:rPr lang="en-US" altLang="ja-JP" sz="1000" dirty="0"/>
              <a:t>52</a:t>
            </a:r>
            <a:r>
              <a:rPr lang="ja-JP" altLang="en-US" sz="1000" dirty="0"/>
              <a:t>％</a:t>
            </a:r>
            <a:r>
              <a:rPr lang="en-US" altLang="ja-JP" sz="1000" dirty="0"/>
              <a:t>)</a:t>
            </a:r>
            <a:r>
              <a:rPr lang="ja-JP" altLang="en-US" sz="1000" dirty="0"/>
              <a:t>では低めにとどまり、年代格差が大きめとなっている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理由</a:t>
            </a:r>
            <a:r>
              <a:rPr lang="en-US" altLang="ja-JP" sz="1000" dirty="0"/>
              <a:t>3</a:t>
            </a:r>
            <a:r>
              <a:rPr lang="ja-JP" altLang="en-US" sz="1000" dirty="0"/>
              <a:t>位以下の上位項目で、性別や年代別で差がみられる項目をみると、３位の「買い物に便利だから</a:t>
            </a:r>
            <a:r>
              <a:rPr lang="ja-JP" altLang="en-US" sz="1000" dirty="0" smtClean="0"/>
              <a:t>」</a:t>
            </a:r>
            <a:endParaRPr lang="en-US" altLang="ja-JP" sz="1000" dirty="0" smtClean="0"/>
          </a:p>
          <a:p>
            <a:r>
              <a:rPr lang="en-US" altLang="ja-JP" sz="1000" dirty="0" smtClean="0"/>
              <a:t>(</a:t>
            </a:r>
            <a:r>
              <a:rPr lang="ja-JP" altLang="en-US" sz="1000" dirty="0"/>
              <a:t>全体で</a:t>
            </a:r>
            <a:r>
              <a:rPr lang="en-US" altLang="ja-JP" sz="1000" dirty="0"/>
              <a:t>40</a:t>
            </a:r>
            <a:r>
              <a:rPr lang="ja-JP" altLang="en-US" sz="1000" dirty="0"/>
              <a:t>％</a:t>
            </a:r>
            <a:r>
              <a:rPr lang="en-US" altLang="ja-JP" sz="1000" dirty="0"/>
              <a:t>)</a:t>
            </a:r>
            <a:r>
              <a:rPr lang="ja-JP" altLang="en-US" sz="1000" dirty="0" smtClean="0"/>
              <a:t>は</a:t>
            </a:r>
            <a:r>
              <a:rPr lang="en-US" altLang="ja-JP" sz="1000" dirty="0" smtClean="0"/>
              <a:t>60</a:t>
            </a:r>
            <a:r>
              <a:rPr lang="ja-JP" altLang="en-US" sz="1000" dirty="0" smtClean="0"/>
              <a:t>歳代</a:t>
            </a:r>
            <a:r>
              <a:rPr lang="en-US" altLang="ja-JP" sz="1000" dirty="0" smtClean="0"/>
              <a:t>(</a:t>
            </a:r>
            <a:r>
              <a:rPr lang="en-US" altLang="ja-JP" sz="1000" dirty="0"/>
              <a:t>49</a:t>
            </a:r>
            <a:r>
              <a:rPr lang="ja-JP" altLang="en-US" sz="1000" dirty="0"/>
              <a:t>％</a:t>
            </a:r>
            <a:r>
              <a:rPr lang="en-US" altLang="ja-JP" sz="1000" dirty="0"/>
              <a:t>)</a:t>
            </a:r>
            <a:r>
              <a:rPr lang="ja-JP" altLang="en-US" sz="1000" dirty="0"/>
              <a:t>で、</a:t>
            </a:r>
            <a:r>
              <a:rPr lang="en-US" altLang="ja-JP" sz="1000" dirty="0"/>
              <a:t>5</a:t>
            </a:r>
            <a:r>
              <a:rPr lang="ja-JP" altLang="en-US" sz="1000" dirty="0"/>
              <a:t>位の「緑や自然が多いから」</a:t>
            </a:r>
            <a:r>
              <a:rPr lang="en-US" altLang="ja-JP" sz="1000" dirty="0"/>
              <a:t>(</a:t>
            </a:r>
            <a:r>
              <a:rPr lang="ja-JP" altLang="en-US" sz="1000" dirty="0"/>
              <a:t>全体で</a:t>
            </a:r>
            <a:r>
              <a:rPr lang="en-US" altLang="ja-JP" sz="1000" dirty="0"/>
              <a:t>27</a:t>
            </a:r>
            <a:r>
              <a:rPr lang="ja-JP" altLang="en-US" sz="1000" dirty="0"/>
              <a:t>％</a:t>
            </a:r>
            <a:r>
              <a:rPr lang="en-US" altLang="ja-JP" sz="1000" dirty="0"/>
              <a:t>)</a:t>
            </a:r>
            <a:r>
              <a:rPr lang="ja-JP" altLang="en-US" sz="1000" dirty="0" smtClean="0"/>
              <a:t>は</a:t>
            </a:r>
            <a:r>
              <a:rPr lang="en-US" altLang="ja-JP" sz="1000" dirty="0" smtClean="0"/>
              <a:t>60</a:t>
            </a:r>
            <a:r>
              <a:rPr lang="ja-JP" altLang="en-US" sz="1000" dirty="0" smtClean="0"/>
              <a:t>歳代と</a:t>
            </a:r>
            <a:r>
              <a:rPr lang="en-US" altLang="ja-JP" sz="1000" dirty="0" smtClean="0"/>
              <a:t>70</a:t>
            </a:r>
            <a:r>
              <a:rPr lang="ja-JP" altLang="en-US" sz="1000" dirty="0" smtClean="0"/>
              <a:t>歳代以上</a:t>
            </a:r>
            <a:endParaRPr lang="en-US" altLang="ja-JP" sz="1000" dirty="0" smtClean="0"/>
          </a:p>
          <a:p>
            <a:r>
              <a:rPr lang="en-US" altLang="ja-JP" sz="1000" dirty="0" smtClean="0"/>
              <a:t>(</a:t>
            </a:r>
            <a:r>
              <a:rPr lang="ja-JP" altLang="en-US" sz="1000" dirty="0" smtClean="0"/>
              <a:t>各</a:t>
            </a:r>
            <a:r>
              <a:rPr lang="en-US" altLang="ja-JP" sz="1000" dirty="0" smtClean="0"/>
              <a:t>33</a:t>
            </a:r>
            <a:r>
              <a:rPr lang="ja-JP" altLang="en-US" sz="1000" dirty="0" smtClean="0"/>
              <a:t>％</a:t>
            </a:r>
            <a:r>
              <a:rPr lang="en-US" altLang="ja-JP" sz="1000" dirty="0" smtClean="0"/>
              <a:t>)</a:t>
            </a:r>
            <a:r>
              <a:rPr lang="ja-JP" altLang="en-US" sz="1000" dirty="0" smtClean="0"/>
              <a:t>及び女性</a:t>
            </a:r>
            <a:r>
              <a:rPr lang="en-US" altLang="ja-JP" sz="1000" dirty="0" smtClean="0"/>
              <a:t>(</a:t>
            </a:r>
            <a:r>
              <a:rPr lang="en-US" altLang="ja-JP" sz="1000" dirty="0"/>
              <a:t>25</a:t>
            </a:r>
            <a:r>
              <a:rPr lang="ja-JP" altLang="en-US" sz="1000" dirty="0"/>
              <a:t>％</a:t>
            </a:r>
            <a:r>
              <a:rPr lang="en-US" altLang="ja-JP" sz="1000" dirty="0"/>
              <a:t>)</a:t>
            </a:r>
            <a:r>
              <a:rPr lang="ja-JP" altLang="en-US" sz="1000" dirty="0" smtClean="0"/>
              <a:t>より男性</a:t>
            </a:r>
            <a:r>
              <a:rPr lang="en-US" altLang="ja-JP" sz="1000" dirty="0" smtClean="0"/>
              <a:t>(</a:t>
            </a:r>
            <a:r>
              <a:rPr lang="en-US" altLang="ja-JP" sz="1000" dirty="0"/>
              <a:t>30</a:t>
            </a:r>
            <a:r>
              <a:rPr lang="ja-JP" altLang="en-US" sz="1000" dirty="0"/>
              <a:t>％</a:t>
            </a:r>
            <a:r>
              <a:rPr lang="en-US" altLang="ja-JP" sz="1000" dirty="0"/>
              <a:t>)</a:t>
            </a:r>
            <a:r>
              <a:rPr lang="ja-JP" altLang="en-US" sz="1000" dirty="0"/>
              <a:t>で、</a:t>
            </a:r>
            <a:r>
              <a:rPr lang="en-US" altLang="ja-JP" sz="1000" dirty="0"/>
              <a:t>6</a:t>
            </a:r>
            <a:r>
              <a:rPr lang="ja-JP" altLang="en-US" sz="1000" dirty="0"/>
              <a:t>位の「病院が近くにあるから」</a:t>
            </a:r>
            <a:r>
              <a:rPr lang="en-US" altLang="ja-JP" sz="1000" dirty="0"/>
              <a:t>(</a:t>
            </a:r>
            <a:r>
              <a:rPr lang="ja-JP" altLang="en-US" sz="1000" dirty="0"/>
              <a:t>全体で</a:t>
            </a:r>
            <a:r>
              <a:rPr lang="en-US" altLang="ja-JP" sz="1000" dirty="0"/>
              <a:t>23</a:t>
            </a:r>
            <a:r>
              <a:rPr lang="ja-JP" altLang="en-US" sz="1000" dirty="0"/>
              <a:t>％</a:t>
            </a:r>
            <a:r>
              <a:rPr lang="en-US" altLang="ja-JP" sz="1000" dirty="0"/>
              <a:t>)</a:t>
            </a:r>
            <a:r>
              <a:rPr lang="ja-JP" altLang="en-US" sz="1000" dirty="0" smtClean="0"/>
              <a:t>は</a:t>
            </a:r>
            <a:r>
              <a:rPr lang="en-US" altLang="ja-JP" sz="1000" dirty="0" smtClean="0"/>
              <a:t>70</a:t>
            </a:r>
            <a:r>
              <a:rPr lang="ja-JP" altLang="en-US" sz="1000" dirty="0" smtClean="0"/>
              <a:t>歳代</a:t>
            </a:r>
            <a:endParaRPr lang="en-US" altLang="ja-JP" sz="1000" dirty="0" smtClean="0"/>
          </a:p>
          <a:p>
            <a:r>
              <a:rPr lang="ja-JP" altLang="en-US" sz="1000" dirty="0" smtClean="0"/>
              <a:t>以上</a:t>
            </a:r>
            <a:r>
              <a:rPr lang="en-US" altLang="ja-JP" sz="1000" dirty="0" smtClean="0"/>
              <a:t>(</a:t>
            </a:r>
            <a:r>
              <a:rPr lang="en-US" altLang="ja-JP" sz="1000" dirty="0"/>
              <a:t>38</a:t>
            </a:r>
            <a:r>
              <a:rPr lang="ja-JP" altLang="en-US" sz="1000" dirty="0" smtClean="0"/>
              <a:t>％</a:t>
            </a:r>
            <a:r>
              <a:rPr lang="en-US" altLang="ja-JP" sz="1000" dirty="0" smtClean="0"/>
              <a:t>)</a:t>
            </a:r>
            <a:r>
              <a:rPr lang="ja-JP" altLang="en-US" sz="1000" dirty="0" smtClean="0"/>
              <a:t>で、それぞれ</a:t>
            </a:r>
            <a:r>
              <a:rPr lang="ja-JP" altLang="en-US" sz="1000" dirty="0"/>
              <a:t>高めと</a:t>
            </a:r>
            <a:r>
              <a:rPr lang="ja-JP" altLang="en-US" sz="1000" dirty="0" smtClean="0"/>
              <a:t>なって</a:t>
            </a:r>
            <a:r>
              <a:rPr lang="ja-JP" altLang="en-US" sz="1000" dirty="0"/>
              <a:t>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なお、順位では下位の「子育てや教育環境が良いから」</a:t>
            </a:r>
            <a:r>
              <a:rPr lang="en-US" altLang="ja-JP" sz="1000" dirty="0" smtClean="0"/>
              <a:t>(</a:t>
            </a:r>
            <a:r>
              <a:rPr lang="ja-JP" altLang="en-US" sz="1000" dirty="0" smtClean="0"/>
              <a:t>全体で</a:t>
            </a:r>
            <a:r>
              <a:rPr lang="en-US" altLang="ja-JP" sz="1000" dirty="0" smtClean="0"/>
              <a:t>9</a:t>
            </a:r>
            <a:r>
              <a:rPr lang="ja-JP" altLang="en-US" sz="1000" dirty="0" smtClean="0"/>
              <a:t>％</a:t>
            </a:r>
            <a:r>
              <a:rPr lang="en-US" altLang="ja-JP" sz="1000" dirty="0" smtClean="0"/>
              <a:t>)</a:t>
            </a:r>
            <a:r>
              <a:rPr lang="ja-JP" altLang="en-US" sz="1000" dirty="0" smtClean="0"/>
              <a:t>は、</a:t>
            </a:r>
            <a:r>
              <a:rPr lang="en-US" altLang="ja-JP" sz="1000" dirty="0" smtClean="0"/>
              <a:t>30</a:t>
            </a:r>
            <a:r>
              <a:rPr lang="ja-JP" altLang="en-US" sz="1000" dirty="0" smtClean="0"/>
              <a:t>歳代</a:t>
            </a:r>
            <a:r>
              <a:rPr lang="en-US" altLang="ja-JP" sz="1000" dirty="0" smtClean="0"/>
              <a:t>(20</a:t>
            </a:r>
            <a:r>
              <a:rPr lang="ja-JP" altLang="en-US" sz="1000" dirty="0" smtClean="0"/>
              <a:t>％</a:t>
            </a:r>
            <a:r>
              <a:rPr lang="en-US" altLang="ja-JP" sz="1000" dirty="0" smtClean="0"/>
              <a:t>)</a:t>
            </a:r>
            <a:r>
              <a:rPr lang="ja-JP" altLang="en-US" sz="1000" dirty="0" smtClean="0"/>
              <a:t>では</a:t>
            </a:r>
            <a:r>
              <a:rPr lang="en-US" altLang="ja-JP" sz="1000" dirty="0" smtClean="0"/>
              <a:t>2</a:t>
            </a:r>
            <a:r>
              <a:rPr lang="ja-JP" altLang="en-US" sz="1000" dirty="0" smtClean="0"/>
              <a:t>割と高い。</a:t>
            </a:r>
            <a:endParaRPr lang="en-US" altLang="ja-JP" sz="1000" dirty="0" smtClean="0"/>
          </a:p>
          <a:p>
            <a:r>
              <a:rPr lang="ja-JP" altLang="en-US" sz="1000" dirty="0" smtClean="0"/>
              <a:t> </a:t>
            </a:r>
            <a:endParaRPr kumimoji="1" lang="en-US" altLang="ja-JP" sz="1000" dirty="0" smtClean="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居住継続意向理由</a:t>
            </a:r>
            <a:r>
              <a:rPr lang="en-US" altLang="ja-JP" sz="900" dirty="0"/>
              <a:t>】</a:t>
            </a:r>
            <a:r>
              <a:rPr lang="ja-JP" altLang="en-US" sz="900" dirty="0"/>
              <a:t>（問２－１</a:t>
            </a:r>
            <a:r>
              <a:rPr lang="ja-JP" altLang="en-US" sz="900" dirty="0" smtClean="0"/>
              <a:t>）</a:t>
            </a:r>
            <a:r>
              <a:rPr lang="ja-JP" altLang="en-US" sz="900" dirty="0">
                <a:solidFill>
                  <a:srgbClr val="000000"/>
                </a:solidFill>
              </a:rPr>
              <a:t>（問２＝①＋②ベース）</a:t>
            </a:r>
            <a:r>
              <a:rPr lang="ja-JP" altLang="en-US" sz="900" dirty="0" smtClean="0"/>
              <a:t> </a:t>
            </a:r>
            <a:endParaRPr lang="ja-JP" altLang="en-US" sz="900" dirty="0"/>
          </a:p>
        </p:txBody>
      </p:sp>
      <p:sp>
        <p:nvSpPr>
          <p:cNvPr id="12" name="正方形/長方形 11"/>
          <p:cNvSpPr/>
          <p:nvPr/>
        </p:nvSpPr>
        <p:spPr>
          <a:xfrm>
            <a:off x="383865" y="4149779"/>
            <a:ext cx="6119999" cy="338554"/>
          </a:xfrm>
          <a:prstGeom prst="rect">
            <a:avLst/>
          </a:prstGeom>
          <a:solidFill>
            <a:srgbClr val="FFFFFF"/>
          </a:solidFill>
          <a:ln>
            <a:solidFill>
              <a:srgbClr val="7F7F7F"/>
            </a:solidFill>
          </a:ln>
        </p:spPr>
        <p:txBody>
          <a:bodyPr wrap="square">
            <a:sp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2</a:t>
            </a:r>
            <a:r>
              <a:rPr lang="ja-JP" altLang="en-US" sz="800" b="1" dirty="0">
                <a:latin typeface="HG丸ｺﾞｼｯｸM-PRO"/>
                <a:ea typeface="HG丸ｺﾞｼｯｸM-PRO"/>
                <a:cs typeface="HG丸ｺﾞｼｯｸM-PRO"/>
              </a:rPr>
              <a:t>で「</a:t>
            </a:r>
            <a:r>
              <a:rPr lang="en-US" altLang="ja-JP" sz="800" b="1" dirty="0">
                <a:latin typeface="HG丸ｺﾞｼｯｸM-PRO"/>
                <a:ea typeface="HG丸ｺﾞｼｯｸM-PRO"/>
                <a:cs typeface="HG丸ｺﾞｼｯｸM-PRO"/>
              </a:rPr>
              <a:t>1.</a:t>
            </a:r>
            <a:r>
              <a:rPr lang="ja-JP" altLang="en-US" sz="800" b="1" dirty="0">
                <a:latin typeface="HG丸ｺﾞｼｯｸM-PRO"/>
                <a:ea typeface="HG丸ｺﾞｼｯｸM-PRO"/>
                <a:cs typeface="HG丸ｺﾞｼｯｸM-PRO"/>
              </a:rPr>
              <a:t>住み続ける」「</a:t>
            </a:r>
            <a:r>
              <a:rPr lang="en-US" altLang="ja-JP" sz="800" b="1" dirty="0">
                <a:latin typeface="HG丸ｺﾞｼｯｸM-PRO"/>
                <a:ea typeface="HG丸ｺﾞｼｯｸM-PRO"/>
                <a:cs typeface="HG丸ｺﾞｼｯｸM-PRO"/>
              </a:rPr>
              <a:t>2.</a:t>
            </a:r>
            <a:r>
              <a:rPr lang="ja-JP" altLang="en-US" sz="800" b="1" dirty="0">
                <a:latin typeface="HG丸ｺﾞｼｯｸM-PRO"/>
                <a:ea typeface="HG丸ｺﾞｼｯｸM-PRO"/>
                <a:cs typeface="HG丸ｺﾞｼｯｸM-PRO"/>
              </a:rPr>
              <a:t>たぶん住み続ける」とお答えの方＞</a:t>
            </a:r>
          </a:p>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2-1</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港北</a:t>
            </a:r>
            <a:r>
              <a:rPr lang="ja-JP" altLang="en-US" sz="800" b="1" dirty="0">
                <a:latin typeface="HG丸ｺﾞｼｯｸM-PRO"/>
                <a:ea typeface="HG丸ｺﾞｼｯｸM-PRO"/>
                <a:cs typeface="HG丸ｺﾞｼｯｸM-PRO"/>
              </a:rPr>
              <a:t>区内に住み続けようと思う理由についてお選びください。（</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はいくつでも）［</a:t>
            </a:r>
            <a:r>
              <a:rPr lang="en-US" altLang="ja-JP" sz="800" b="1" dirty="0">
                <a:latin typeface="HG丸ｺﾞｼｯｸM-PRO"/>
                <a:ea typeface="HG丸ｺﾞｼｯｸM-PRO"/>
                <a:cs typeface="HG丸ｺﾞｼｯｸM-PRO"/>
              </a:rPr>
              <a:t>N</a:t>
            </a:r>
            <a:r>
              <a:rPr lang="en-US" altLang="ja-JP" sz="800" b="1" dirty="0" smtClean="0">
                <a:latin typeface="HG丸ｺﾞｼｯｸM-PRO"/>
                <a:ea typeface="HG丸ｺﾞｼｯｸM-PRO"/>
                <a:cs typeface="HG丸ｺﾞｼｯｸM-PRO"/>
              </a:rPr>
              <a:t>=1,654</a:t>
            </a:r>
            <a:r>
              <a:rPr lang="ja-JP" altLang="en-US" sz="800" b="1" dirty="0" smtClean="0">
                <a:latin typeface="HG丸ｺﾞｼｯｸM-PRO"/>
                <a:ea typeface="HG丸ｺﾞｼｯｸM-PRO"/>
                <a:cs typeface="HG丸ｺﾞｼｯｸM-PRO"/>
              </a:rPr>
              <a:t>］</a:t>
            </a:r>
            <a:endParaRPr lang="ja-JP" altLang="en-US" sz="800" b="1" dirty="0">
              <a:latin typeface="HG丸ｺﾞｼｯｸM-PRO"/>
              <a:ea typeface="HG丸ｺﾞｼｯｸM-PRO"/>
              <a:cs typeface="HG丸ｺﾞｼｯｸM-PRO"/>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4143816240"/>
              </p:ext>
            </p:extLst>
          </p:nvPr>
        </p:nvGraphicFramePr>
        <p:xfrm>
          <a:off x="306000" y="4638748"/>
          <a:ext cx="6301740" cy="3512820"/>
        </p:xfrm>
        <a:graphic>
          <a:graphicData uri="http://schemas.openxmlformats.org/presentationml/2006/ole">
            <mc:AlternateContent xmlns:mc="http://schemas.openxmlformats.org/markup-compatibility/2006">
              <mc:Choice xmlns:v="urn:schemas-microsoft-com:vml" Requires="v">
                <p:oleObj spid="_x0000_s1280" name="ワークシート" r:id="rId7" imgW="10502513" imgH="5854485" progId="Excel.Sheet.12">
                  <p:embed/>
                </p:oleObj>
              </mc:Choice>
              <mc:Fallback>
                <p:oleObj name="ワークシート" r:id="rId7" imgW="10502513" imgH="5854485" progId="Excel.Sheet.12">
                  <p:embed/>
                  <p:pic>
                    <p:nvPicPr>
                      <p:cNvPr id="0" name="Picture 2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4638748"/>
                        <a:ext cx="6301740" cy="35128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5534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3187285442"/>
              </p:ext>
            </p:extLst>
          </p:nvPr>
        </p:nvGraphicFramePr>
        <p:xfrm>
          <a:off x="3848722" y="8769339"/>
          <a:ext cx="1927860" cy="601980"/>
        </p:xfrm>
        <a:graphic>
          <a:graphicData uri="http://schemas.openxmlformats.org/presentationml/2006/ole">
            <mc:AlternateContent xmlns:mc="http://schemas.openxmlformats.org/markup-compatibility/2006">
              <mc:Choice xmlns:v="urn:schemas-microsoft-com:vml" Requires="v">
                <p:oleObj spid="_x0000_s2287" name="ワークシート" r:id="rId4" imgW="3212982" imgH="1003263" progId="Excel.Sheet.12">
                  <p:embed/>
                </p:oleObj>
              </mc:Choice>
              <mc:Fallback>
                <p:oleObj name="ワークシート" r:id="rId4" imgW="3212982" imgH="1003263" progId="Excel.Sheet.12">
                  <p:embed/>
                  <p:pic>
                    <p:nvPicPr>
                      <p:cNvPr id="0" name="Picture 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722" y="8769339"/>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3</a:t>
            </a:fld>
            <a:endParaRPr kumimoji="1" lang="ja-JP" altLang="en-US"/>
          </a:p>
        </p:txBody>
      </p:sp>
      <p:sp>
        <p:nvSpPr>
          <p:cNvPr id="28" name="タイトル 1"/>
          <p:cNvSpPr txBox="1">
            <a:spLocks/>
          </p:cNvSpPr>
          <p:nvPr/>
        </p:nvSpPr>
        <p:spPr>
          <a:xfrm>
            <a:off x="360000" y="275220"/>
            <a:ext cx="6010480" cy="4377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000" dirty="0" smtClean="0">
                <a:solidFill>
                  <a:srgbClr val="000000"/>
                </a:solidFill>
              </a:rPr>
              <a:t>＜</a:t>
            </a:r>
            <a:r>
              <a:rPr lang="ja-JP" altLang="en-US" sz="1000" dirty="0" smtClean="0"/>
              <a:t>４－２</a:t>
            </a:r>
            <a:r>
              <a:rPr lang="ja-JP" altLang="en-US" sz="1000" dirty="0"/>
              <a:t>　公共サービスに</a:t>
            </a:r>
            <a:r>
              <a:rPr lang="ja-JP" altLang="en-US" sz="1000" dirty="0" smtClean="0"/>
              <a:t>ついて </a:t>
            </a:r>
            <a:r>
              <a:rPr lang="ja-JP" altLang="en-US" sz="1000" dirty="0" smtClean="0">
                <a:solidFill>
                  <a:srgbClr val="000000"/>
                </a:solidFill>
              </a:rPr>
              <a:t>＞</a:t>
            </a:r>
            <a:endParaRPr lang="ja-JP" altLang="en-US" sz="1000" dirty="0"/>
          </a:p>
        </p:txBody>
      </p:sp>
      <p:sp>
        <p:nvSpPr>
          <p:cNvPr id="29" name="タイトル 1"/>
          <p:cNvSpPr>
            <a:spLocks noGrp="1"/>
          </p:cNvSpPr>
          <p:nvPr>
            <p:ph type="ctrTitle"/>
          </p:nvPr>
        </p:nvSpPr>
        <p:spPr>
          <a:xfrm>
            <a:off x="383865" y="871699"/>
            <a:ext cx="6119999" cy="1043901"/>
          </a:xfrm>
          <a:solidFill>
            <a:srgbClr val="D9D9D9"/>
          </a:solidFill>
          <a:ln>
            <a:solidFill>
              <a:srgbClr val="FFFFFF"/>
            </a:solidFill>
          </a:ln>
        </p:spPr>
        <p:txBody>
          <a:bodyPr>
            <a:noAutofit/>
          </a:bodyPr>
          <a:lstStyle/>
          <a:p>
            <a:r>
              <a:rPr lang="ja-JP" altLang="en-US" sz="1200" dirty="0" smtClean="0"/>
              <a:t>満足</a:t>
            </a:r>
            <a:r>
              <a:rPr lang="ja-JP" altLang="en-US" sz="1200" dirty="0"/>
              <a:t>している公共サービスの上位項目の中で、高齢層ほど高めの傾向があるのは</a:t>
            </a:r>
            <a:r>
              <a:rPr lang="ja-JP" altLang="en-US" sz="1200" dirty="0" smtClean="0"/>
              <a:t>、「</a:t>
            </a:r>
            <a:r>
              <a:rPr lang="ja-JP" altLang="en-US" sz="1200" dirty="0"/>
              <a:t>バス・地下鉄などの便」「ごみの収集等や街の美化」「身近な住民窓口サービス</a:t>
            </a:r>
            <a:r>
              <a:rPr lang="ja-JP" altLang="en-US" sz="1200" dirty="0" smtClean="0"/>
              <a:t>」</a:t>
            </a:r>
            <a:r>
              <a:rPr lang="en-US" altLang="ja-JP" sz="1200" dirty="0" smtClean="0"/>
              <a:t/>
            </a:r>
            <a:br>
              <a:rPr lang="en-US" altLang="ja-JP" sz="1200" dirty="0" smtClean="0"/>
            </a:br>
            <a:r>
              <a:rPr lang="ja-JP" altLang="en-US" sz="1200" dirty="0" smtClean="0"/>
              <a:t>　　　　　　　　　　　　　　　　　　　　　　　　　　　　　　　の</a:t>
            </a:r>
            <a:r>
              <a:rPr lang="ja-JP" altLang="en-US" sz="1200" dirty="0"/>
              <a:t>上位３項目</a:t>
            </a:r>
            <a:r>
              <a:rPr lang="ja-JP" altLang="en-US" sz="1200" dirty="0" smtClean="0"/>
              <a:t>。</a:t>
            </a:r>
            <a:r>
              <a:rPr lang="en-US" altLang="ja-JP" sz="1200" dirty="0" smtClean="0"/>
              <a:t/>
            </a:r>
            <a:br>
              <a:rPr lang="en-US" altLang="ja-JP" sz="1200" dirty="0" smtClean="0"/>
            </a:br>
            <a:r>
              <a:rPr lang="ja-JP" altLang="en-US" sz="1200" dirty="0" smtClean="0"/>
              <a:t>一方</a:t>
            </a:r>
            <a:r>
              <a:rPr lang="ja-JP" altLang="en-US" sz="1200" dirty="0"/>
              <a:t>、４位～６位の「幹線や高速等の道路の整備」「公園の整備</a:t>
            </a:r>
            <a:r>
              <a:rPr lang="ja-JP" altLang="en-US" sz="1200" dirty="0" smtClean="0"/>
              <a:t>」</a:t>
            </a:r>
            <a:r>
              <a:rPr lang="en-US" altLang="ja-JP" sz="1200" dirty="0" smtClean="0"/>
              <a:t/>
            </a:r>
            <a:br>
              <a:rPr lang="en-US" altLang="ja-JP" sz="1200" dirty="0" smtClean="0"/>
            </a:br>
            <a:r>
              <a:rPr lang="ja-JP" altLang="en-US" sz="1200" dirty="0" smtClean="0"/>
              <a:t>　　　　「</a:t>
            </a:r>
            <a:r>
              <a:rPr lang="ja-JP" altLang="en-US" sz="1200" dirty="0"/>
              <a:t>緑の保全と緑化の推進」</a:t>
            </a:r>
            <a:r>
              <a:rPr lang="ja-JP" altLang="en-US" sz="1200" dirty="0" smtClean="0"/>
              <a:t>の３項目は、年代別</a:t>
            </a:r>
            <a:r>
              <a:rPr lang="ja-JP" altLang="en-US" sz="1200" dirty="0"/>
              <a:t>による格差が総じて小さい。 </a:t>
            </a:r>
          </a:p>
        </p:txBody>
      </p:sp>
      <p:sp>
        <p:nvSpPr>
          <p:cNvPr id="14" name="サブタイトル 2"/>
          <p:cNvSpPr>
            <a:spLocks noGrp="1"/>
          </p:cNvSpPr>
          <p:nvPr>
            <p:ph type="subTitle" idx="1"/>
          </p:nvPr>
        </p:nvSpPr>
        <p:spPr>
          <a:xfrm>
            <a:off x="383865" y="1961096"/>
            <a:ext cx="6119999" cy="2234261"/>
          </a:xfrm>
        </p:spPr>
        <p:txBody>
          <a:bodyPr>
            <a:noAutofit/>
          </a:bodyPr>
          <a:lstStyle/>
          <a:p>
            <a:r>
              <a:rPr lang="en-US" altLang="ja-JP" sz="1000" dirty="0" smtClean="0"/>
              <a:t>【</a:t>
            </a:r>
            <a:r>
              <a:rPr lang="ja-JP" altLang="en-US" sz="1000" dirty="0"/>
              <a:t>満足している公共サービス</a:t>
            </a:r>
            <a:r>
              <a:rPr lang="en-US" altLang="ja-JP" sz="1000" dirty="0"/>
              <a:t>】</a:t>
            </a:r>
            <a:r>
              <a:rPr lang="ja-JP" altLang="en-US" sz="1000" dirty="0"/>
              <a:t>で上位項目の結果を、性別と年代別にみると、トップの「バス・</a:t>
            </a:r>
            <a:r>
              <a:rPr lang="ja-JP" altLang="en-US" sz="1000" dirty="0" smtClean="0"/>
              <a:t>地下鉄</a:t>
            </a:r>
            <a:endParaRPr lang="en-US" altLang="ja-JP" sz="1000" dirty="0" smtClean="0"/>
          </a:p>
          <a:p>
            <a:r>
              <a:rPr lang="ja-JP" altLang="en-US" sz="1000" dirty="0" smtClean="0"/>
              <a:t>など</a:t>
            </a:r>
            <a:r>
              <a:rPr lang="ja-JP" altLang="en-US" sz="1000" dirty="0"/>
              <a:t>の便</a:t>
            </a:r>
            <a:r>
              <a:rPr lang="ja-JP" altLang="en-US" sz="1000" dirty="0" smtClean="0"/>
              <a:t>」</a:t>
            </a:r>
            <a:r>
              <a:rPr lang="en-US" altLang="ja-JP" sz="1000" dirty="0" smtClean="0"/>
              <a:t>(</a:t>
            </a:r>
            <a:r>
              <a:rPr lang="ja-JP" altLang="en-US" sz="1000" dirty="0"/>
              <a:t>全体で</a:t>
            </a:r>
            <a:r>
              <a:rPr lang="en-US" altLang="ja-JP" sz="1000" dirty="0"/>
              <a:t>68</a:t>
            </a:r>
            <a:r>
              <a:rPr lang="ja-JP" altLang="en-US" sz="1000" dirty="0"/>
              <a:t>％</a:t>
            </a:r>
            <a:r>
              <a:rPr lang="en-US" altLang="ja-JP" sz="1000" dirty="0"/>
              <a:t>)</a:t>
            </a:r>
            <a:r>
              <a:rPr lang="ja-JP" altLang="en-US" sz="1000" dirty="0"/>
              <a:t>は</a:t>
            </a:r>
            <a:r>
              <a:rPr lang="ja-JP" altLang="en-US" sz="1000" dirty="0" smtClean="0"/>
              <a:t>、</a:t>
            </a:r>
            <a:r>
              <a:rPr lang="en-US" altLang="ja-JP" sz="1000" dirty="0" smtClean="0"/>
              <a:t>70</a:t>
            </a:r>
            <a:r>
              <a:rPr lang="ja-JP" altLang="en-US" sz="1000" dirty="0"/>
              <a:t>歳代</a:t>
            </a:r>
            <a:r>
              <a:rPr lang="ja-JP" altLang="en-US" sz="1000" dirty="0" smtClean="0"/>
              <a:t>以上</a:t>
            </a:r>
            <a:r>
              <a:rPr lang="en-US" altLang="ja-JP" sz="1000" dirty="0" smtClean="0"/>
              <a:t>(</a:t>
            </a:r>
            <a:r>
              <a:rPr lang="en-US" altLang="ja-JP" sz="1000" dirty="0"/>
              <a:t>76</a:t>
            </a:r>
            <a:r>
              <a:rPr lang="ja-JP" altLang="en-US" sz="1000" dirty="0"/>
              <a:t>％</a:t>
            </a:r>
            <a:r>
              <a:rPr lang="en-US" altLang="ja-JP" sz="1000" dirty="0"/>
              <a:t>)</a:t>
            </a:r>
            <a:r>
              <a:rPr lang="ja-JP" altLang="en-US" sz="1000" dirty="0"/>
              <a:t>で高く概ね年代が高まるにつれて比率も高まる傾向</a:t>
            </a:r>
            <a:r>
              <a:rPr lang="ja-JP" altLang="en-US" sz="1000" dirty="0" smtClean="0"/>
              <a:t>が</a:t>
            </a:r>
            <a:endParaRPr lang="en-US" altLang="ja-JP" sz="1000" dirty="0" smtClean="0"/>
          </a:p>
          <a:p>
            <a:r>
              <a:rPr lang="ja-JP" altLang="en-US" sz="1000" dirty="0" smtClean="0"/>
              <a:t>みられ、２位</a:t>
            </a:r>
            <a:r>
              <a:rPr lang="ja-JP" altLang="en-US" sz="1000" dirty="0"/>
              <a:t>の「ごみの分別収集、リサイクル、ごみの不法投棄対策や街の美化」</a:t>
            </a:r>
            <a:r>
              <a:rPr lang="en-US" altLang="ja-JP" sz="1000" dirty="0"/>
              <a:t>(</a:t>
            </a:r>
            <a:r>
              <a:rPr lang="ja-JP" altLang="en-US" sz="1000" dirty="0"/>
              <a:t>全体で</a:t>
            </a:r>
            <a:r>
              <a:rPr lang="en-US" altLang="ja-JP" sz="1000" dirty="0"/>
              <a:t>41</a:t>
            </a:r>
            <a:r>
              <a:rPr lang="ja-JP" altLang="en-US" sz="1000" dirty="0"/>
              <a:t>％</a:t>
            </a:r>
            <a:r>
              <a:rPr lang="en-US" altLang="ja-JP" sz="1000" dirty="0"/>
              <a:t>)</a:t>
            </a:r>
            <a:r>
              <a:rPr lang="ja-JP" altLang="en-US" sz="1000" dirty="0" smtClean="0"/>
              <a:t>と</a:t>
            </a:r>
            <a:endParaRPr lang="en-US" altLang="ja-JP" sz="1000" dirty="0" smtClean="0"/>
          </a:p>
          <a:p>
            <a:r>
              <a:rPr lang="ja-JP" altLang="en-US" sz="1000" dirty="0" smtClean="0"/>
              <a:t>３位</a:t>
            </a:r>
            <a:r>
              <a:rPr lang="ja-JP" altLang="en-US" sz="1000" dirty="0"/>
              <a:t>の「身近な</a:t>
            </a:r>
            <a:r>
              <a:rPr lang="ja-JP" altLang="en-US" sz="1000" dirty="0" smtClean="0"/>
              <a:t>住民窓口</a:t>
            </a:r>
            <a:r>
              <a:rPr lang="ja-JP" altLang="en-US" sz="1000" dirty="0"/>
              <a:t>サービス」</a:t>
            </a:r>
            <a:r>
              <a:rPr lang="en-US" altLang="ja-JP" sz="1000" dirty="0"/>
              <a:t>(</a:t>
            </a:r>
            <a:r>
              <a:rPr lang="ja-JP" altLang="en-US" sz="1000" dirty="0"/>
              <a:t>全体で</a:t>
            </a:r>
            <a:r>
              <a:rPr lang="en-US" altLang="ja-JP" sz="1000" dirty="0"/>
              <a:t>32</a:t>
            </a:r>
            <a:r>
              <a:rPr lang="ja-JP" altLang="en-US" sz="1000" dirty="0"/>
              <a:t>％</a:t>
            </a:r>
            <a:r>
              <a:rPr lang="en-US" altLang="ja-JP" sz="1000" dirty="0"/>
              <a:t>)</a:t>
            </a:r>
            <a:r>
              <a:rPr lang="ja-JP" altLang="en-US" sz="1000" dirty="0"/>
              <a:t>も同様に、概ね年代が高まるにつれて比率も</a:t>
            </a:r>
            <a:r>
              <a:rPr lang="ja-JP" altLang="en-US" sz="1000" dirty="0" smtClean="0"/>
              <a:t>高まる</a:t>
            </a:r>
            <a:endParaRPr lang="en-US" altLang="ja-JP" sz="1000" dirty="0" smtClean="0"/>
          </a:p>
          <a:p>
            <a:r>
              <a:rPr lang="ja-JP" altLang="en-US" sz="1000" dirty="0" smtClean="0"/>
              <a:t>傾向</a:t>
            </a:r>
            <a:r>
              <a:rPr lang="ja-JP" altLang="en-US" sz="1000" dirty="0"/>
              <a:t>となっている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一方、上位</a:t>
            </a:r>
            <a:r>
              <a:rPr lang="ja-JP" altLang="en-US" sz="1000" dirty="0"/>
              <a:t>の４位～６位にランクされる「幹線道路や高速道路の整備」</a:t>
            </a:r>
            <a:r>
              <a:rPr lang="en-US" altLang="ja-JP" sz="1000" dirty="0"/>
              <a:t>(</a:t>
            </a:r>
            <a:r>
              <a:rPr lang="ja-JP" altLang="en-US" sz="1000" dirty="0"/>
              <a:t>全体で</a:t>
            </a:r>
            <a:r>
              <a:rPr lang="en-US" altLang="ja-JP" sz="1000" dirty="0"/>
              <a:t>32</a:t>
            </a:r>
            <a:r>
              <a:rPr lang="ja-JP" altLang="en-US" sz="1000" dirty="0"/>
              <a:t>％</a:t>
            </a:r>
            <a:r>
              <a:rPr lang="en-US" altLang="ja-JP" sz="1000" dirty="0"/>
              <a:t>)</a:t>
            </a:r>
            <a:r>
              <a:rPr lang="ja-JP" altLang="en-US" sz="1000" dirty="0"/>
              <a:t>、「公園の整備</a:t>
            </a:r>
            <a:r>
              <a:rPr lang="ja-JP" altLang="en-US" sz="1000" dirty="0" smtClean="0"/>
              <a:t>」</a:t>
            </a:r>
            <a:endParaRPr lang="en-US" altLang="ja-JP" sz="1000" dirty="0" smtClean="0"/>
          </a:p>
          <a:p>
            <a:r>
              <a:rPr lang="en-US" altLang="ja-JP" sz="1000" dirty="0" smtClean="0"/>
              <a:t>(</a:t>
            </a:r>
            <a:r>
              <a:rPr lang="ja-JP" altLang="en-US" sz="1000" dirty="0"/>
              <a:t>全体で</a:t>
            </a:r>
            <a:r>
              <a:rPr lang="en-US" altLang="ja-JP" sz="1000" dirty="0"/>
              <a:t>28</a:t>
            </a:r>
            <a:r>
              <a:rPr lang="ja-JP" altLang="en-US" sz="1000" dirty="0"/>
              <a:t>％</a:t>
            </a:r>
            <a:r>
              <a:rPr lang="en-US" altLang="ja-JP" sz="1000" dirty="0"/>
              <a:t>)</a:t>
            </a:r>
            <a:r>
              <a:rPr lang="ja-JP" altLang="en-US" sz="1000" dirty="0"/>
              <a:t>、「緑の保全と緑化の推進」</a:t>
            </a:r>
            <a:r>
              <a:rPr lang="en-US" altLang="ja-JP" sz="1000" dirty="0"/>
              <a:t>(</a:t>
            </a:r>
            <a:r>
              <a:rPr lang="ja-JP" altLang="en-US" sz="1000" dirty="0"/>
              <a:t>全体で</a:t>
            </a:r>
            <a:r>
              <a:rPr lang="en-US" altLang="ja-JP" sz="1000" dirty="0"/>
              <a:t>26</a:t>
            </a:r>
            <a:r>
              <a:rPr lang="ja-JP" altLang="en-US" sz="1000" dirty="0"/>
              <a:t>％</a:t>
            </a:r>
            <a:r>
              <a:rPr lang="en-US" altLang="ja-JP" sz="1000" dirty="0"/>
              <a:t>)</a:t>
            </a:r>
            <a:r>
              <a:rPr lang="ja-JP" altLang="en-US" sz="1000" dirty="0"/>
              <a:t>の３項目は、４位の「幹線道路や高速道路</a:t>
            </a:r>
            <a:r>
              <a:rPr lang="ja-JP" altLang="en-US" sz="1000" dirty="0" smtClean="0"/>
              <a:t>の</a:t>
            </a:r>
            <a:endParaRPr lang="en-US" altLang="ja-JP" sz="1000" dirty="0" smtClean="0"/>
          </a:p>
          <a:p>
            <a:r>
              <a:rPr lang="ja-JP" altLang="en-US" sz="1000" dirty="0" smtClean="0"/>
              <a:t>整備」</a:t>
            </a:r>
            <a:r>
              <a:rPr lang="en-US" altLang="ja-JP" sz="1000" dirty="0" smtClean="0"/>
              <a:t>(</a:t>
            </a:r>
            <a:r>
              <a:rPr lang="ja-JP" altLang="en-US" sz="1000" dirty="0"/>
              <a:t>男性</a:t>
            </a:r>
            <a:r>
              <a:rPr lang="en-US" altLang="ja-JP" sz="1000" dirty="0"/>
              <a:t>35</a:t>
            </a:r>
            <a:r>
              <a:rPr lang="ja-JP" altLang="en-US" sz="1000" dirty="0"/>
              <a:t>％／女性</a:t>
            </a:r>
            <a:r>
              <a:rPr lang="en-US" altLang="ja-JP" sz="1000" dirty="0"/>
              <a:t>29</a:t>
            </a:r>
            <a:r>
              <a:rPr lang="ja-JP" altLang="en-US" sz="1000" dirty="0"/>
              <a:t>％</a:t>
            </a:r>
            <a:r>
              <a:rPr lang="en-US" altLang="ja-JP" sz="1000" dirty="0"/>
              <a:t>)</a:t>
            </a:r>
            <a:r>
              <a:rPr lang="ja-JP" altLang="en-US" sz="1000" dirty="0"/>
              <a:t>でやや性差がみられるものの、年代別の格差は３項目共に概ね</a:t>
            </a:r>
            <a:r>
              <a:rPr lang="en-US" altLang="ja-JP" sz="1000" dirty="0"/>
              <a:t>5</a:t>
            </a:r>
            <a:r>
              <a:rPr lang="ja-JP" altLang="en-US" sz="1000" dirty="0" smtClean="0"/>
              <a:t>～</a:t>
            </a:r>
            <a:r>
              <a:rPr lang="en-US" altLang="ja-JP" sz="1000" dirty="0"/>
              <a:t>7</a:t>
            </a:r>
            <a:r>
              <a:rPr lang="ja-JP" altLang="en-US" sz="1000" dirty="0" smtClean="0"/>
              <a:t>ポイ</a:t>
            </a:r>
            <a:endParaRPr lang="en-US" altLang="ja-JP" sz="1000" dirty="0" smtClean="0"/>
          </a:p>
          <a:p>
            <a:r>
              <a:rPr lang="ja-JP" altLang="en-US" sz="1000" dirty="0" smtClean="0"/>
              <a:t>ント</a:t>
            </a:r>
            <a:r>
              <a:rPr lang="ja-JP" altLang="en-US" sz="1000" dirty="0"/>
              <a:t>程度</a:t>
            </a:r>
            <a:r>
              <a:rPr lang="ja-JP" altLang="en-US" sz="1000" dirty="0" smtClean="0"/>
              <a:t>に収まって</a:t>
            </a:r>
            <a:r>
              <a:rPr lang="ja-JP" altLang="en-US" sz="1000" dirty="0"/>
              <a:t>おり、年代別の格差が総じて小さくなっている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それ</a:t>
            </a:r>
            <a:r>
              <a:rPr lang="ja-JP" altLang="en-US" sz="1000" dirty="0"/>
              <a:t>以外の上位項目で、特定年代が高めな傾向がみられる項目には、～</a:t>
            </a:r>
            <a:r>
              <a:rPr lang="en-US" altLang="ja-JP" sz="1000" dirty="0"/>
              <a:t>20</a:t>
            </a:r>
            <a:r>
              <a:rPr lang="ja-JP" altLang="en-US" sz="1000" dirty="0"/>
              <a:t>歳代が</a:t>
            </a:r>
            <a:r>
              <a:rPr lang="ja-JP" altLang="en-US" sz="1000" dirty="0" smtClean="0"/>
              <a:t>高い８位</a:t>
            </a:r>
            <a:r>
              <a:rPr lang="ja-JP" altLang="en-US" sz="1000" dirty="0"/>
              <a:t>の「通勤</a:t>
            </a:r>
            <a:r>
              <a:rPr lang="ja-JP" altLang="en-US" sz="1000" dirty="0" smtClean="0"/>
              <a:t>・</a:t>
            </a:r>
            <a:endParaRPr lang="en-US" altLang="ja-JP" sz="1000" dirty="0" smtClean="0"/>
          </a:p>
          <a:p>
            <a:r>
              <a:rPr lang="ja-JP" altLang="en-US" sz="1000" dirty="0" smtClean="0"/>
              <a:t>通学・買い物</a:t>
            </a:r>
            <a:r>
              <a:rPr lang="ja-JP" altLang="en-US" sz="1000" dirty="0"/>
              <a:t>道路や歩道の整備」</a:t>
            </a:r>
            <a:r>
              <a:rPr lang="en-US" altLang="ja-JP" sz="1000" dirty="0"/>
              <a:t>(</a:t>
            </a:r>
            <a:r>
              <a:rPr lang="ja-JP" altLang="en-US" sz="1000" dirty="0"/>
              <a:t>全体</a:t>
            </a:r>
            <a:r>
              <a:rPr lang="en-US" altLang="ja-JP" sz="1000" dirty="0"/>
              <a:t>25</a:t>
            </a:r>
            <a:r>
              <a:rPr lang="ja-JP" altLang="en-US" sz="1000" dirty="0"/>
              <a:t>％／～</a:t>
            </a:r>
            <a:r>
              <a:rPr lang="en-US" altLang="ja-JP" sz="1000" dirty="0"/>
              <a:t>20</a:t>
            </a:r>
            <a:r>
              <a:rPr lang="ja-JP" altLang="en-US" sz="1000" dirty="0"/>
              <a:t>歳代</a:t>
            </a:r>
            <a:r>
              <a:rPr lang="en-US" altLang="ja-JP" sz="1000" dirty="0"/>
              <a:t>35</a:t>
            </a:r>
            <a:r>
              <a:rPr lang="ja-JP" altLang="en-US" sz="1000" dirty="0"/>
              <a:t>％</a:t>
            </a:r>
            <a:r>
              <a:rPr lang="en-US" altLang="ja-JP" sz="1000" dirty="0"/>
              <a:t>)</a:t>
            </a:r>
            <a:r>
              <a:rPr lang="ja-JP" altLang="en-US" sz="1000" dirty="0"/>
              <a:t>がある。 </a:t>
            </a:r>
            <a:endParaRPr lang="en-US" altLang="ja-JP" sz="1000" dirty="0"/>
          </a:p>
        </p:txBody>
      </p:sp>
      <p:sp>
        <p:nvSpPr>
          <p:cNvPr id="12" name="タイトル 1"/>
          <p:cNvSpPr txBox="1">
            <a:spLocks/>
          </p:cNvSpPr>
          <p:nvPr/>
        </p:nvSpPr>
        <p:spPr>
          <a:xfrm>
            <a:off x="234000" y="6444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満足している公共サービス</a:t>
            </a:r>
            <a:r>
              <a:rPr lang="en-US" altLang="ja-JP" sz="900" dirty="0"/>
              <a:t>】</a:t>
            </a:r>
            <a:r>
              <a:rPr lang="ja-JP" altLang="en-US" sz="900" dirty="0"/>
              <a:t>（問３－１） </a:t>
            </a:r>
          </a:p>
        </p:txBody>
      </p:sp>
      <p:sp>
        <p:nvSpPr>
          <p:cNvPr id="13" name="正方形/長方形 12"/>
          <p:cNvSpPr/>
          <p:nvPr/>
        </p:nvSpPr>
        <p:spPr>
          <a:xfrm>
            <a:off x="383865" y="4434754"/>
            <a:ext cx="6119999" cy="358077"/>
          </a:xfrm>
          <a:prstGeom prst="rect">
            <a:avLst/>
          </a:prstGeom>
          <a:noFill/>
          <a:ln w="6350" cmpd="sng">
            <a:solidFill>
              <a:schemeClr val="tx1">
                <a:lumMod val="50000"/>
                <a:lumOff val="50000"/>
              </a:schemeClr>
            </a:solidFill>
          </a:ln>
        </p:spPr>
        <p:txBody>
          <a:bodyPr wrap="square">
            <a:noAutofit/>
          </a:bodyPr>
          <a:lstStyle/>
          <a:p>
            <a:r>
              <a:rPr lang="ja-JP" altLang="en-US" sz="800" b="1" dirty="0">
                <a:solidFill>
                  <a:srgbClr val="000000"/>
                </a:solidFill>
                <a:latin typeface="HG丸ｺﾞｼｯｸM-PRO"/>
                <a:ea typeface="HG丸ｺﾞｼｯｸM-PRO"/>
                <a:cs typeface="HG丸ｺﾞｼｯｸM-PRO"/>
              </a:rPr>
              <a:t>問3-1.あなたが、満足している公共サービスは何ですか。以下の1～33の項目の中からいくつでも選んで、回答欄の番号に○印をつけてください。（○はいくつでも）</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smtClean="0">
                <a:latin typeface="HG丸ｺﾞｼｯｸM-PRO"/>
                <a:ea typeface="HG丸ｺﾞｼｯｸM-PRO"/>
                <a:cs typeface="HG丸ｺﾞｼｯｸM-PRO"/>
              </a:rPr>
              <a:t>］　　</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上位</a:t>
            </a:r>
            <a:r>
              <a:rPr lang="en-US" altLang="ja-JP" sz="800" b="1" dirty="0" smtClean="0">
                <a:latin typeface="HG丸ｺﾞｼｯｸM-PRO"/>
                <a:ea typeface="HG丸ｺﾞｼｯｸM-PRO"/>
                <a:cs typeface="HG丸ｺﾞｼｯｸM-PRO"/>
              </a:rPr>
              <a:t>10</a:t>
            </a:r>
            <a:r>
              <a:rPr lang="ja-JP" altLang="en-US" sz="800" b="1" dirty="0" smtClean="0">
                <a:latin typeface="HG丸ｺﾞｼｯｸM-PRO"/>
                <a:ea typeface="HG丸ｺﾞｼｯｸM-PRO"/>
                <a:cs typeface="HG丸ｺﾞｼｯｸM-PRO"/>
              </a:rPr>
              <a:t>項目のみを抜粋して掲載</a:t>
            </a:r>
            <a:endParaRPr lang="ja-JP" altLang="en-US" sz="800" b="1" dirty="0">
              <a:latin typeface="HG丸ｺﾞｼｯｸM-PRO"/>
              <a:ea typeface="HG丸ｺﾞｼｯｸM-PRO"/>
              <a:cs typeface="HG丸ｺﾞｼｯｸM-PRO"/>
            </a:endParaRPr>
          </a:p>
        </p:txBody>
      </p:sp>
      <p:grpSp>
        <p:nvGrpSpPr>
          <p:cNvPr id="3" name="図形グループ 2"/>
          <p:cNvGrpSpPr/>
          <p:nvPr/>
        </p:nvGrpSpPr>
        <p:grpSpPr>
          <a:xfrm>
            <a:off x="306000" y="4985575"/>
            <a:ext cx="5494020" cy="3826100"/>
            <a:chOff x="306000" y="4922700"/>
            <a:chExt cx="5494020" cy="382610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1117119200"/>
                </p:ext>
              </p:extLst>
            </p:nvPr>
          </p:nvGraphicFramePr>
          <p:xfrm>
            <a:off x="306000" y="5007380"/>
            <a:ext cx="5494020" cy="3741420"/>
          </p:xfrm>
          <a:graphic>
            <a:graphicData uri="http://schemas.openxmlformats.org/presentationml/2006/ole">
              <mc:AlternateContent xmlns:mc="http://schemas.openxmlformats.org/markup-compatibility/2006">
                <mc:Choice xmlns:v="urn:schemas-microsoft-com:vml" Requires="v">
                  <p:oleObj spid="_x0000_s2288" name="ワークシート" r:id="rId7" imgW="9156363" imgH="6235471" progId="Excel.Sheet.12">
                    <p:embed/>
                  </p:oleObj>
                </mc:Choice>
                <mc:Fallback>
                  <p:oleObj name="ワークシート" r:id="rId7" imgW="9156363" imgH="6235471" progId="Excel.Sheet.12">
                    <p:embed/>
                    <p:pic>
                      <p:nvPicPr>
                        <p:cNvPr id="0" name="Picture 2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5007380"/>
                          <a:ext cx="5494020" cy="37414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タイトル 1"/>
            <p:cNvSpPr txBox="1">
              <a:spLocks/>
            </p:cNvSpPr>
            <p:nvPr/>
          </p:nvSpPr>
          <p:spPr>
            <a:xfrm>
              <a:off x="383865" y="4922700"/>
              <a:ext cx="719996" cy="252000"/>
            </a:xfrm>
            <a:prstGeom prst="rect">
              <a:avLst/>
            </a:prstGeom>
            <a:ln w="38100" cmpd="dbl">
              <a:solidFill>
                <a:schemeClr val="tx1">
                  <a:lumMod val="50000"/>
                  <a:lumOff val="50000"/>
                </a:schemeClr>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r>
                <a:rPr lang="ja-JP" altLang="en-US" sz="800" dirty="0">
                  <a:solidFill>
                    <a:srgbClr val="000000"/>
                  </a:solidFill>
                  <a:latin typeface="ヒラギノ角ゴ ProN"/>
                  <a:ea typeface="ヒラギノ角ゴ ProN"/>
                  <a:cs typeface="ヒラギノ角ゴ ProN"/>
                </a:rPr>
                <a:t>上位10項目</a:t>
              </a:r>
              <a:endParaRPr lang="ja-JP" altLang="en-US" sz="800" dirty="0"/>
            </a:p>
          </p:txBody>
        </p:sp>
      </p:grpSp>
    </p:spTree>
    <p:extLst>
      <p:ext uri="{BB962C8B-B14F-4D97-AF65-F5344CB8AC3E}">
        <p14:creationId xmlns:p14="http://schemas.microsoft.com/office/powerpoint/2010/main" val="260787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p:cNvGraphicFramePr>
            <a:graphicFrameLocks noChangeAspect="1"/>
          </p:cNvGraphicFramePr>
          <p:nvPr>
            <p:extLst>
              <p:ext uri="{D42A27DB-BD31-4B8C-83A1-F6EECF244321}">
                <p14:modId xmlns:p14="http://schemas.microsoft.com/office/powerpoint/2010/main" val="2791927459"/>
              </p:ext>
            </p:extLst>
          </p:nvPr>
        </p:nvGraphicFramePr>
        <p:xfrm>
          <a:off x="3845699" y="7744374"/>
          <a:ext cx="1927860" cy="601980"/>
        </p:xfrm>
        <a:graphic>
          <a:graphicData uri="http://schemas.openxmlformats.org/presentationml/2006/ole">
            <mc:AlternateContent xmlns:mc="http://schemas.openxmlformats.org/markup-compatibility/2006">
              <mc:Choice xmlns:v="urn:schemas-microsoft-com:vml" Requires="v">
                <p:oleObj spid="_x0000_s3307" name="ワークシート" r:id="rId4" imgW="3212982" imgH="1003263" progId="Excel.Sheet.12">
                  <p:embed/>
                </p:oleObj>
              </mc:Choice>
              <mc:Fallback>
                <p:oleObj name="ワークシート" r:id="rId4" imgW="3212982" imgH="1003263" progId="Excel.Sheet.12">
                  <p:embed/>
                  <p:pic>
                    <p:nvPicPr>
                      <p:cNvPr id="0" name="Picture 2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5699" y="7744374"/>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4</a:t>
            </a:fld>
            <a:endParaRPr kumimoji="1" lang="ja-JP" altLang="en-US"/>
          </a:p>
        </p:txBody>
      </p:sp>
      <p:sp>
        <p:nvSpPr>
          <p:cNvPr id="14" name="タイトル 1"/>
          <p:cNvSpPr>
            <a:spLocks noGrp="1"/>
          </p:cNvSpPr>
          <p:nvPr>
            <p:ph type="ctrTitle"/>
          </p:nvPr>
        </p:nvSpPr>
        <p:spPr>
          <a:xfrm>
            <a:off x="383865" y="626690"/>
            <a:ext cx="6118480" cy="539999"/>
          </a:xfrm>
          <a:solidFill>
            <a:srgbClr val="D9D9D9"/>
          </a:solidFill>
          <a:ln>
            <a:solidFill>
              <a:srgbClr val="FFFFFF"/>
            </a:solidFill>
          </a:ln>
        </p:spPr>
        <p:txBody>
          <a:bodyPr>
            <a:noAutofit/>
          </a:bodyPr>
          <a:lstStyle/>
          <a:p>
            <a:r>
              <a:rPr lang="ja-JP" altLang="en-US" sz="1200" dirty="0" smtClean="0"/>
              <a:t>充実</a:t>
            </a:r>
            <a:r>
              <a:rPr lang="ja-JP" altLang="en-US" sz="1200" dirty="0"/>
              <a:t>すべき公共サービスでトップの「通勤・通学・買い物道路や歩道の整備」</a:t>
            </a:r>
            <a:r>
              <a:rPr lang="ja-JP" altLang="en-US" sz="1200" dirty="0" smtClean="0"/>
              <a:t>は、</a:t>
            </a:r>
            <a:r>
              <a:rPr lang="en-US" altLang="ja-JP" sz="1200" dirty="0" smtClean="0"/>
              <a:t/>
            </a:r>
            <a:br>
              <a:rPr lang="en-US" altLang="ja-JP" sz="1200" dirty="0" smtClean="0"/>
            </a:br>
            <a:r>
              <a:rPr lang="ja-JP" altLang="en-US" sz="1200" dirty="0" smtClean="0"/>
              <a:t>　　　　　　　　　　　　　性別</a:t>
            </a:r>
            <a:r>
              <a:rPr lang="ja-JP" altLang="en-US" sz="1200" dirty="0"/>
              <a:t>では女性で</a:t>
            </a:r>
            <a:r>
              <a:rPr lang="ja-JP" altLang="en-US" sz="1200" dirty="0" smtClean="0"/>
              <a:t>、年代</a:t>
            </a:r>
            <a:r>
              <a:rPr lang="ja-JP" altLang="en-US" sz="1200" dirty="0"/>
              <a:t>別では</a:t>
            </a:r>
            <a:r>
              <a:rPr lang="en-US" altLang="ja-JP" sz="1200" dirty="0"/>
              <a:t>30</a:t>
            </a:r>
            <a:r>
              <a:rPr lang="ja-JP" altLang="en-US" sz="1200" dirty="0"/>
              <a:t>歳代～</a:t>
            </a:r>
            <a:r>
              <a:rPr lang="en-US" altLang="ja-JP" sz="1200" dirty="0"/>
              <a:t>50</a:t>
            </a:r>
            <a:r>
              <a:rPr lang="ja-JP" altLang="en-US" sz="1200" dirty="0"/>
              <a:t>歳代で</a:t>
            </a:r>
            <a:r>
              <a:rPr lang="ja-JP" altLang="en-US" sz="1200" dirty="0" smtClean="0"/>
              <a:t>高め。</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smtClean="0"/>
              <a:t>【</a:t>
            </a:r>
            <a:r>
              <a:rPr lang="ja-JP" altLang="en-US" sz="900" dirty="0"/>
              <a:t>充実すべき公共サービス</a:t>
            </a:r>
            <a:r>
              <a:rPr lang="en-US" altLang="ja-JP" sz="900" dirty="0"/>
              <a:t>】</a:t>
            </a:r>
            <a:r>
              <a:rPr lang="ja-JP" altLang="en-US" sz="900" dirty="0"/>
              <a:t>（問３－２） </a:t>
            </a:r>
          </a:p>
        </p:txBody>
      </p:sp>
      <p:sp>
        <p:nvSpPr>
          <p:cNvPr id="17" name="サブタイトル 2"/>
          <p:cNvSpPr>
            <a:spLocks noGrp="1"/>
          </p:cNvSpPr>
          <p:nvPr>
            <p:ph type="subTitle" idx="1"/>
          </p:nvPr>
        </p:nvSpPr>
        <p:spPr>
          <a:xfrm>
            <a:off x="383865" y="1208617"/>
            <a:ext cx="6119999" cy="1907116"/>
          </a:xfrm>
        </p:spPr>
        <p:txBody>
          <a:bodyPr>
            <a:noAutofit/>
          </a:bodyPr>
          <a:lstStyle/>
          <a:p>
            <a:r>
              <a:rPr lang="en-US" altLang="ja-JP" sz="1000" dirty="0" smtClean="0"/>
              <a:t>【</a:t>
            </a:r>
            <a:r>
              <a:rPr lang="ja-JP" altLang="en-US" sz="1000" dirty="0"/>
              <a:t>充実すべきと思う公共サービス</a:t>
            </a:r>
            <a:r>
              <a:rPr lang="en-US" altLang="ja-JP" sz="1000" dirty="0"/>
              <a:t>】</a:t>
            </a:r>
            <a:r>
              <a:rPr lang="ja-JP" altLang="en-US" sz="1000" dirty="0"/>
              <a:t>で上位項目の結果を、性別と年代別にみると、トップの「通勤</a:t>
            </a:r>
            <a:r>
              <a:rPr lang="ja-JP" altLang="en-US" sz="1000" dirty="0" smtClean="0"/>
              <a:t>・</a:t>
            </a:r>
            <a:endParaRPr lang="en-US" altLang="ja-JP" sz="1000" dirty="0" smtClean="0"/>
          </a:p>
          <a:p>
            <a:r>
              <a:rPr lang="ja-JP" altLang="en-US" sz="1000" dirty="0" smtClean="0"/>
              <a:t>通学・買い物</a:t>
            </a:r>
            <a:r>
              <a:rPr lang="ja-JP" altLang="en-US" sz="1000" dirty="0"/>
              <a:t>道路や歩道の整備」は、性別では男性</a:t>
            </a:r>
            <a:r>
              <a:rPr lang="en-US" altLang="ja-JP" sz="1000" dirty="0"/>
              <a:t>(44</a:t>
            </a:r>
            <a:r>
              <a:rPr lang="ja-JP" altLang="en-US" sz="1000" dirty="0"/>
              <a:t>％</a:t>
            </a:r>
            <a:r>
              <a:rPr lang="en-US" altLang="ja-JP" sz="1000" dirty="0"/>
              <a:t>)</a:t>
            </a:r>
            <a:r>
              <a:rPr lang="ja-JP" altLang="en-US" sz="1000" dirty="0"/>
              <a:t>より女性</a:t>
            </a:r>
            <a:r>
              <a:rPr lang="en-US" altLang="ja-JP" sz="1000" dirty="0"/>
              <a:t>(50</a:t>
            </a:r>
            <a:r>
              <a:rPr lang="ja-JP" altLang="en-US" sz="1000" dirty="0"/>
              <a:t>％</a:t>
            </a:r>
            <a:r>
              <a:rPr lang="en-US" altLang="ja-JP" sz="1000" dirty="0"/>
              <a:t>)</a:t>
            </a:r>
            <a:r>
              <a:rPr lang="ja-JP" altLang="en-US" sz="1000" dirty="0"/>
              <a:t>で高めで、年代別では</a:t>
            </a:r>
            <a:r>
              <a:rPr lang="en-US" altLang="ja-JP" sz="1000" dirty="0"/>
              <a:t>30</a:t>
            </a:r>
            <a:r>
              <a:rPr lang="ja-JP" altLang="en-US" sz="1000" dirty="0" smtClean="0"/>
              <a:t>歳</a:t>
            </a:r>
            <a:endParaRPr lang="en-US" altLang="ja-JP" sz="1000" dirty="0" smtClean="0"/>
          </a:p>
          <a:p>
            <a:r>
              <a:rPr lang="ja-JP" altLang="en-US" sz="1000" dirty="0" smtClean="0"/>
              <a:t>代</a:t>
            </a:r>
            <a:r>
              <a:rPr lang="ja-JP" altLang="en-US" sz="1000" dirty="0"/>
              <a:t>～</a:t>
            </a:r>
            <a:r>
              <a:rPr lang="en-US" altLang="ja-JP" sz="1000" dirty="0"/>
              <a:t>50</a:t>
            </a:r>
            <a:r>
              <a:rPr lang="ja-JP" altLang="en-US" sz="1000" dirty="0" smtClean="0"/>
              <a:t>歳代</a:t>
            </a:r>
            <a:r>
              <a:rPr lang="en-US" altLang="ja-JP" sz="1000" dirty="0" smtClean="0"/>
              <a:t>(</a:t>
            </a:r>
            <a:r>
              <a:rPr lang="en-US" altLang="ja-JP" sz="1000" dirty="0"/>
              <a:t>52</a:t>
            </a:r>
            <a:r>
              <a:rPr lang="ja-JP" altLang="en-US" sz="1000" dirty="0"/>
              <a:t>％～</a:t>
            </a:r>
            <a:r>
              <a:rPr lang="en-US" altLang="ja-JP" sz="1000" dirty="0"/>
              <a:t>54</a:t>
            </a:r>
            <a:r>
              <a:rPr lang="ja-JP" altLang="en-US" sz="1000" dirty="0"/>
              <a:t>％</a:t>
            </a:r>
            <a:r>
              <a:rPr lang="en-US" altLang="ja-JP" sz="1000" dirty="0"/>
              <a:t>)</a:t>
            </a:r>
            <a:r>
              <a:rPr lang="ja-JP" altLang="en-US" sz="1000" dirty="0"/>
              <a:t>で高めとなっている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それ</a:t>
            </a:r>
            <a:r>
              <a:rPr lang="ja-JP" altLang="en-US" sz="1000" dirty="0"/>
              <a:t>以外の上位項目で、特定年代が高めな傾向がみられる項目には、いずれも</a:t>
            </a:r>
            <a:r>
              <a:rPr lang="en-US" altLang="ja-JP" sz="1000" dirty="0"/>
              <a:t>60</a:t>
            </a:r>
            <a:r>
              <a:rPr lang="ja-JP" altLang="en-US" sz="1000" dirty="0"/>
              <a:t>歳代が高めな３位</a:t>
            </a:r>
            <a:r>
              <a:rPr lang="ja-JP" altLang="en-US" sz="1000" dirty="0" smtClean="0"/>
              <a:t>の</a:t>
            </a:r>
            <a:endParaRPr lang="en-US" altLang="ja-JP" sz="1000" dirty="0" smtClean="0"/>
          </a:p>
          <a:p>
            <a:r>
              <a:rPr lang="ja-JP" altLang="en-US" sz="1000" dirty="0" smtClean="0"/>
              <a:t>「</a:t>
            </a:r>
            <a:r>
              <a:rPr lang="ja-JP" altLang="en-US" sz="1000" dirty="0"/>
              <a:t>商店街の振興」</a:t>
            </a:r>
            <a:r>
              <a:rPr lang="en-US" altLang="ja-JP" sz="1000" dirty="0"/>
              <a:t>(</a:t>
            </a:r>
            <a:r>
              <a:rPr lang="ja-JP" altLang="en-US" sz="1000" dirty="0"/>
              <a:t>全体</a:t>
            </a:r>
            <a:r>
              <a:rPr lang="en-US" altLang="ja-JP" sz="1000" dirty="0"/>
              <a:t>40</a:t>
            </a:r>
            <a:r>
              <a:rPr lang="ja-JP" altLang="en-US" sz="1000" dirty="0"/>
              <a:t>％／</a:t>
            </a:r>
            <a:r>
              <a:rPr lang="en-US" altLang="ja-JP" sz="1000" dirty="0"/>
              <a:t>60</a:t>
            </a:r>
            <a:r>
              <a:rPr lang="ja-JP" altLang="en-US" sz="1000" dirty="0"/>
              <a:t>歳代</a:t>
            </a:r>
            <a:r>
              <a:rPr lang="en-US" altLang="ja-JP" sz="1000" dirty="0"/>
              <a:t>48</a:t>
            </a:r>
            <a:r>
              <a:rPr lang="ja-JP" altLang="en-US" sz="1000" dirty="0"/>
              <a:t>％</a:t>
            </a:r>
            <a:r>
              <a:rPr lang="en-US" altLang="ja-JP" sz="1000" dirty="0"/>
              <a:t>)</a:t>
            </a:r>
            <a:r>
              <a:rPr lang="ja-JP" altLang="en-US" sz="1000" dirty="0"/>
              <a:t>、４位の「地震などの災害対策」</a:t>
            </a:r>
            <a:r>
              <a:rPr lang="en-US" altLang="ja-JP" sz="1000" dirty="0"/>
              <a:t>(</a:t>
            </a:r>
            <a:r>
              <a:rPr lang="ja-JP" altLang="en-US" sz="1000" dirty="0"/>
              <a:t>全体</a:t>
            </a:r>
            <a:r>
              <a:rPr lang="en-US" altLang="ja-JP" sz="1000" dirty="0"/>
              <a:t>40</a:t>
            </a:r>
            <a:r>
              <a:rPr lang="ja-JP" altLang="en-US" sz="1000" dirty="0"/>
              <a:t>％／</a:t>
            </a:r>
            <a:r>
              <a:rPr lang="en-US" altLang="ja-JP" sz="1000" dirty="0"/>
              <a:t>60</a:t>
            </a:r>
            <a:r>
              <a:rPr lang="ja-JP" altLang="en-US" sz="1000" dirty="0" smtClean="0"/>
              <a:t>歳代</a:t>
            </a:r>
            <a:endParaRPr lang="en-US" altLang="ja-JP" sz="1000" dirty="0" smtClean="0"/>
          </a:p>
          <a:p>
            <a:r>
              <a:rPr lang="ja-JP" altLang="en-US" sz="1000" dirty="0" smtClean="0"/>
              <a:t> </a:t>
            </a:r>
            <a:r>
              <a:rPr lang="en-US" altLang="ja-JP" sz="1000" dirty="0" smtClean="0"/>
              <a:t>54</a:t>
            </a:r>
            <a:r>
              <a:rPr lang="ja-JP" altLang="en-US" sz="1000" dirty="0"/>
              <a:t>％</a:t>
            </a:r>
            <a:r>
              <a:rPr lang="en-US" altLang="ja-JP" sz="1000" dirty="0"/>
              <a:t>)</a:t>
            </a:r>
            <a:r>
              <a:rPr lang="ja-JP" altLang="en-US" sz="1000" dirty="0" smtClean="0"/>
              <a:t>、５位</a:t>
            </a:r>
            <a:r>
              <a:rPr lang="ja-JP" altLang="en-US" sz="1000" dirty="0"/>
              <a:t>の「防犯対策」</a:t>
            </a:r>
            <a:r>
              <a:rPr lang="en-US" altLang="ja-JP" sz="1000" dirty="0"/>
              <a:t>(</a:t>
            </a:r>
            <a:r>
              <a:rPr lang="ja-JP" altLang="en-US" sz="1000" dirty="0"/>
              <a:t>全体</a:t>
            </a:r>
            <a:r>
              <a:rPr lang="en-US" altLang="ja-JP" sz="1000" dirty="0"/>
              <a:t>37</a:t>
            </a:r>
            <a:r>
              <a:rPr lang="ja-JP" altLang="en-US" sz="1000" dirty="0"/>
              <a:t>％／</a:t>
            </a:r>
            <a:r>
              <a:rPr lang="en-US" altLang="ja-JP" sz="1000" dirty="0"/>
              <a:t>60</a:t>
            </a:r>
            <a:r>
              <a:rPr lang="ja-JP" altLang="en-US" sz="1000" dirty="0"/>
              <a:t>歳代</a:t>
            </a:r>
            <a:r>
              <a:rPr lang="en-US" altLang="ja-JP" sz="1000" dirty="0"/>
              <a:t>45</a:t>
            </a:r>
            <a:r>
              <a:rPr lang="ja-JP" altLang="en-US" sz="1000" dirty="0"/>
              <a:t>％</a:t>
            </a:r>
            <a:r>
              <a:rPr lang="en-US" altLang="ja-JP" sz="1000" dirty="0"/>
              <a:t>)</a:t>
            </a:r>
            <a:r>
              <a:rPr lang="ja-JP" altLang="en-US" sz="1000" dirty="0"/>
              <a:t>の３項目に加えて、</a:t>
            </a:r>
            <a:r>
              <a:rPr lang="en-US" altLang="ja-JP" sz="1000" dirty="0"/>
              <a:t>30</a:t>
            </a:r>
            <a:r>
              <a:rPr lang="ja-JP" altLang="en-US" sz="1000" dirty="0"/>
              <a:t>歳代</a:t>
            </a:r>
            <a:r>
              <a:rPr lang="ja-JP" altLang="en-US" sz="1000" dirty="0" smtClean="0"/>
              <a:t>で特に高い</a:t>
            </a:r>
            <a:r>
              <a:rPr lang="ja-JP" altLang="en-US" sz="1000" dirty="0"/>
              <a:t>９位</a:t>
            </a:r>
            <a:r>
              <a:rPr lang="ja-JP" altLang="en-US" sz="1000" dirty="0" smtClean="0"/>
              <a:t>の</a:t>
            </a:r>
            <a:endParaRPr lang="en-US" altLang="ja-JP" sz="1000" dirty="0" smtClean="0"/>
          </a:p>
          <a:p>
            <a:r>
              <a:rPr lang="ja-JP" altLang="en-US" sz="1000" dirty="0" smtClean="0"/>
              <a:t>「</a:t>
            </a:r>
            <a:r>
              <a:rPr lang="ja-JP" altLang="en-US" sz="1000" dirty="0"/>
              <a:t>保育など</a:t>
            </a:r>
            <a:r>
              <a:rPr lang="ja-JP" altLang="en-US" sz="1000" dirty="0" smtClean="0"/>
              <a:t>子育て支援</a:t>
            </a:r>
            <a:r>
              <a:rPr lang="ja-JP" altLang="en-US" sz="1000" dirty="0"/>
              <a:t>や保護を要する児童への援助、幼稚園・保育園の整備」</a:t>
            </a:r>
            <a:r>
              <a:rPr lang="en-US" altLang="ja-JP" sz="1000" dirty="0"/>
              <a:t>(</a:t>
            </a:r>
            <a:r>
              <a:rPr lang="ja-JP" altLang="en-US" sz="1000" dirty="0"/>
              <a:t>全体</a:t>
            </a:r>
            <a:r>
              <a:rPr lang="en-US" altLang="ja-JP" sz="1000" dirty="0"/>
              <a:t>34</a:t>
            </a:r>
            <a:r>
              <a:rPr lang="ja-JP" altLang="en-US" sz="1000" dirty="0"/>
              <a:t>％／</a:t>
            </a:r>
            <a:r>
              <a:rPr lang="en-US" altLang="ja-JP" sz="1000" dirty="0"/>
              <a:t>30</a:t>
            </a:r>
            <a:r>
              <a:rPr lang="ja-JP" altLang="en-US" sz="1000" dirty="0" smtClean="0"/>
              <a:t>歳代</a:t>
            </a:r>
            <a:endParaRPr lang="en-US" altLang="ja-JP" sz="1000" dirty="0" smtClean="0"/>
          </a:p>
          <a:p>
            <a:r>
              <a:rPr lang="ja-JP" altLang="en-US" sz="1000" dirty="0" smtClean="0"/>
              <a:t> </a:t>
            </a:r>
            <a:r>
              <a:rPr lang="en-US" altLang="ja-JP" sz="1000" dirty="0" smtClean="0"/>
              <a:t>50</a:t>
            </a:r>
            <a:r>
              <a:rPr lang="ja-JP" altLang="en-US" sz="1000" dirty="0"/>
              <a:t>％</a:t>
            </a:r>
            <a:r>
              <a:rPr lang="en-US" altLang="ja-JP" sz="1000" dirty="0" smtClean="0"/>
              <a:t>)</a:t>
            </a:r>
            <a:r>
              <a:rPr lang="ja-JP" altLang="en-US" sz="1000" dirty="0" smtClean="0"/>
              <a:t>や、</a:t>
            </a:r>
            <a:r>
              <a:rPr lang="en-US" altLang="ja-JP" sz="1000" dirty="0" smtClean="0"/>
              <a:t>5</a:t>
            </a:r>
            <a:r>
              <a:rPr lang="ja-JP" altLang="en-US" sz="1000" dirty="0" smtClean="0"/>
              <a:t>割の</a:t>
            </a:r>
            <a:r>
              <a:rPr lang="en-US" altLang="ja-JP" sz="1000" dirty="0" smtClean="0"/>
              <a:t>60</a:t>
            </a:r>
            <a:r>
              <a:rPr lang="ja-JP" altLang="en-US" sz="1000" dirty="0" smtClean="0"/>
              <a:t>歳代を筆頭に</a:t>
            </a:r>
            <a:r>
              <a:rPr lang="en-US" altLang="ja-JP" sz="1000" dirty="0" smtClean="0"/>
              <a:t>50</a:t>
            </a:r>
            <a:r>
              <a:rPr lang="ja-JP" altLang="en-US" sz="1000" dirty="0" smtClean="0"/>
              <a:t>歳代以上の中高年の各年代層で高い「高齢者や障害者が移動しや</a:t>
            </a:r>
            <a:endParaRPr lang="en-US" altLang="ja-JP" sz="1000" dirty="0" smtClean="0"/>
          </a:p>
          <a:p>
            <a:r>
              <a:rPr lang="ja-JP" altLang="en-US" sz="1000" dirty="0" smtClean="0"/>
              <a:t>すいまちづくり・環境整備」</a:t>
            </a:r>
            <a:r>
              <a:rPr lang="en-US" altLang="ja-JP" sz="1000" dirty="0" smtClean="0"/>
              <a:t>(</a:t>
            </a:r>
            <a:r>
              <a:rPr lang="ja-JP" altLang="en-US" sz="1000" dirty="0" smtClean="0"/>
              <a:t>全体</a:t>
            </a:r>
            <a:r>
              <a:rPr lang="en-US" altLang="ja-JP" sz="1000" dirty="0" smtClean="0"/>
              <a:t>36</a:t>
            </a:r>
            <a:r>
              <a:rPr lang="ja-JP" altLang="en-US" sz="1000" dirty="0" smtClean="0"/>
              <a:t>％／</a:t>
            </a:r>
            <a:r>
              <a:rPr lang="en-US" altLang="ja-JP" sz="1000" dirty="0" smtClean="0"/>
              <a:t>50</a:t>
            </a:r>
            <a:r>
              <a:rPr lang="ja-JP" altLang="en-US" sz="1000" dirty="0" smtClean="0"/>
              <a:t>歳代以上各年代</a:t>
            </a:r>
            <a:r>
              <a:rPr lang="en-US" altLang="ja-JP" sz="1000" dirty="0" smtClean="0"/>
              <a:t>44</a:t>
            </a:r>
            <a:r>
              <a:rPr lang="ja-JP" altLang="en-US" sz="1000" dirty="0" smtClean="0"/>
              <a:t>％～</a:t>
            </a:r>
            <a:r>
              <a:rPr lang="en-US" altLang="ja-JP" sz="1000" dirty="0" smtClean="0"/>
              <a:t>50</a:t>
            </a:r>
            <a:r>
              <a:rPr lang="ja-JP" altLang="en-US" sz="1000" dirty="0" smtClean="0"/>
              <a:t>％</a:t>
            </a:r>
            <a:r>
              <a:rPr lang="en-US" altLang="ja-JP" sz="1000" dirty="0" smtClean="0"/>
              <a:t>)</a:t>
            </a:r>
            <a:r>
              <a:rPr lang="ja-JP" altLang="en-US" sz="1000" dirty="0" smtClean="0"/>
              <a:t>などがある。 </a:t>
            </a:r>
            <a:endParaRPr lang="en-US" altLang="ja-JP" sz="1000" dirty="0"/>
          </a:p>
        </p:txBody>
      </p:sp>
      <p:sp>
        <p:nvSpPr>
          <p:cNvPr id="11" name="正方形/長方形 10"/>
          <p:cNvSpPr/>
          <p:nvPr/>
        </p:nvSpPr>
        <p:spPr>
          <a:xfrm>
            <a:off x="383865" y="3305783"/>
            <a:ext cx="6119999" cy="359444"/>
          </a:xfrm>
          <a:prstGeom prst="rect">
            <a:avLst/>
          </a:prstGeom>
          <a:noFill/>
          <a:ln w="6350" cmpd="sng">
            <a:solidFill>
              <a:schemeClr val="tx1">
                <a:lumMod val="50000"/>
                <a:lumOff val="50000"/>
              </a:schemeClr>
            </a:solidFill>
          </a:ln>
        </p:spPr>
        <p:txBody>
          <a:bodyPr wrap="square">
            <a:noAutofit/>
          </a:bodyPr>
          <a:lstStyle/>
          <a:p>
            <a:r>
              <a:rPr lang="ja-JP" altLang="en-US" sz="800" b="1" dirty="0">
                <a:solidFill>
                  <a:srgbClr val="000000"/>
                </a:solidFill>
                <a:latin typeface="HG丸ｺﾞｼｯｸM-PRO"/>
                <a:ea typeface="HG丸ｺﾞｼｯｸM-PRO"/>
                <a:cs typeface="HG丸ｺﾞｼｯｸM-PRO"/>
              </a:rPr>
              <a:t>問3-2</a:t>
            </a:r>
            <a:r>
              <a:rPr lang="ja-JP" altLang="en-US" sz="800" b="1" dirty="0" smtClean="0">
                <a:solidFill>
                  <a:srgbClr val="000000"/>
                </a:solidFill>
                <a:latin typeface="HG丸ｺﾞｼｯｸM-PRO"/>
                <a:ea typeface="HG丸ｺﾞｼｯｸM-PRO"/>
                <a:cs typeface="HG丸ｺﾞｼｯｸM-PRO"/>
              </a:rPr>
              <a:t>. あなた</a:t>
            </a:r>
            <a:r>
              <a:rPr lang="ja-JP" altLang="en-US" sz="800" b="1" dirty="0">
                <a:solidFill>
                  <a:srgbClr val="000000"/>
                </a:solidFill>
                <a:latin typeface="HG丸ｺﾞｼｯｸM-PRO"/>
                <a:ea typeface="HG丸ｺﾞｼｯｸM-PRO"/>
                <a:cs typeface="HG丸ｺﾞｼｯｸM-PRO"/>
              </a:rPr>
              <a:t>が、今後、充実すべきだと思うサービスは何ですか。以下の1～33の項目の中からそれぞれいくつでも選んで</a:t>
            </a:r>
            <a:r>
              <a:rPr lang="ja-JP" altLang="en-US" sz="800" b="1" dirty="0" smtClean="0">
                <a:solidFill>
                  <a:srgbClr val="000000"/>
                </a:solidFill>
                <a:latin typeface="HG丸ｺﾞｼｯｸM-PRO"/>
                <a:ea typeface="HG丸ｺﾞｼｯｸM-PRO"/>
                <a:cs typeface="HG丸ｺﾞｼｯｸM-PRO"/>
              </a:rPr>
              <a:t>、</a:t>
            </a:r>
            <a:endParaRPr lang="en-US" altLang="ja-JP" sz="800" b="1" dirty="0" smtClean="0">
              <a:solidFill>
                <a:srgbClr val="000000"/>
              </a:solidFill>
              <a:latin typeface="HG丸ｺﾞｼｯｸM-PRO"/>
              <a:ea typeface="HG丸ｺﾞｼｯｸM-PRO"/>
              <a:cs typeface="HG丸ｺﾞｼｯｸM-PRO"/>
            </a:endParaRPr>
          </a:p>
          <a:p>
            <a:r>
              <a:rPr lang="ja-JP" altLang="en-US" sz="800" b="1" dirty="0" smtClean="0">
                <a:solidFill>
                  <a:srgbClr val="000000"/>
                </a:solidFill>
                <a:latin typeface="HG丸ｺﾞｼｯｸM-PRO"/>
                <a:ea typeface="HG丸ｺﾞｼｯｸM-PRO"/>
                <a:cs typeface="HG丸ｺﾞｼｯｸM-PRO"/>
              </a:rPr>
              <a:t>回答欄</a:t>
            </a:r>
            <a:r>
              <a:rPr lang="ja-JP" altLang="en-US" sz="800" b="1" dirty="0">
                <a:solidFill>
                  <a:srgbClr val="000000"/>
                </a:solidFill>
                <a:latin typeface="HG丸ｺﾞｼｯｸM-PRO"/>
                <a:ea typeface="HG丸ｺﾞｼｯｸM-PRO"/>
                <a:cs typeface="HG丸ｺﾞｼｯｸM-PRO"/>
              </a:rPr>
              <a:t>の番号に○印をつけてください。（○はいくつでも）</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smtClean="0">
                <a:latin typeface="HG丸ｺﾞｼｯｸM-PRO"/>
                <a:ea typeface="HG丸ｺﾞｼｯｸM-PRO"/>
                <a:cs typeface="HG丸ｺﾞｼｯｸM-PRO"/>
              </a:rPr>
              <a:t>］　　　</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上位</a:t>
            </a:r>
            <a:r>
              <a:rPr lang="en-US" altLang="ja-JP" sz="800" b="1" dirty="0" smtClean="0">
                <a:latin typeface="HG丸ｺﾞｼｯｸM-PRO"/>
                <a:ea typeface="HG丸ｺﾞｼｯｸM-PRO"/>
                <a:cs typeface="HG丸ｺﾞｼｯｸM-PRO"/>
              </a:rPr>
              <a:t>10</a:t>
            </a:r>
            <a:r>
              <a:rPr lang="ja-JP" altLang="en-US" sz="800" b="1" dirty="0" smtClean="0">
                <a:latin typeface="HG丸ｺﾞｼｯｸM-PRO"/>
                <a:ea typeface="HG丸ｺﾞｼｯｸM-PRO"/>
                <a:cs typeface="HG丸ｺﾞｼｯｸM-PRO"/>
              </a:rPr>
              <a:t>項目のみを抜粋して掲載</a:t>
            </a:r>
            <a:endParaRPr lang="ja-JP" altLang="en-US" sz="800" b="1" dirty="0">
              <a:latin typeface="HG丸ｺﾞｼｯｸM-PRO"/>
              <a:ea typeface="HG丸ｺﾞｼｯｸM-PRO"/>
              <a:cs typeface="HG丸ｺﾞｼｯｸM-PRO"/>
            </a:endParaRPr>
          </a:p>
        </p:txBody>
      </p:sp>
      <p:grpSp>
        <p:nvGrpSpPr>
          <p:cNvPr id="7" name="図形グループ 6"/>
          <p:cNvGrpSpPr/>
          <p:nvPr/>
        </p:nvGrpSpPr>
        <p:grpSpPr>
          <a:xfrm>
            <a:off x="305999" y="3894462"/>
            <a:ext cx="5494020" cy="3894680"/>
            <a:chOff x="305999" y="4095662"/>
            <a:chExt cx="5494020" cy="389468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755908301"/>
                </p:ext>
              </p:extLst>
            </p:nvPr>
          </p:nvGraphicFramePr>
          <p:xfrm>
            <a:off x="305999" y="4180342"/>
            <a:ext cx="5494020" cy="3810000"/>
          </p:xfrm>
          <a:graphic>
            <a:graphicData uri="http://schemas.openxmlformats.org/presentationml/2006/ole">
              <mc:AlternateContent xmlns:mc="http://schemas.openxmlformats.org/markup-compatibility/2006">
                <mc:Choice xmlns:v="urn:schemas-microsoft-com:vml" Requires="v">
                  <p:oleObj spid="_x0000_s3308" name="ワークシート" r:id="rId7" imgW="9156363" imgH="6349766" progId="Excel.Sheet.12">
                    <p:embed/>
                  </p:oleObj>
                </mc:Choice>
                <mc:Fallback>
                  <p:oleObj name="ワークシート" r:id="rId7" imgW="9156363" imgH="6349766" progId="Excel.Sheet.12">
                    <p:embed/>
                    <p:pic>
                      <p:nvPicPr>
                        <p:cNvPr id="0" name="Picture 2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99" y="4180342"/>
                          <a:ext cx="5494020" cy="3810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タイトル 1"/>
            <p:cNvSpPr txBox="1">
              <a:spLocks/>
            </p:cNvSpPr>
            <p:nvPr/>
          </p:nvSpPr>
          <p:spPr>
            <a:xfrm>
              <a:off x="383866" y="4095662"/>
              <a:ext cx="719999" cy="252000"/>
            </a:xfrm>
            <a:prstGeom prst="rect">
              <a:avLst/>
            </a:prstGeom>
            <a:ln w="38100" cmpd="dbl">
              <a:solidFill>
                <a:schemeClr val="tx1">
                  <a:lumMod val="50000"/>
                  <a:lumOff val="50000"/>
                </a:schemeClr>
              </a:solidFill>
            </a:ln>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pPr algn="ctr"/>
              <a:r>
                <a:rPr lang="ja-JP" altLang="en-US" sz="800" dirty="0">
                  <a:solidFill>
                    <a:srgbClr val="000000"/>
                  </a:solidFill>
                  <a:latin typeface="ヒラギノ角ゴ ProN"/>
                  <a:ea typeface="ヒラギノ角ゴ ProN"/>
                  <a:cs typeface="ヒラギノ角ゴ ProN"/>
                </a:rPr>
                <a:t>上位10項目</a:t>
              </a:r>
              <a:endParaRPr lang="ja-JP" altLang="en-US" sz="800" dirty="0"/>
            </a:p>
          </p:txBody>
        </p:sp>
      </p:grpSp>
    </p:spTree>
    <p:extLst>
      <p:ext uri="{BB962C8B-B14F-4D97-AF65-F5344CB8AC3E}">
        <p14:creationId xmlns:p14="http://schemas.microsoft.com/office/powerpoint/2010/main" val="200373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p:cNvGraphicFramePr>
            <a:graphicFrameLocks noChangeAspect="1"/>
          </p:cNvGraphicFramePr>
          <p:nvPr>
            <p:extLst>
              <p:ext uri="{D42A27DB-BD31-4B8C-83A1-F6EECF244321}">
                <p14:modId xmlns:p14="http://schemas.microsoft.com/office/powerpoint/2010/main" val="899792886"/>
              </p:ext>
            </p:extLst>
          </p:nvPr>
        </p:nvGraphicFramePr>
        <p:xfrm>
          <a:off x="4254852" y="8212567"/>
          <a:ext cx="1927860" cy="601980"/>
        </p:xfrm>
        <a:graphic>
          <a:graphicData uri="http://schemas.openxmlformats.org/presentationml/2006/ole">
            <mc:AlternateContent xmlns:mc="http://schemas.openxmlformats.org/markup-compatibility/2006">
              <mc:Choice xmlns:v="urn:schemas-microsoft-com:vml" Requires="v">
                <p:oleObj spid="_x0000_s4329" name="ワークシート" r:id="rId4" imgW="3212982" imgH="1003263" progId="Excel.Sheet.12">
                  <p:embed/>
                </p:oleObj>
              </mc:Choice>
              <mc:Fallback>
                <p:oleObj name="ワークシート" r:id="rId4" imgW="3212982" imgH="1003263" progId="Excel.Sheet.12">
                  <p:embed/>
                  <p:pic>
                    <p:nvPicPr>
                      <p:cNvPr id="0"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852" y="8212567"/>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5</a:t>
            </a:fld>
            <a:endParaRPr kumimoji="1" lang="ja-JP" altLang="en-US"/>
          </a:p>
        </p:txBody>
      </p:sp>
      <p:sp>
        <p:nvSpPr>
          <p:cNvPr id="28" name="タイトル 1"/>
          <p:cNvSpPr txBox="1">
            <a:spLocks/>
          </p:cNvSpPr>
          <p:nvPr/>
        </p:nvSpPr>
        <p:spPr>
          <a:xfrm>
            <a:off x="360000" y="275220"/>
            <a:ext cx="6010480" cy="4377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000" dirty="0" smtClean="0">
                <a:solidFill>
                  <a:srgbClr val="000000"/>
                </a:solidFill>
              </a:rPr>
              <a:t>＜</a:t>
            </a:r>
            <a:r>
              <a:rPr lang="ja-JP" altLang="en-US" sz="1000" dirty="0" smtClean="0"/>
              <a:t>４</a:t>
            </a:r>
            <a:r>
              <a:rPr lang="en-US" altLang="ja-JP" sz="1000" dirty="0"/>
              <a:t>-</a:t>
            </a:r>
            <a:r>
              <a:rPr lang="ja-JP" altLang="en-US" sz="1000" dirty="0"/>
              <a:t>３　区役所の情報発信について＞ </a:t>
            </a:r>
          </a:p>
        </p:txBody>
      </p:sp>
      <p:sp>
        <p:nvSpPr>
          <p:cNvPr id="29" name="タイトル 1"/>
          <p:cNvSpPr>
            <a:spLocks noGrp="1"/>
          </p:cNvSpPr>
          <p:nvPr>
            <p:ph type="ctrTitle"/>
          </p:nvPr>
        </p:nvSpPr>
        <p:spPr>
          <a:xfrm>
            <a:off x="383865" y="888631"/>
            <a:ext cx="6118480" cy="1043999"/>
          </a:xfrm>
          <a:solidFill>
            <a:srgbClr val="D9D9D9"/>
          </a:solidFill>
          <a:ln>
            <a:solidFill>
              <a:srgbClr val="FFFFFF"/>
            </a:solidFill>
          </a:ln>
        </p:spPr>
        <p:txBody>
          <a:bodyPr>
            <a:noAutofit/>
          </a:bodyPr>
          <a:lstStyle/>
          <a:p>
            <a:r>
              <a:rPr lang="ja-JP" altLang="en-US" sz="1200" dirty="0" smtClean="0"/>
              <a:t>区</a:t>
            </a:r>
            <a:r>
              <a:rPr lang="ja-JP" altLang="en-US" sz="1200" dirty="0"/>
              <a:t>役所情報の主な情報源</a:t>
            </a:r>
            <a:r>
              <a:rPr lang="ja-JP" altLang="en-US" sz="1200" dirty="0" smtClean="0"/>
              <a:t>で、</a:t>
            </a:r>
            <a:r>
              <a:rPr lang="en-US" altLang="ja-JP" sz="1200" dirty="0" smtClean="0"/>
              <a:t/>
            </a:r>
            <a:br>
              <a:rPr lang="en-US" altLang="ja-JP" sz="1200" dirty="0" smtClean="0"/>
            </a:br>
            <a:r>
              <a:rPr lang="ja-JP" altLang="en-US" sz="1200" dirty="0" smtClean="0"/>
              <a:t>トップ</a:t>
            </a:r>
            <a:r>
              <a:rPr lang="ja-JP" altLang="en-US" sz="1200" dirty="0"/>
              <a:t>の「広報よこはま港北区版」は、</a:t>
            </a:r>
            <a:r>
              <a:rPr lang="en-US" altLang="ja-JP" sz="1200" dirty="0"/>
              <a:t>60</a:t>
            </a:r>
            <a:r>
              <a:rPr lang="ja-JP" altLang="en-US" sz="1200" dirty="0"/>
              <a:t>歳代以上の高齢層で</a:t>
            </a:r>
            <a:r>
              <a:rPr lang="en-US" altLang="ja-JP" sz="1200" dirty="0"/>
              <a:t>8</a:t>
            </a:r>
            <a:r>
              <a:rPr lang="ja-JP" altLang="en-US" sz="1200" dirty="0"/>
              <a:t>割台と高く</a:t>
            </a:r>
            <a:r>
              <a:rPr lang="ja-JP" altLang="en-US" sz="1200" dirty="0" smtClean="0"/>
              <a:t>、</a:t>
            </a:r>
            <a:r>
              <a:rPr lang="en-US" altLang="ja-JP" sz="1200" dirty="0" smtClean="0"/>
              <a:t/>
            </a:r>
            <a:br>
              <a:rPr lang="en-US" altLang="ja-JP" sz="1200" dirty="0" smtClean="0"/>
            </a:br>
            <a:r>
              <a:rPr lang="ja-JP" altLang="en-US" sz="1200" dirty="0" smtClean="0"/>
              <a:t>次点</a:t>
            </a:r>
            <a:r>
              <a:rPr lang="ja-JP" altLang="en-US" sz="1200" dirty="0"/>
              <a:t>の「ホームページ」は、３割を超える</a:t>
            </a:r>
            <a:r>
              <a:rPr lang="en-US" altLang="ja-JP" sz="1200" dirty="0"/>
              <a:t>30</a:t>
            </a:r>
            <a:r>
              <a:rPr lang="ja-JP" altLang="en-US" sz="1200" dirty="0"/>
              <a:t>歳代</a:t>
            </a:r>
            <a:r>
              <a:rPr lang="ja-JP" altLang="en-US" sz="1200" dirty="0" smtClean="0"/>
              <a:t>を筆頭に</a:t>
            </a:r>
            <a:r>
              <a:rPr lang="en-US" altLang="ja-JP" sz="1200" dirty="0" smtClean="0"/>
              <a:t/>
            </a:r>
            <a:br>
              <a:rPr lang="en-US" altLang="ja-JP" sz="1200" dirty="0" smtClean="0"/>
            </a:br>
            <a:r>
              <a:rPr lang="ja-JP" altLang="en-US" sz="1200" dirty="0" smtClean="0"/>
              <a:t>　　　　　　　　　　　　　　　　 </a:t>
            </a:r>
            <a:r>
              <a:rPr lang="en-US" altLang="ja-JP" sz="1200" dirty="0" smtClean="0"/>
              <a:t>30</a:t>
            </a:r>
            <a:r>
              <a:rPr lang="ja-JP" altLang="en-US" sz="1200" dirty="0"/>
              <a:t>～</a:t>
            </a:r>
            <a:r>
              <a:rPr lang="en-US" altLang="ja-JP" sz="1200" dirty="0"/>
              <a:t>50</a:t>
            </a:r>
            <a:r>
              <a:rPr lang="ja-JP" altLang="en-US" sz="1200" dirty="0"/>
              <a:t>歳代で高めだが、高齢層では低い</a:t>
            </a:r>
            <a:r>
              <a:rPr lang="ja-JP" altLang="en-US" sz="1200" dirty="0" smtClean="0"/>
              <a:t>。</a:t>
            </a:r>
            <a:r>
              <a:rPr lang="en-US" altLang="ja-JP" sz="1200" dirty="0" smtClean="0"/>
              <a:t/>
            </a:r>
            <a:br>
              <a:rPr lang="en-US" altLang="ja-JP" sz="1200" dirty="0" smtClean="0"/>
            </a:br>
            <a:r>
              <a:rPr lang="ja-JP" altLang="en-US" sz="1200" dirty="0" smtClean="0"/>
              <a:t>なお</a:t>
            </a:r>
            <a:r>
              <a:rPr lang="ja-JP" altLang="en-US" sz="1200" dirty="0"/>
              <a:t>、～</a:t>
            </a:r>
            <a:r>
              <a:rPr lang="en-US" altLang="ja-JP" sz="1200" dirty="0"/>
              <a:t>20</a:t>
            </a:r>
            <a:r>
              <a:rPr lang="ja-JP" altLang="en-US" sz="1200" dirty="0"/>
              <a:t>歳代の若年層では「特に何も得ていない」がほぼ半数を占めている。 </a:t>
            </a:r>
          </a:p>
        </p:txBody>
      </p:sp>
      <p:sp>
        <p:nvSpPr>
          <p:cNvPr id="14" name="サブタイトル 2"/>
          <p:cNvSpPr>
            <a:spLocks noGrp="1"/>
          </p:cNvSpPr>
          <p:nvPr>
            <p:ph type="subTitle" idx="1"/>
          </p:nvPr>
        </p:nvSpPr>
        <p:spPr>
          <a:xfrm>
            <a:off x="383865" y="1980290"/>
            <a:ext cx="6119999" cy="1856109"/>
          </a:xfrm>
        </p:spPr>
        <p:txBody>
          <a:bodyPr>
            <a:noAutofit/>
          </a:bodyPr>
          <a:lstStyle/>
          <a:p>
            <a:r>
              <a:rPr lang="ja-JP" altLang="en-US" sz="1000" dirty="0" smtClean="0"/>
              <a:t>区</a:t>
            </a:r>
            <a:r>
              <a:rPr lang="ja-JP" altLang="en-US" sz="1000" dirty="0"/>
              <a:t>役所に関する情報の入手先を３つまで選んでもらった結果を性別と年代別にみると</a:t>
            </a:r>
            <a:r>
              <a:rPr lang="ja-JP" altLang="en-US" sz="1000" dirty="0" smtClean="0"/>
              <a:t>、比率</a:t>
            </a:r>
            <a:r>
              <a:rPr lang="ja-JP" altLang="en-US" sz="1000" dirty="0"/>
              <a:t>トップ</a:t>
            </a:r>
            <a:r>
              <a:rPr lang="ja-JP" altLang="en-US" sz="1000" dirty="0" smtClean="0"/>
              <a:t>の</a:t>
            </a:r>
            <a:endParaRPr lang="en-US" altLang="ja-JP" sz="1000" dirty="0" smtClean="0"/>
          </a:p>
          <a:p>
            <a:r>
              <a:rPr lang="ja-JP" altLang="en-US" sz="1000" dirty="0" smtClean="0"/>
              <a:t>「</a:t>
            </a:r>
            <a:r>
              <a:rPr lang="ja-JP" altLang="en-US" sz="1000" dirty="0"/>
              <a:t>広報よこはま港北区版</a:t>
            </a:r>
            <a:r>
              <a:rPr lang="en-US" altLang="ja-JP" sz="1000" dirty="0"/>
              <a:t>(</a:t>
            </a:r>
            <a:r>
              <a:rPr lang="ja-JP" altLang="en-US" sz="1000" dirty="0"/>
              <a:t>毎月発行の区の広報誌</a:t>
            </a:r>
            <a:r>
              <a:rPr lang="en-US" altLang="ja-JP" sz="1000" dirty="0"/>
              <a:t>)</a:t>
            </a:r>
            <a:r>
              <a:rPr lang="ja-JP" altLang="en-US" sz="1000" dirty="0"/>
              <a:t>」</a:t>
            </a:r>
            <a:r>
              <a:rPr lang="en-US" altLang="ja-JP" sz="1000" dirty="0"/>
              <a:t>(</a:t>
            </a:r>
            <a:r>
              <a:rPr lang="ja-JP" altLang="en-US" sz="1000" dirty="0"/>
              <a:t>全体で</a:t>
            </a:r>
            <a:r>
              <a:rPr lang="en-US" altLang="ja-JP" sz="1000" dirty="0"/>
              <a:t>63</a:t>
            </a:r>
            <a:r>
              <a:rPr lang="ja-JP" altLang="en-US" sz="1000" dirty="0"/>
              <a:t>％</a:t>
            </a:r>
            <a:r>
              <a:rPr lang="en-US" altLang="ja-JP" sz="1000" dirty="0"/>
              <a:t>)</a:t>
            </a:r>
            <a:r>
              <a:rPr lang="ja-JP" altLang="en-US" sz="1000" dirty="0" err="1" smtClean="0"/>
              <a:t>、</a:t>
            </a:r>
            <a:r>
              <a:rPr lang="ja-JP" altLang="en-US" sz="1000" dirty="0" smtClean="0"/>
              <a:t>及び、３位</a:t>
            </a:r>
            <a:r>
              <a:rPr lang="ja-JP" altLang="en-US" sz="1000" dirty="0"/>
              <a:t>の「区役所が発行</a:t>
            </a:r>
            <a:r>
              <a:rPr lang="ja-JP" altLang="en-US" sz="1000" dirty="0" smtClean="0"/>
              <a:t>する</a:t>
            </a:r>
            <a:endParaRPr lang="en-US" altLang="ja-JP" sz="1000" dirty="0" smtClean="0"/>
          </a:p>
          <a:p>
            <a:r>
              <a:rPr lang="ja-JP" altLang="en-US" sz="1000" dirty="0" smtClean="0"/>
              <a:t>ちらし・リーフレット</a:t>
            </a:r>
            <a:r>
              <a:rPr lang="ja-JP" altLang="en-US" sz="1000" dirty="0"/>
              <a:t>」</a:t>
            </a:r>
            <a:r>
              <a:rPr lang="en-US" altLang="ja-JP" sz="1000" dirty="0"/>
              <a:t>(</a:t>
            </a:r>
            <a:r>
              <a:rPr lang="ja-JP" altLang="en-US" sz="1000" dirty="0"/>
              <a:t>全体で</a:t>
            </a:r>
            <a:r>
              <a:rPr lang="en-US" altLang="ja-JP" sz="1000" dirty="0"/>
              <a:t>17</a:t>
            </a:r>
            <a:r>
              <a:rPr lang="ja-JP" altLang="en-US" sz="1000" dirty="0"/>
              <a:t>％</a:t>
            </a:r>
            <a:r>
              <a:rPr lang="en-US" altLang="ja-JP" sz="1000" dirty="0"/>
              <a:t>)</a:t>
            </a:r>
            <a:r>
              <a:rPr lang="ja-JP" altLang="en-US" sz="1000" dirty="0"/>
              <a:t>と４位の「家族・知り合いからの情報」</a:t>
            </a:r>
            <a:r>
              <a:rPr lang="en-US" altLang="ja-JP" sz="1000" dirty="0"/>
              <a:t>(</a:t>
            </a:r>
            <a:r>
              <a:rPr lang="ja-JP" altLang="en-US" sz="1000" dirty="0"/>
              <a:t>全体で</a:t>
            </a:r>
            <a:r>
              <a:rPr lang="en-US" altLang="ja-JP" sz="1000" dirty="0"/>
              <a:t>17</a:t>
            </a:r>
            <a:r>
              <a:rPr lang="ja-JP" altLang="en-US" sz="1000" dirty="0"/>
              <a:t>％</a:t>
            </a:r>
            <a:r>
              <a:rPr lang="en-US" altLang="ja-JP" sz="1000" dirty="0"/>
              <a:t>)</a:t>
            </a:r>
            <a:r>
              <a:rPr lang="ja-JP" altLang="en-US" sz="1000" dirty="0"/>
              <a:t>の</a:t>
            </a:r>
            <a:r>
              <a:rPr lang="ja-JP" altLang="en-US" sz="1000" dirty="0" smtClean="0"/>
              <a:t>３項目</a:t>
            </a:r>
            <a:endParaRPr lang="en-US" altLang="ja-JP" sz="1000" dirty="0" smtClean="0"/>
          </a:p>
          <a:p>
            <a:r>
              <a:rPr lang="ja-JP" altLang="en-US" sz="1000" dirty="0" smtClean="0"/>
              <a:t>は、いずれも</a:t>
            </a:r>
            <a:r>
              <a:rPr lang="en-US" altLang="ja-JP" sz="1000" dirty="0" smtClean="0"/>
              <a:t>70</a:t>
            </a:r>
            <a:r>
              <a:rPr lang="ja-JP" altLang="en-US" sz="1000" dirty="0"/>
              <a:t>歳代</a:t>
            </a:r>
            <a:r>
              <a:rPr lang="ja-JP" altLang="en-US" sz="1000" dirty="0" smtClean="0"/>
              <a:t>以上を</a:t>
            </a:r>
            <a:r>
              <a:rPr lang="ja-JP" altLang="en-US" sz="1000" dirty="0"/>
              <a:t>筆頭に</a:t>
            </a:r>
            <a:r>
              <a:rPr lang="en-US" altLang="ja-JP" sz="1000" dirty="0"/>
              <a:t>60</a:t>
            </a:r>
            <a:r>
              <a:rPr lang="ja-JP" altLang="en-US" sz="1000" dirty="0" smtClean="0"/>
              <a:t>歳代以上</a:t>
            </a:r>
            <a:r>
              <a:rPr lang="ja-JP" altLang="en-US" sz="1000" dirty="0"/>
              <a:t>の高齢層で高くなっている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一方</a:t>
            </a:r>
            <a:r>
              <a:rPr lang="ja-JP" altLang="en-US" sz="1000" dirty="0"/>
              <a:t>、比率２位の「港北区ホームページ」</a:t>
            </a:r>
            <a:r>
              <a:rPr lang="en-US" altLang="ja-JP" sz="1000" dirty="0"/>
              <a:t>(</a:t>
            </a:r>
            <a:r>
              <a:rPr lang="ja-JP" altLang="en-US" sz="1000" dirty="0"/>
              <a:t>全体で</a:t>
            </a:r>
            <a:r>
              <a:rPr lang="en-US" altLang="ja-JP" sz="1000" dirty="0"/>
              <a:t>20</a:t>
            </a:r>
            <a:r>
              <a:rPr lang="ja-JP" altLang="en-US" sz="1000" dirty="0"/>
              <a:t>％</a:t>
            </a:r>
            <a:r>
              <a:rPr lang="en-US" altLang="ja-JP" sz="1000" dirty="0"/>
              <a:t>)</a:t>
            </a:r>
            <a:r>
              <a:rPr lang="ja-JP" altLang="en-US" sz="1000" dirty="0"/>
              <a:t>は、３割を</a:t>
            </a:r>
            <a:r>
              <a:rPr lang="ja-JP" altLang="en-US" sz="1000" dirty="0" smtClean="0"/>
              <a:t>超える</a:t>
            </a:r>
            <a:r>
              <a:rPr lang="en-US" altLang="ja-JP" sz="1000" dirty="0" smtClean="0"/>
              <a:t>30</a:t>
            </a:r>
            <a:r>
              <a:rPr lang="ja-JP" altLang="en-US" sz="1000" dirty="0" smtClean="0"/>
              <a:t>歳代を</a:t>
            </a:r>
            <a:r>
              <a:rPr lang="ja-JP" altLang="en-US" sz="1000" dirty="0"/>
              <a:t>筆頭に、</a:t>
            </a:r>
            <a:r>
              <a:rPr lang="en-US" altLang="ja-JP" sz="1000" dirty="0"/>
              <a:t>30</a:t>
            </a:r>
            <a:r>
              <a:rPr lang="ja-JP" altLang="en-US" sz="1000" dirty="0"/>
              <a:t>歳代</a:t>
            </a:r>
            <a:r>
              <a:rPr lang="ja-JP" altLang="en-US" sz="1000" dirty="0" smtClean="0"/>
              <a:t>～</a:t>
            </a:r>
            <a:endParaRPr lang="en-US" altLang="ja-JP" sz="1000" dirty="0" smtClean="0"/>
          </a:p>
          <a:p>
            <a:r>
              <a:rPr lang="en-US" altLang="ja-JP" sz="1000" dirty="0" smtClean="0"/>
              <a:t>50</a:t>
            </a:r>
            <a:r>
              <a:rPr lang="ja-JP" altLang="en-US" sz="1000" dirty="0"/>
              <a:t>歳代では２割台半ば以上で</a:t>
            </a:r>
            <a:r>
              <a:rPr lang="ja-JP" altLang="en-US" sz="1000" dirty="0" smtClean="0"/>
              <a:t>高めな一方、</a:t>
            </a:r>
            <a:r>
              <a:rPr lang="en-US" altLang="ja-JP" sz="1000" dirty="0"/>
              <a:t>60</a:t>
            </a:r>
            <a:r>
              <a:rPr lang="ja-JP" altLang="en-US" sz="1000" dirty="0"/>
              <a:t>歳代以上の高齢層では１割程度以下で低めにとどまる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なお</a:t>
            </a:r>
            <a:r>
              <a:rPr lang="ja-JP" altLang="en-US" sz="1000" dirty="0"/>
              <a:t>、～</a:t>
            </a:r>
            <a:r>
              <a:rPr lang="en-US" altLang="ja-JP" sz="1000" dirty="0"/>
              <a:t>20</a:t>
            </a:r>
            <a:r>
              <a:rPr lang="ja-JP" altLang="en-US" sz="1000" dirty="0"/>
              <a:t>歳代の若年層では、区役所情報を「特に何も得ていない」</a:t>
            </a:r>
            <a:r>
              <a:rPr lang="en-US" altLang="ja-JP" sz="1000" dirty="0"/>
              <a:t>(</a:t>
            </a:r>
            <a:r>
              <a:rPr lang="ja-JP" altLang="en-US" sz="1000" dirty="0"/>
              <a:t>全体</a:t>
            </a:r>
            <a:r>
              <a:rPr lang="en-US" altLang="ja-JP" sz="1000" dirty="0"/>
              <a:t>20</a:t>
            </a:r>
            <a:r>
              <a:rPr lang="ja-JP" altLang="en-US" sz="1000" dirty="0"/>
              <a:t>％／～</a:t>
            </a:r>
            <a:r>
              <a:rPr lang="en-US" altLang="ja-JP" sz="1000" dirty="0"/>
              <a:t>20</a:t>
            </a:r>
            <a:r>
              <a:rPr lang="ja-JP" altLang="en-US" sz="1000" dirty="0"/>
              <a:t>歳代</a:t>
            </a:r>
            <a:r>
              <a:rPr lang="en-US" altLang="ja-JP" sz="1000" dirty="0"/>
              <a:t>50</a:t>
            </a:r>
            <a:r>
              <a:rPr lang="ja-JP" altLang="en-US" sz="1000" dirty="0"/>
              <a:t>％</a:t>
            </a:r>
            <a:r>
              <a:rPr lang="en-US" altLang="ja-JP" sz="1000" dirty="0"/>
              <a:t>)</a:t>
            </a:r>
            <a:r>
              <a:rPr lang="ja-JP" altLang="en-US" sz="1000" dirty="0" smtClean="0"/>
              <a:t>と</a:t>
            </a:r>
            <a:endParaRPr lang="en-US" altLang="ja-JP" sz="1000" dirty="0" smtClean="0"/>
          </a:p>
          <a:p>
            <a:r>
              <a:rPr lang="ja-JP" altLang="en-US" sz="1000" dirty="0" smtClean="0"/>
              <a:t>いう人</a:t>
            </a:r>
            <a:r>
              <a:rPr lang="ja-JP" altLang="en-US" sz="1000" dirty="0"/>
              <a:t>がほぼ半数を占めて多いのが目立つ。 </a:t>
            </a:r>
            <a:endParaRPr lang="en-US" altLang="ja-JP" sz="1000" dirty="0"/>
          </a:p>
        </p:txBody>
      </p:sp>
      <p:sp>
        <p:nvSpPr>
          <p:cNvPr id="12" name="タイトル 1"/>
          <p:cNvSpPr txBox="1">
            <a:spLocks/>
          </p:cNvSpPr>
          <p:nvPr/>
        </p:nvSpPr>
        <p:spPr>
          <a:xfrm>
            <a:off x="234000" y="6444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区役所に関する情報の主な情報源（３ＬＡ）</a:t>
            </a:r>
            <a:r>
              <a:rPr lang="en-US" altLang="ja-JP" sz="900" dirty="0"/>
              <a:t>】</a:t>
            </a:r>
            <a:r>
              <a:rPr lang="ja-JP" altLang="en-US" sz="900" dirty="0"/>
              <a:t>（問４） </a:t>
            </a:r>
          </a:p>
        </p:txBody>
      </p:sp>
      <p:sp>
        <p:nvSpPr>
          <p:cNvPr id="13" name="正方形/長方形 12"/>
          <p:cNvSpPr/>
          <p:nvPr/>
        </p:nvSpPr>
        <p:spPr>
          <a:xfrm>
            <a:off x="383865" y="4002991"/>
            <a:ext cx="6119999" cy="360000"/>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4</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あなた</a:t>
            </a:r>
            <a:r>
              <a:rPr lang="ja-JP" altLang="en-US" sz="800" b="1" dirty="0">
                <a:latin typeface="HG丸ｺﾞｼｯｸM-PRO"/>
                <a:ea typeface="HG丸ｺﾞｼｯｸM-PRO"/>
                <a:cs typeface="HG丸ｺﾞｼｯｸM-PRO"/>
              </a:rPr>
              <a:t>は、区役所に関する情報を主に何から得ていますか。（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は３つまで・但し４つ以上も集計対象に含む）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86237074"/>
              </p:ext>
            </p:extLst>
          </p:nvPr>
        </p:nvGraphicFramePr>
        <p:xfrm>
          <a:off x="306000" y="4437283"/>
          <a:ext cx="5897880" cy="3817620"/>
        </p:xfrm>
        <a:graphic>
          <a:graphicData uri="http://schemas.openxmlformats.org/presentationml/2006/ole">
            <mc:AlternateContent xmlns:mc="http://schemas.openxmlformats.org/markup-compatibility/2006">
              <mc:Choice xmlns:v="urn:schemas-microsoft-com:vml" Requires="v">
                <p:oleObj spid="_x0000_s4330" name="ワークシート" r:id="rId7" imgW="9829438" imgH="6362466" progId="Excel.Sheet.12">
                  <p:embed/>
                </p:oleObj>
              </mc:Choice>
              <mc:Fallback>
                <p:oleObj name="ワークシート" r:id="rId7" imgW="9829438" imgH="6362466" progId="Excel.Sheet.12">
                  <p:embed/>
                  <p:pic>
                    <p:nvPicPr>
                      <p:cNvPr id="0" name="Picture 2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4437283"/>
                        <a:ext cx="5897880" cy="38176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213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p:cNvGraphicFramePr>
            <a:graphicFrameLocks noChangeAspect="1"/>
          </p:cNvGraphicFramePr>
          <p:nvPr>
            <p:extLst>
              <p:ext uri="{D42A27DB-BD31-4B8C-83A1-F6EECF244321}">
                <p14:modId xmlns:p14="http://schemas.microsoft.com/office/powerpoint/2010/main" val="893978919"/>
              </p:ext>
            </p:extLst>
          </p:nvPr>
        </p:nvGraphicFramePr>
        <p:xfrm>
          <a:off x="1427832" y="6183109"/>
          <a:ext cx="1927860" cy="601980"/>
        </p:xfrm>
        <a:graphic>
          <a:graphicData uri="http://schemas.openxmlformats.org/presentationml/2006/ole">
            <mc:AlternateContent xmlns:mc="http://schemas.openxmlformats.org/markup-compatibility/2006">
              <mc:Choice xmlns:v="urn:schemas-microsoft-com:vml" Requires="v">
                <p:oleObj spid="_x0000_s5352" name="ワークシート" r:id="rId4" imgW="3212982" imgH="1003263" progId="Excel.Sheet.12">
                  <p:embed/>
                </p:oleObj>
              </mc:Choice>
              <mc:Fallback>
                <p:oleObj name="ワークシート" r:id="rId4" imgW="3212982" imgH="1003263" progId="Excel.Sheet.12">
                  <p:embed/>
                  <p:pic>
                    <p:nvPicPr>
                      <p:cNvPr id="0" name="Picture 2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832" y="6183109"/>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6</a:t>
            </a:fld>
            <a:endParaRPr kumimoji="1" lang="ja-JP" altLang="en-US"/>
          </a:p>
        </p:txBody>
      </p:sp>
      <p:sp>
        <p:nvSpPr>
          <p:cNvPr id="14" name="タイトル 1"/>
          <p:cNvSpPr>
            <a:spLocks noGrp="1"/>
          </p:cNvSpPr>
          <p:nvPr>
            <p:ph type="ctrTitle"/>
          </p:nvPr>
        </p:nvSpPr>
        <p:spPr>
          <a:xfrm>
            <a:off x="383865" y="626687"/>
            <a:ext cx="6118480" cy="684000"/>
          </a:xfrm>
          <a:solidFill>
            <a:srgbClr val="D9D9D9"/>
          </a:solidFill>
          <a:ln>
            <a:solidFill>
              <a:srgbClr val="FFFFFF"/>
            </a:solidFill>
          </a:ln>
        </p:spPr>
        <p:txBody>
          <a:bodyPr>
            <a:noAutofit/>
          </a:bodyPr>
          <a:lstStyle/>
          <a:p>
            <a:r>
              <a:rPr lang="ja-JP" altLang="en-US" sz="1200" dirty="0" smtClean="0"/>
              <a:t>区</a:t>
            </a:r>
            <a:r>
              <a:rPr lang="ja-JP" altLang="en-US" sz="1200" dirty="0"/>
              <a:t>の広報誌が「届いている」との</a:t>
            </a:r>
            <a:r>
              <a:rPr lang="ja-JP" altLang="en-US" sz="1200" dirty="0" smtClean="0"/>
              <a:t>回答割合は、</a:t>
            </a:r>
            <a:r>
              <a:rPr lang="en-US" altLang="ja-JP" sz="1200" dirty="0" smtClean="0"/>
              <a:t/>
            </a:r>
            <a:br>
              <a:rPr lang="en-US" altLang="ja-JP" sz="1200" dirty="0" smtClean="0"/>
            </a:br>
            <a:r>
              <a:rPr lang="ja-JP" altLang="en-US" sz="1200" dirty="0" smtClean="0"/>
              <a:t>９割</a:t>
            </a:r>
            <a:r>
              <a:rPr lang="ja-JP" altLang="en-US" sz="1200" dirty="0"/>
              <a:t>を超える高齢層を筆頭に、年代が上がるに</a:t>
            </a:r>
            <a:r>
              <a:rPr lang="ja-JP" altLang="en-US" sz="1200" dirty="0" smtClean="0"/>
              <a:t>つれて高まる</a:t>
            </a:r>
            <a:r>
              <a:rPr lang="ja-JP" altLang="en-US" sz="1200" dirty="0"/>
              <a:t>が</a:t>
            </a:r>
            <a:r>
              <a:rPr lang="ja-JP" altLang="en-US" sz="1200" dirty="0" smtClean="0"/>
              <a:t>、</a:t>
            </a:r>
            <a:r>
              <a:rPr lang="en-US" altLang="ja-JP" sz="1200" dirty="0" smtClean="0"/>
              <a:t/>
            </a:r>
            <a:br>
              <a:rPr lang="en-US" altLang="ja-JP" sz="1200" dirty="0" smtClean="0"/>
            </a:br>
            <a:r>
              <a:rPr lang="ja-JP" altLang="en-US" sz="1200" dirty="0" smtClean="0"/>
              <a:t>４割</a:t>
            </a:r>
            <a:r>
              <a:rPr lang="ja-JP" altLang="en-US" sz="1200" dirty="0"/>
              <a:t>台半ばにとどまる～</a:t>
            </a:r>
            <a:r>
              <a:rPr lang="en-US" altLang="ja-JP" sz="1200" dirty="0"/>
              <a:t>20</a:t>
            </a:r>
            <a:r>
              <a:rPr lang="ja-JP" altLang="en-US" sz="1200" dirty="0"/>
              <a:t>歳代の若年層では「わからない」も４割を超えて多い。 </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区の広報誌の受け取り状況</a:t>
            </a:r>
            <a:r>
              <a:rPr lang="en-US" altLang="ja-JP" sz="900" dirty="0"/>
              <a:t>】</a:t>
            </a:r>
            <a:r>
              <a:rPr lang="ja-JP" altLang="en-US" sz="900" dirty="0"/>
              <a:t>（問５） </a:t>
            </a:r>
          </a:p>
        </p:txBody>
      </p:sp>
      <p:sp>
        <p:nvSpPr>
          <p:cNvPr id="17" name="サブタイトル 2"/>
          <p:cNvSpPr>
            <a:spLocks noGrp="1"/>
          </p:cNvSpPr>
          <p:nvPr>
            <p:ph type="subTitle" idx="1"/>
          </p:nvPr>
        </p:nvSpPr>
        <p:spPr>
          <a:xfrm>
            <a:off x="383865" y="1353582"/>
            <a:ext cx="6119999" cy="987576"/>
          </a:xfrm>
        </p:spPr>
        <p:txBody>
          <a:bodyPr>
            <a:noAutofit/>
          </a:bodyPr>
          <a:lstStyle/>
          <a:p>
            <a:r>
              <a:rPr lang="ja-JP" altLang="en-US" sz="1000" dirty="0" smtClean="0"/>
              <a:t>毎月</a:t>
            </a:r>
            <a:r>
              <a:rPr lang="ja-JP" altLang="en-US" sz="1000" dirty="0"/>
              <a:t>発行の広報誌「広報よこはま港北区版」が住まいに「届いている」</a:t>
            </a:r>
            <a:r>
              <a:rPr lang="en-US" altLang="ja-JP" sz="1000" dirty="0"/>
              <a:t>(</a:t>
            </a:r>
            <a:r>
              <a:rPr lang="ja-JP" altLang="en-US" sz="1000" dirty="0"/>
              <a:t>全体で</a:t>
            </a:r>
            <a:r>
              <a:rPr lang="en-US" altLang="ja-JP" sz="1000" dirty="0"/>
              <a:t>77</a:t>
            </a:r>
            <a:r>
              <a:rPr lang="ja-JP" altLang="en-US" sz="1000" dirty="0"/>
              <a:t>％</a:t>
            </a:r>
            <a:r>
              <a:rPr lang="en-US" altLang="ja-JP" sz="1000" dirty="0"/>
              <a:t>)</a:t>
            </a:r>
            <a:r>
              <a:rPr lang="ja-JP" altLang="en-US" sz="1000" dirty="0"/>
              <a:t>という人は</a:t>
            </a:r>
            <a:r>
              <a:rPr lang="ja-JP" altLang="en-US" sz="1000" dirty="0" smtClean="0"/>
              <a:t>、</a:t>
            </a:r>
            <a:endParaRPr lang="en-US" altLang="ja-JP" sz="1000" dirty="0" smtClean="0"/>
          </a:p>
          <a:p>
            <a:r>
              <a:rPr lang="ja-JP" altLang="en-US" sz="1000" dirty="0" smtClean="0"/>
              <a:t>女性</a:t>
            </a:r>
            <a:r>
              <a:rPr lang="ja-JP" altLang="en-US" sz="1000" dirty="0"/>
              <a:t>の方が僅かに高め</a:t>
            </a:r>
            <a:r>
              <a:rPr lang="en-US" altLang="ja-JP" sz="1000" dirty="0"/>
              <a:t>(</a:t>
            </a:r>
            <a:r>
              <a:rPr lang="ja-JP" altLang="en-US" sz="1000" dirty="0"/>
              <a:t>女性</a:t>
            </a:r>
            <a:r>
              <a:rPr lang="en-US" altLang="ja-JP" sz="1000" dirty="0"/>
              <a:t>78</a:t>
            </a:r>
            <a:r>
              <a:rPr lang="ja-JP" altLang="en-US" sz="1000" dirty="0"/>
              <a:t>％／男性</a:t>
            </a:r>
            <a:r>
              <a:rPr lang="en-US" altLang="ja-JP" sz="1000" dirty="0"/>
              <a:t>75</a:t>
            </a:r>
            <a:r>
              <a:rPr lang="ja-JP" altLang="en-US" sz="1000" dirty="0"/>
              <a:t>％</a:t>
            </a:r>
            <a:r>
              <a:rPr lang="en-US" altLang="ja-JP" sz="1000" dirty="0"/>
              <a:t>)</a:t>
            </a:r>
            <a:r>
              <a:rPr lang="ja-JP" altLang="en-US" sz="1000" dirty="0"/>
              <a:t>で、年代別では</a:t>
            </a:r>
            <a:r>
              <a:rPr lang="en-US" altLang="ja-JP" sz="1000" dirty="0"/>
              <a:t>9</a:t>
            </a:r>
            <a:r>
              <a:rPr lang="ja-JP" altLang="en-US" sz="1000" dirty="0"/>
              <a:t>割を超える</a:t>
            </a:r>
            <a:r>
              <a:rPr lang="en-US" altLang="ja-JP" sz="1000" dirty="0"/>
              <a:t>70</a:t>
            </a:r>
            <a:r>
              <a:rPr lang="ja-JP" altLang="en-US" sz="1000" dirty="0"/>
              <a:t>歳代以上</a:t>
            </a:r>
            <a:r>
              <a:rPr lang="en-US" altLang="ja-JP" sz="1000" dirty="0"/>
              <a:t>(94</a:t>
            </a:r>
            <a:r>
              <a:rPr lang="ja-JP" altLang="en-US" sz="1000" dirty="0"/>
              <a:t>％</a:t>
            </a:r>
            <a:r>
              <a:rPr lang="en-US" altLang="ja-JP" sz="1000" dirty="0"/>
              <a:t>)</a:t>
            </a:r>
            <a:r>
              <a:rPr lang="ja-JP" altLang="en-US" sz="1000" dirty="0" smtClean="0"/>
              <a:t>や</a:t>
            </a:r>
            <a:r>
              <a:rPr lang="en-US" altLang="ja-JP" sz="1000" dirty="0" smtClean="0"/>
              <a:t>60</a:t>
            </a:r>
            <a:r>
              <a:rPr lang="ja-JP" altLang="en-US" sz="1000" dirty="0" smtClean="0"/>
              <a:t>歳代</a:t>
            </a:r>
            <a:endParaRPr lang="en-US" altLang="ja-JP" sz="1000" dirty="0" smtClean="0"/>
          </a:p>
          <a:p>
            <a:r>
              <a:rPr lang="en-US" altLang="ja-JP" sz="1000" dirty="0" smtClean="0"/>
              <a:t>(</a:t>
            </a:r>
            <a:r>
              <a:rPr lang="en-US" altLang="ja-JP" sz="1000" dirty="0"/>
              <a:t>92</a:t>
            </a:r>
            <a:r>
              <a:rPr lang="ja-JP" altLang="en-US" sz="1000" dirty="0"/>
              <a:t>％</a:t>
            </a:r>
            <a:r>
              <a:rPr lang="en-US" altLang="ja-JP" sz="1000" dirty="0"/>
              <a:t>)</a:t>
            </a:r>
            <a:r>
              <a:rPr lang="ja-JP" altLang="en-US" sz="1000" dirty="0"/>
              <a:t>を筆頭に、年代が高いほど増えるが、～</a:t>
            </a:r>
            <a:r>
              <a:rPr lang="en-US" altLang="ja-JP" sz="1000" dirty="0"/>
              <a:t>20</a:t>
            </a:r>
            <a:r>
              <a:rPr lang="ja-JP" altLang="en-US" sz="1000" dirty="0"/>
              <a:t>歳代</a:t>
            </a:r>
            <a:r>
              <a:rPr lang="en-US" altLang="ja-JP" sz="1000" dirty="0"/>
              <a:t>(44</a:t>
            </a:r>
            <a:r>
              <a:rPr lang="ja-JP" altLang="en-US" sz="1000" dirty="0"/>
              <a:t>％</a:t>
            </a:r>
            <a:r>
              <a:rPr lang="en-US" altLang="ja-JP" sz="1000" dirty="0"/>
              <a:t>)</a:t>
            </a:r>
            <a:r>
              <a:rPr lang="ja-JP" altLang="en-US" sz="1000" dirty="0"/>
              <a:t>では半数に届かない</a:t>
            </a:r>
            <a:r>
              <a:rPr lang="ja-JP" altLang="en-US" sz="1000" dirty="0" smtClean="0"/>
              <a:t>。</a:t>
            </a:r>
            <a:endParaRPr lang="en-US" altLang="ja-JP" sz="1000" dirty="0" smtClean="0"/>
          </a:p>
          <a:p>
            <a:endParaRPr lang="en-US" altLang="ja-JP" sz="1000" dirty="0" smtClean="0"/>
          </a:p>
          <a:p>
            <a:r>
              <a:rPr lang="ja-JP" altLang="en-US" sz="1000" dirty="0" smtClean="0"/>
              <a:t>なお、～</a:t>
            </a:r>
            <a:r>
              <a:rPr lang="en-US" altLang="ja-JP" sz="1000" dirty="0" smtClean="0"/>
              <a:t>20</a:t>
            </a:r>
            <a:r>
              <a:rPr lang="ja-JP" altLang="en-US" sz="1000" dirty="0" smtClean="0"/>
              <a:t>歳代では「わからない」</a:t>
            </a:r>
            <a:r>
              <a:rPr lang="en-US" altLang="ja-JP" sz="1000" dirty="0" smtClean="0"/>
              <a:t>(</a:t>
            </a:r>
            <a:r>
              <a:rPr lang="ja-JP" altLang="en-US" sz="1000" dirty="0" smtClean="0"/>
              <a:t>全体</a:t>
            </a:r>
            <a:r>
              <a:rPr lang="en-US" altLang="ja-JP" sz="1000" dirty="0" smtClean="0"/>
              <a:t>14</a:t>
            </a:r>
            <a:r>
              <a:rPr lang="ja-JP" altLang="en-US" sz="1000" dirty="0" smtClean="0"/>
              <a:t>％／～</a:t>
            </a:r>
            <a:r>
              <a:rPr lang="en-US" altLang="ja-JP" sz="1000" dirty="0" smtClean="0"/>
              <a:t>20</a:t>
            </a:r>
            <a:r>
              <a:rPr lang="ja-JP" altLang="en-US" sz="1000" dirty="0" smtClean="0"/>
              <a:t>歳代</a:t>
            </a:r>
            <a:r>
              <a:rPr lang="en-US" altLang="ja-JP" sz="1000" dirty="0" smtClean="0"/>
              <a:t>41</a:t>
            </a:r>
            <a:r>
              <a:rPr lang="ja-JP" altLang="en-US" sz="1000" dirty="0" smtClean="0"/>
              <a:t>％</a:t>
            </a:r>
            <a:r>
              <a:rPr lang="en-US" altLang="ja-JP" sz="1000" dirty="0" smtClean="0"/>
              <a:t>)</a:t>
            </a:r>
            <a:r>
              <a:rPr lang="ja-JP" altLang="en-US" sz="1000" dirty="0" smtClean="0"/>
              <a:t>という回答が</a:t>
            </a:r>
            <a:r>
              <a:rPr lang="en-US" altLang="ja-JP" sz="1000" dirty="0" smtClean="0"/>
              <a:t>4</a:t>
            </a:r>
            <a:r>
              <a:rPr lang="ja-JP" altLang="en-US" sz="1000" dirty="0" smtClean="0"/>
              <a:t>割を超えて多い。</a:t>
            </a:r>
            <a:endParaRPr lang="en-US" altLang="ja-JP" sz="1000" dirty="0" smtClean="0"/>
          </a:p>
          <a:p>
            <a:endParaRPr lang="en-US" altLang="ja-JP" sz="1000" dirty="0" smtClean="0"/>
          </a:p>
          <a:p>
            <a:r>
              <a:rPr lang="ja-JP" altLang="en-US" sz="1000" dirty="0" smtClean="0"/>
              <a:t> </a:t>
            </a:r>
            <a:endParaRPr lang="en-US" altLang="ja-JP" sz="1000" dirty="0"/>
          </a:p>
        </p:txBody>
      </p:sp>
      <p:sp>
        <p:nvSpPr>
          <p:cNvPr id="11" name="正方形/長方形 10"/>
          <p:cNvSpPr/>
          <p:nvPr/>
        </p:nvSpPr>
        <p:spPr>
          <a:xfrm>
            <a:off x="383865" y="2681367"/>
            <a:ext cx="6119999" cy="215444"/>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5</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あなた</a:t>
            </a:r>
            <a:r>
              <a:rPr lang="ja-JP" altLang="en-US" sz="800" b="1" dirty="0">
                <a:latin typeface="HG丸ｺﾞｼｯｸM-PRO"/>
                <a:ea typeface="HG丸ｺﾞｼｯｸM-PRO"/>
                <a:cs typeface="HG丸ｺﾞｼｯｸM-PRO"/>
              </a:rPr>
              <a:t>のお住まいに、毎月発行の区の広報紙「広報よこはま港北区版」は届いていますか。（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は１つだけ）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243752160"/>
              </p:ext>
            </p:extLst>
          </p:nvPr>
        </p:nvGraphicFramePr>
        <p:xfrm>
          <a:off x="306000" y="2935933"/>
          <a:ext cx="3070860" cy="3284220"/>
        </p:xfrm>
        <a:graphic>
          <a:graphicData uri="http://schemas.openxmlformats.org/presentationml/2006/ole">
            <mc:AlternateContent xmlns:mc="http://schemas.openxmlformats.org/markup-compatibility/2006">
              <mc:Choice xmlns:v="urn:schemas-microsoft-com:vml" Requires="v">
                <p:oleObj spid="_x0000_s5353" name="ワークシート" r:id="rId7" imgW="5117912" imgH="5473499" progId="Excel.Sheet.12">
                  <p:embed/>
                </p:oleObj>
              </mc:Choice>
              <mc:Fallback>
                <p:oleObj name="ワークシート" r:id="rId7" imgW="5117912" imgH="5473499" progId="Excel.Sheet.12">
                  <p:embed/>
                  <p:pic>
                    <p:nvPicPr>
                      <p:cNvPr id="0" name="Picture 2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2935933"/>
                        <a:ext cx="3070860" cy="32842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744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p:cNvGraphicFramePr>
            <a:graphicFrameLocks noChangeAspect="1"/>
          </p:cNvGraphicFramePr>
          <p:nvPr>
            <p:extLst>
              <p:ext uri="{D42A27DB-BD31-4B8C-83A1-F6EECF244321}">
                <p14:modId xmlns:p14="http://schemas.microsoft.com/office/powerpoint/2010/main" val="1149943116"/>
              </p:ext>
            </p:extLst>
          </p:nvPr>
        </p:nvGraphicFramePr>
        <p:xfrm>
          <a:off x="4640711" y="8062026"/>
          <a:ext cx="1927860" cy="601980"/>
        </p:xfrm>
        <a:graphic>
          <a:graphicData uri="http://schemas.openxmlformats.org/presentationml/2006/ole">
            <mc:AlternateContent xmlns:mc="http://schemas.openxmlformats.org/markup-compatibility/2006">
              <mc:Choice xmlns:v="urn:schemas-microsoft-com:vml" Requires="v">
                <p:oleObj spid="_x0000_s7361" name="ワークシート" r:id="rId4" imgW="3212982" imgH="1003263" progId="Excel.Sheet.12">
                  <p:embed/>
                </p:oleObj>
              </mc:Choice>
              <mc:Fallback>
                <p:oleObj name="ワークシート" r:id="rId4" imgW="3212982" imgH="1003263" progId="Excel.Sheet.12">
                  <p:embed/>
                  <p:pic>
                    <p:nvPicPr>
                      <p:cNvPr id="0" name="Picture 1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711" y="8062026"/>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7</a:t>
            </a:fld>
            <a:endParaRPr kumimoji="1" lang="ja-JP" altLang="en-US"/>
          </a:p>
        </p:txBody>
      </p:sp>
      <p:sp>
        <p:nvSpPr>
          <p:cNvPr id="28" name="タイトル 1"/>
          <p:cNvSpPr txBox="1">
            <a:spLocks/>
          </p:cNvSpPr>
          <p:nvPr/>
        </p:nvSpPr>
        <p:spPr>
          <a:xfrm>
            <a:off x="360000" y="275220"/>
            <a:ext cx="6010480" cy="4377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000" dirty="0" smtClean="0">
                <a:solidFill>
                  <a:srgbClr val="000000"/>
                </a:solidFill>
              </a:rPr>
              <a:t>＜</a:t>
            </a:r>
            <a:r>
              <a:rPr lang="ja-JP" altLang="en-US" sz="1000" dirty="0" smtClean="0"/>
              <a:t>４</a:t>
            </a:r>
            <a:r>
              <a:rPr lang="en-US" altLang="ja-JP" sz="1000" dirty="0"/>
              <a:t>-</a:t>
            </a:r>
            <a:r>
              <a:rPr lang="ja-JP" altLang="en-US" sz="1000" dirty="0"/>
              <a:t>４　地域活動に</a:t>
            </a:r>
            <a:r>
              <a:rPr lang="ja-JP" altLang="en-US" sz="1000" dirty="0" smtClean="0"/>
              <a:t>ついて</a:t>
            </a:r>
            <a:r>
              <a:rPr lang="ja-JP" altLang="en-US" sz="1000" dirty="0" smtClean="0">
                <a:solidFill>
                  <a:srgbClr val="000000"/>
                </a:solidFill>
              </a:rPr>
              <a:t>＞</a:t>
            </a:r>
            <a:endParaRPr lang="ja-JP" altLang="en-US" sz="1000" dirty="0"/>
          </a:p>
        </p:txBody>
      </p:sp>
      <p:sp>
        <p:nvSpPr>
          <p:cNvPr id="29" name="タイトル 1"/>
          <p:cNvSpPr>
            <a:spLocks noGrp="1"/>
          </p:cNvSpPr>
          <p:nvPr>
            <p:ph type="ctrTitle"/>
          </p:nvPr>
        </p:nvSpPr>
        <p:spPr>
          <a:xfrm>
            <a:off x="383864" y="871700"/>
            <a:ext cx="6205875" cy="684000"/>
          </a:xfrm>
          <a:solidFill>
            <a:srgbClr val="D9D9D9"/>
          </a:solidFill>
          <a:ln>
            <a:solidFill>
              <a:srgbClr val="FFFFFF"/>
            </a:solidFill>
          </a:ln>
        </p:spPr>
        <p:txBody>
          <a:bodyPr>
            <a:noAutofit/>
          </a:bodyPr>
          <a:lstStyle/>
          <a:p>
            <a:r>
              <a:rPr lang="ja-JP" altLang="en-US" sz="1200" dirty="0" smtClean="0"/>
              <a:t>トップ</a:t>
            </a:r>
            <a:r>
              <a:rPr lang="ja-JP" altLang="en-US" sz="1200" dirty="0"/>
              <a:t>の「防犯・交通安全」は、性別では</a:t>
            </a:r>
            <a:r>
              <a:rPr lang="ja-JP" altLang="en-US" sz="1200" dirty="0" smtClean="0"/>
              <a:t>女性の方が高めで、</a:t>
            </a:r>
            <a:r>
              <a:rPr lang="en-US" altLang="ja-JP" sz="1200" dirty="0" smtClean="0"/>
              <a:t/>
            </a:r>
            <a:br>
              <a:rPr lang="en-US" altLang="ja-JP" sz="1200" dirty="0" smtClean="0"/>
            </a:br>
            <a:r>
              <a:rPr lang="ja-JP" altLang="en-US" sz="1200" dirty="0" smtClean="0"/>
              <a:t>　　　　　　年代</a:t>
            </a:r>
            <a:r>
              <a:rPr lang="ja-JP" altLang="en-US" sz="1200" dirty="0"/>
              <a:t>別では</a:t>
            </a:r>
            <a:r>
              <a:rPr lang="en-US" altLang="ja-JP" sz="1200" dirty="0"/>
              <a:t>40</a:t>
            </a:r>
            <a:r>
              <a:rPr lang="ja-JP" altLang="en-US" sz="1200" dirty="0"/>
              <a:t>歳代で高めながら</a:t>
            </a:r>
            <a:r>
              <a:rPr lang="ja-JP" altLang="en-US" sz="1200" dirty="0" smtClean="0"/>
              <a:t>、年代</a:t>
            </a:r>
            <a:r>
              <a:rPr lang="ja-JP" altLang="en-US" sz="1200" dirty="0"/>
              <a:t>格差</a:t>
            </a:r>
            <a:r>
              <a:rPr lang="ja-JP" altLang="en-US" sz="1200" dirty="0" smtClean="0"/>
              <a:t>が総じて小さいのに対し、</a:t>
            </a:r>
            <a:r>
              <a:rPr lang="en-US" altLang="ja-JP" sz="1200" dirty="0" smtClean="0"/>
              <a:t/>
            </a:r>
            <a:br>
              <a:rPr lang="en-US" altLang="ja-JP" sz="1200" dirty="0" smtClean="0"/>
            </a:br>
            <a:r>
              <a:rPr lang="ja-JP" altLang="en-US" sz="1200" dirty="0" smtClean="0"/>
              <a:t>次点</a:t>
            </a:r>
            <a:r>
              <a:rPr lang="ja-JP" altLang="en-US" sz="1200" dirty="0"/>
              <a:t>の「高齢者・障害者支援など福祉」は年代格差が大きく</a:t>
            </a:r>
            <a:r>
              <a:rPr lang="ja-JP" altLang="en-US" sz="1200" dirty="0" smtClean="0"/>
              <a:t>、</a:t>
            </a:r>
            <a:r>
              <a:rPr lang="en-US" altLang="ja-JP" sz="1200" dirty="0" smtClean="0"/>
              <a:t>60</a:t>
            </a:r>
            <a:r>
              <a:rPr lang="ja-JP" altLang="en-US" sz="1200" dirty="0"/>
              <a:t>歳代以上で特に高い。 </a:t>
            </a:r>
          </a:p>
        </p:txBody>
      </p:sp>
      <p:sp>
        <p:nvSpPr>
          <p:cNvPr id="14" name="サブタイトル 2"/>
          <p:cNvSpPr>
            <a:spLocks noGrp="1"/>
          </p:cNvSpPr>
          <p:nvPr>
            <p:ph type="subTitle" idx="1"/>
          </p:nvPr>
        </p:nvSpPr>
        <p:spPr>
          <a:xfrm>
            <a:off x="383865" y="1602586"/>
            <a:ext cx="6119999" cy="2184663"/>
          </a:xfrm>
        </p:spPr>
        <p:txBody>
          <a:bodyPr>
            <a:noAutofit/>
          </a:bodyPr>
          <a:lstStyle/>
          <a:p>
            <a:r>
              <a:rPr lang="ja-JP" altLang="en-US" sz="1000" dirty="0" smtClean="0"/>
              <a:t>自分</a:t>
            </a:r>
            <a:r>
              <a:rPr lang="ja-JP" altLang="en-US" sz="1000" dirty="0"/>
              <a:t>の住まいの地域で力を入れて欲しい地域活動を選んでもらった結果を、性別と年代別にみると</a:t>
            </a:r>
            <a:r>
              <a:rPr lang="ja-JP" altLang="en-US" sz="1000" dirty="0" smtClean="0"/>
              <a:t>、</a:t>
            </a:r>
            <a:endParaRPr lang="en-US" altLang="ja-JP" sz="1000" dirty="0" smtClean="0"/>
          </a:p>
          <a:p>
            <a:r>
              <a:rPr lang="ja-JP" altLang="en-US" sz="1000" dirty="0" smtClean="0"/>
              <a:t>「</a:t>
            </a:r>
            <a:r>
              <a:rPr lang="ja-JP" altLang="en-US" sz="1000" dirty="0"/>
              <a:t>防犯・交通安全に関する活動</a:t>
            </a:r>
            <a:r>
              <a:rPr lang="en-US" altLang="ja-JP" sz="1000" dirty="0"/>
              <a:t>(</a:t>
            </a:r>
            <a:r>
              <a:rPr lang="ja-JP" altLang="en-US" sz="1000" dirty="0"/>
              <a:t>防犯パトロールや防犯灯の見守り、交通安全の見守りなど</a:t>
            </a:r>
            <a:r>
              <a:rPr lang="en-US" altLang="ja-JP" sz="1000" dirty="0"/>
              <a:t>)</a:t>
            </a:r>
            <a:r>
              <a:rPr lang="ja-JP" altLang="en-US" sz="1000" dirty="0"/>
              <a:t>」</a:t>
            </a:r>
            <a:r>
              <a:rPr lang="en-US" altLang="ja-JP" sz="1000" dirty="0"/>
              <a:t>(</a:t>
            </a:r>
            <a:r>
              <a:rPr lang="ja-JP" altLang="en-US" sz="1000" dirty="0"/>
              <a:t>全体</a:t>
            </a:r>
            <a:r>
              <a:rPr lang="ja-JP" altLang="en-US" sz="1000" dirty="0" smtClean="0"/>
              <a:t>で</a:t>
            </a:r>
            <a:endParaRPr lang="en-US" altLang="ja-JP" sz="1000" dirty="0" smtClean="0"/>
          </a:p>
          <a:p>
            <a:r>
              <a:rPr lang="en-US" altLang="ja-JP" sz="1000" dirty="0" smtClean="0"/>
              <a:t>45</a:t>
            </a:r>
            <a:r>
              <a:rPr lang="ja-JP" altLang="en-US" sz="1000" dirty="0"/>
              <a:t>％</a:t>
            </a:r>
            <a:r>
              <a:rPr lang="en-US" altLang="ja-JP" sz="1000" dirty="0"/>
              <a:t>)</a:t>
            </a:r>
            <a:r>
              <a:rPr lang="ja-JP" altLang="en-US" sz="1000" dirty="0"/>
              <a:t>は</a:t>
            </a:r>
            <a:r>
              <a:rPr lang="ja-JP" altLang="en-US" sz="1000" dirty="0" smtClean="0"/>
              <a:t>、性別</a:t>
            </a:r>
            <a:r>
              <a:rPr lang="ja-JP" altLang="en-US" sz="1000" dirty="0"/>
              <a:t>では男性</a:t>
            </a:r>
            <a:r>
              <a:rPr lang="en-US" altLang="ja-JP" sz="1000" dirty="0"/>
              <a:t>(42</a:t>
            </a:r>
            <a:r>
              <a:rPr lang="ja-JP" altLang="en-US" sz="1000" dirty="0"/>
              <a:t>％</a:t>
            </a:r>
            <a:r>
              <a:rPr lang="en-US" altLang="ja-JP" sz="1000" dirty="0"/>
              <a:t>)</a:t>
            </a:r>
            <a:r>
              <a:rPr lang="ja-JP" altLang="en-US" sz="1000" dirty="0"/>
              <a:t>より女性</a:t>
            </a:r>
            <a:r>
              <a:rPr lang="en-US" altLang="ja-JP" sz="1000" dirty="0"/>
              <a:t>(48</a:t>
            </a:r>
            <a:r>
              <a:rPr lang="ja-JP" altLang="en-US" sz="1000" dirty="0"/>
              <a:t>％</a:t>
            </a:r>
            <a:r>
              <a:rPr lang="en-US" altLang="ja-JP" sz="1000" dirty="0"/>
              <a:t>)</a:t>
            </a:r>
            <a:r>
              <a:rPr lang="ja-JP" altLang="en-US" sz="1000" dirty="0"/>
              <a:t>の方が高めで、年代別では</a:t>
            </a:r>
            <a:r>
              <a:rPr lang="en-US" altLang="ja-JP" sz="1000" dirty="0"/>
              <a:t>50</a:t>
            </a:r>
            <a:r>
              <a:rPr lang="ja-JP" altLang="en-US" sz="1000" dirty="0"/>
              <a:t>歳代</a:t>
            </a:r>
            <a:r>
              <a:rPr lang="en-US" altLang="ja-JP" sz="1000" dirty="0"/>
              <a:t>(51</a:t>
            </a:r>
            <a:r>
              <a:rPr lang="ja-JP" altLang="en-US" sz="1000" dirty="0"/>
              <a:t>％</a:t>
            </a:r>
            <a:r>
              <a:rPr lang="en-US" altLang="ja-JP" sz="1000" dirty="0"/>
              <a:t>)</a:t>
            </a:r>
            <a:r>
              <a:rPr lang="ja-JP" altLang="en-US" sz="1000" dirty="0"/>
              <a:t>で最も</a:t>
            </a:r>
            <a:r>
              <a:rPr lang="ja-JP" altLang="en-US" sz="1000" dirty="0" smtClean="0"/>
              <a:t>高い</a:t>
            </a:r>
            <a:endParaRPr lang="en-US" altLang="ja-JP" sz="1000" dirty="0" smtClean="0"/>
          </a:p>
          <a:p>
            <a:r>
              <a:rPr lang="ja-JP" altLang="en-US" sz="1000" dirty="0" smtClean="0"/>
              <a:t>が、大きな</a:t>
            </a:r>
            <a:r>
              <a:rPr lang="ja-JP" altLang="en-US" sz="1000" dirty="0"/>
              <a:t>年代格差はみられない</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一方</a:t>
            </a:r>
            <a:r>
              <a:rPr lang="ja-JP" altLang="en-US" sz="1000" dirty="0"/>
              <a:t>、次点の「高齢者・障害者支援など福祉に関する活動</a:t>
            </a:r>
            <a:r>
              <a:rPr lang="en-US" altLang="ja-JP" sz="1000" dirty="0"/>
              <a:t>(</a:t>
            </a:r>
            <a:r>
              <a:rPr lang="ja-JP" altLang="en-US" sz="1000" dirty="0"/>
              <a:t>サポート・見守り・介護者の支援など</a:t>
            </a:r>
            <a:r>
              <a:rPr lang="en-US" altLang="ja-JP" sz="1000" dirty="0"/>
              <a:t>)</a:t>
            </a:r>
            <a:r>
              <a:rPr lang="ja-JP" altLang="en-US" sz="1000" dirty="0" smtClean="0"/>
              <a:t>」</a:t>
            </a:r>
            <a:r>
              <a:rPr lang="en-US" altLang="ja-JP" sz="1000" dirty="0" smtClean="0"/>
              <a:t>(</a:t>
            </a:r>
            <a:r>
              <a:rPr lang="ja-JP" altLang="en-US" sz="1000" dirty="0" smtClean="0"/>
              <a:t>全</a:t>
            </a:r>
            <a:endParaRPr lang="en-US" altLang="ja-JP" sz="1000" dirty="0" smtClean="0"/>
          </a:p>
          <a:p>
            <a:r>
              <a:rPr lang="ja-JP" altLang="en-US" sz="1000" dirty="0" smtClean="0"/>
              <a:t>体</a:t>
            </a:r>
            <a:r>
              <a:rPr lang="ja-JP" altLang="en-US" sz="1000" dirty="0"/>
              <a:t>で</a:t>
            </a:r>
            <a:r>
              <a:rPr lang="en-US" altLang="ja-JP" sz="1000" dirty="0"/>
              <a:t>32</a:t>
            </a:r>
            <a:r>
              <a:rPr lang="ja-JP" altLang="en-US" sz="1000" dirty="0"/>
              <a:t>％</a:t>
            </a:r>
            <a:r>
              <a:rPr lang="en-US" altLang="ja-JP" sz="1000" dirty="0"/>
              <a:t>)</a:t>
            </a:r>
            <a:r>
              <a:rPr lang="ja-JP" altLang="en-US" sz="1000" dirty="0"/>
              <a:t>は、</a:t>
            </a:r>
            <a:r>
              <a:rPr lang="en-US" altLang="ja-JP" sz="1000" dirty="0"/>
              <a:t>60</a:t>
            </a:r>
            <a:r>
              <a:rPr lang="ja-JP" altLang="en-US" sz="1000" dirty="0"/>
              <a:t>歳代</a:t>
            </a:r>
            <a:r>
              <a:rPr lang="en-US" altLang="ja-JP" sz="1000" dirty="0"/>
              <a:t>(48</a:t>
            </a:r>
            <a:r>
              <a:rPr lang="ja-JP" altLang="en-US" sz="1000" dirty="0"/>
              <a:t>％</a:t>
            </a:r>
            <a:r>
              <a:rPr lang="en-US" altLang="ja-JP" sz="1000" dirty="0"/>
              <a:t>)</a:t>
            </a:r>
            <a:r>
              <a:rPr lang="ja-JP" altLang="en-US" sz="1000" dirty="0"/>
              <a:t>や</a:t>
            </a:r>
            <a:r>
              <a:rPr lang="en-US" altLang="ja-JP" sz="1000" dirty="0"/>
              <a:t>70</a:t>
            </a:r>
            <a:r>
              <a:rPr lang="ja-JP" altLang="en-US" sz="1000" dirty="0"/>
              <a:t>歳代以上</a:t>
            </a:r>
            <a:r>
              <a:rPr lang="en-US" altLang="ja-JP" sz="1000" dirty="0"/>
              <a:t>(47</a:t>
            </a:r>
            <a:r>
              <a:rPr lang="ja-JP" altLang="en-US" sz="1000" dirty="0"/>
              <a:t>％</a:t>
            </a:r>
            <a:r>
              <a:rPr lang="en-US" altLang="ja-JP" sz="1000" dirty="0"/>
              <a:t>)</a:t>
            </a:r>
            <a:r>
              <a:rPr lang="ja-JP" altLang="en-US" sz="1000" dirty="0"/>
              <a:t>では５割弱と高いのに対し、</a:t>
            </a:r>
            <a:r>
              <a:rPr lang="en-US" altLang="ja-JP" sz="1000" dirty="0"/>
              <a:t>30</a:t>
            </a:r>
            <a:r>
              <a:rPr lang="ja-JP" altLang="en-US" sz="1000" dirty="0"/>
              <a:t>歳代</a:t>
            </a:r>
            <a:r>
              <a:rPr lang="en-US" altLang="ja-JP" sz="1000" dirty="0"/>
              <a:t>(12</a:t>
            </a:r>
            <a:r>
              <a:rPr lang="ja-JP" altLang="en-US" sz="1000" dirty="0"/>
              <a:t>％</a:t>
            </a:r>
            <a:r>
              <a:rPr lang="en-US" altLang="ja-JP" sz="1000" dirty="0"/>
              <a:t>)</a:t>
            </a:r>
            <a:r>
              <a:rPr lang="ja-JP" altLang="en-US" sz="1000" dirty="0" smtClean="0"/>
              <a:t>や～</a:t>
            </a:r>
            <a:r>
              <a:rPr lang="en-US" altLang="ja-JP" sz="1000" dirty="0" smtClean="0"/>
              <a:t>20</a:t>
            </a:r>
          </a:p>
          <a:p>
            <a:r>
              <a:rPr lang="ja-JP" altLang="en-US" sz="1000" dirty="0" smtClean="0"/>
              <a:t>歳代</a:t>
            </a:r>
            <a:r>
              <a:rPr lang="en-US" altLang="ja-JP" sz="1000" dirty="0"/>
              <a:t>(15</a:t>
            </a:r>
            <a:r>
              <a:rPr lang="ja-JP" altLang="en-US" sz="1000" dirty="0"/>
              <a:t>％</a:t>
            </a:r>
            <a:r>
              <a:rPr lang="en-US" altLang="ja-JP" sz="1000" dirty="0"/>
              <a:t>)</a:t>
            </a:r>
            <a:r>
              <a:rPr lang="ja-JP" altLang="en-US" sz="1000" dirty="0"/>
              <a:t>では１割台にとどまり、年代格差</a:t>
            </a:r>
            <a:r>
              <a:rPr lang="ja-JP" altLang="en-US" sz="1000" dirty="0" smtClean="0"/>
              <a:t>がかなり大きい</a:t>
            </a:r>
            <a:r>
              <a:rPr lang="ja-JP" altLang="en-US" sz="1000" dirty="0"/>
              <a:t>結果となっている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それ</a:t>
            </a:r>
            <a:r>
              <a:rPr lang="ja-JP" altLang="en-US" sz="1000" dirty="0"/>
              <a:t>以外の項目で、特定年代が高めな傾向がみられる項目には</a:t>
            </a:r>
            <a:r>
              <a:rPr lang="ja-JP" altLang="en-US" sz="1000" dirty="0" smtClean="0"/>
              <a:t>、</a:t>
            </a:r>
            <a:r>
              <a:rPr lang="en-US" altLang="ja-JP" sz="1000" dirty="0"/>
              <a:t>3</a:t>
            </a:r>
            <a:r>
              <a:rPr lang="en-US" altLang="ja-JP" sz="1000" dirty="0" smtClean="0"/>
              <a:t>0</a:t>
            </a:r>
            <a:r>
              <a:rPr lang="ja-JP" altLang="en-US" sz="1000" dirty="0"/>
              <a:t>歳代が高い「子育てや青少年</a:t>
            </a:r>
            <a:r>
              <a:rPr lang="ja-JP" altLang="en-US" sz="1000" dirty="0" smtClean="0"/>
              <a:t>健全</a:t>
            </a:r>
            <a:endParaRPr lang="en-US" altLang="ja-JP" sz="1000" dirty="0" smtClean="0"/>
          </a:p>
          <a:p>
            <a:r>
              <a:rPr lang="ja-JP" altLang="en-US" sz="1000" dirty="0" smtClean="0"/>
              <a:t>育成に関する</a:t>
            </a:r>
            <a:r>
              <a:rPr lang="ja-JP" altLang="en-US" sz="1000" dirty="0"/>
              <a:t>活動</a:t>
            </a:r>
            <a:r>
              <a:rPr lang="en-US" altLang="ja-JP" sz="1000" dirty="0"/>
              <a:t>(</a:t>
            </a:r>
            <a:r>
              <a:rPr lang="ja-JP" altLang="en-US" sz="1000" dirty="0"/>
              <a:t>子供会・教育・保育・青少年への見回り・声掛けなど</a:t>
            </a:r>
            <a:r>
              <a:rPr lang="en-US" altLang="ja-JP" sz="1000" dirty="0"/>
              <a:t>)</a:t>
            </a:r>
            <a:r>
              <a:rPr lang="ja-JP" altLang="en-US" sz="1000" dirty="0"/>
              <a:t>」</a:t>
            </a:r>
            <a:r>
              <a:rPr lang="en-US" altLang="ja-JP" sz="1000" dirty="0"/>
              <a:t>(</a:t>
            </a:r>
            <a:r>
              <a:rPr lang="ja-JP" altLang="en-US" sz="1000" dirty="0"/>
              <a:t>全体</a:t>
            </a:r>
            <a:r>
              <a:rPr lang="en-US" altLang="ja-JP" sz="1000" dirty="0"/>
              <a:t>23</a:t>
            </a:r>
            <a:r>
              <a:rPr lang="ja-JP" altLang="en-US" sz="1000" dirty="0"/>
              <a:t>％</a:t>
            </a:r>
            <a:r>
              <a:rPr lang="ja-JP" altLang="en-US" sz="1000" dirty="0" smtClean="0"/>
              <a:t>／</a:t>
            </a:r>
            <a:r>
              <a:rPr lang="en-US" altLang="ja-JP" sz="1000" dirty="0"/>
              <a:t>3</a:t>
            </a:r>
            <a:r>
              <a:rPr lang="en-US" altLang="ja-JP" sz="1000" dirty="0" smtClean="0"/>
              <a:t>0</a:t>
            </a:r>
            <a:r>
              <a:rPr lang="ja-JP" altLang="en-US" sz="1000" dirty="0"/>
              <a:t>歳代</a:t>
            </a:r>
            <a:r>
              <a:rPr lang="en-US" altLang="ja-JP" sz="1000" dirty="0"/>
              <a:t>40</a:t>
            </a:r>
            <a:r>
              <a:rPr lang="ja-JP" altLang="en-US" sz="1000" dirty="0"/>
              <a:t>％</a:t>
            </a:r>
            <a:r>
              <a:rPr lang="en-US" altLang="ja-JP" sz="1000" dirty="0" smtClean="0"/>
              <a:t>)</a:t>
            </a:r>
          </a:p>
          <a:p>
            <a:r>
              <a:rPr lang="ja-JP" altLang="en-US" sz="1000" dirty="0" smtClean="0"/>
              <a:t>など</a:t>
            </a:r>
            <a:r>
              <a:rPr lang="ja-JP" altLang="en-US" sz="1000" dirty="0"/>
              <a:t>がある。 </a:t>
            </a:r>
            <a:endParaRPr lang="en-US" altLang="ja-JP" sz="1000" dirty="0"/>
          </a:p>
        </p:txBody>
      </p:sp>
      <p:sp>
        <p:nvSpPr>
          <p:cNvPr id="12" name="タイトル 1"/>
          <p:cNvSpPr txBox="1">
            <a:spLocks/>
          </p:cNvSpPr>
          <p:nvPr/>
        </p:nvSpPr>
        <p:spPr>
          <a:xfrm>
            <a:off x="234000" y="6444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smtClean="0"/>
              <a:t>【</a:t>
            </a:r>
            <a:r>
              <a:rPr lang="ja-JP" altLang="en-US" sz="900" dirty="0"/>
              <a:t>居住地域で力を</a:t>
            </a:r>
            <a:r>
              <a:rPr lang="ja-JP" altLang="en-US" sz="900" dirty="0" smtClean="0"/>
              <a:t>入れて欲しい地域</a:t>
            </a:r>
            <a:r>
              <a:rPr lang="ja-JP" altLang="en-US" sz="900" dirty="0"/>
              <a:t>活動</a:t>
            </a:r>
            <a:r>
              <a:rPr lang="en-US" altLang="ja-JP" sz="900" dirty="0"/>
              <a:t>】</a:t>
            </a:r>
            <a:r>
              <a:rPr lang="ja-JP" altLang="en-US" sz="900" dirty="0"/>
              <a:t>（問</a:t>
            </a:r>
            <a:r>
              <a:rPr lang="en-US" altLang="ja-JP" sz="900" dirty="0"/>
              <a:t>10</a:t>
            </a:r>
            <a:r>
              <a:rPr lang="ja-JP" altLang="en-US" sz="900" dirty="0" smtClean="0"/>
              <a:t>）</a:t>
            </a:r>
            <a:endParaRPr lang="ja-JP" altLang="en-US" sz="900" dirty="0"/>
          </a:p>
        </p:txBody>
      </p:sp>
      <p:sp>
        <p:nvSpPr>
          <p:cNvPr id="13" name="正方形/長方形 12"/>
          <p:cNvSpPr/>
          <p:nvPr/>
        </p:nvSpPr>
        <p:spPr>
          <a:xfrm>
            <a:off x="383865" y="3984593"/>
            <a:ext cx="6119999" cy="215444"/>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10</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今後</a:t>
            </a:r>
            <a:r>
              <a:rPr lang="ja-JP" altLang="en-US" sz="800" b="1" dirty="0">
                <a:latin typeface="HG丸ｺﾞｼｯｸM-PRO"/>
                <a:ea typeface="HG丸ｺﾞｼｯｸM-PRO"/>
                <a:cs typeface="HG丸ｺﾞｼｯｸM-PRO"/>
              </a:rPr>
              <a:t>、あなたが、お住まいの地域で力を入れて欲しいと思う地域活動は何ですか。（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はいくつでも）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693991571"/>
              </p:ext>
            </p:extLst>
          </p:nvPr>
        </p:nvGraphicFramePr>
        <p:xfrm>
          <a:off x="288000" y="4286742"/>
          <a:ext cx="6301740" cy="3817620"/>
        </p:xfrm>
        <a:graphic>
          <a:graphicData uri="http://schemas.openxmlformats.org/presentationml/2006/ole">
            <mc:AlternateContent xmlns:mc="http://schemas.openxmlformats.org/markup-compatibility/2006">
              <mc:Choice xmlns:v="urn:schemas-microsoft-com:vml" Requires="v">
                <p:oleObj spid="_x0000_s7362" name="ワークシート" r:id="rId7" imgW="10502513" imgH="6362466" progId="Excel.Sheet.12">
                  <p:embed/>
                </p:oleObj>
              </mc:Choice>
              <mc:Fallback>
                <p:oleObj name="ワークシート" r:id="rId7" imgW="10502513" imgH="6362466" progId="Excel.Sheet.12">
                  <p:embed/>
                  <p:pic>
                    <p:nvPicPr>
                      <p:cNvPr id="0" name="Picture 1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00" y="4286742"/>
                        <a:ext cx="6301740" cy="38176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62274478"/>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2549</TotalTime>
  <Words>2321</Words>
  <Application>Microsoft Office PowerPoint</Application>
  <PresentationFormat>A4 210 x 297 mm</PresentationFormat>
  <Paragraphs>122</Paragraphs>
  <Slides>8</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5" baseType="lpstr">
      <vt:lpstr>HG丸ｺﾞｼｯｸM-PRO</vt:lpstr>
      <vt:lpstr>ＭＳ Ｐゴシック</vt:lpstr>
      <vt:lpstr>ヒラギノ角ゴ ProN</vt:lpstr>
      <vt:lpstr>Arial</vt:lpstr>
      <vt:lpstr>Calibri</vt:lpstr>
      <vt:lpstr>ホワイト</vt:lpstr>
      <vt:lpstr>ワークシート</vt:lpstr>
      <vt:lpstr>PowerPoint プレゼンテーション</vt:lpstr>
      <vt:lpstr>『港北区内に住み続ける』と回答した人は、年代別では高齢層になるほど多く、  　　　　　　～20歳代では半数に届かないが、70歳代以上では９割を超えている。 </vt:lpstr>
      <vt:lpstr>区内に住み続けたい理由でトップの「交通が便利」は、50歳代と60歳代で高め。 一方、次点の「居住場所に愛着」は、50歳代と70歳代以上の高齢層の 　　　　　　　　　　　両年代で高めで、30歳代以下の若年層との格差が大きめ。 </vt:lpstr>
      <vt:lpstr>満足している公共サービスの上位項目の中で、高齢層ほど高めの傾向があるのは、「バス・地下鉄などの便」「ごみの収集等や街の美化」「身近な住民窓口サービス」 　　　　　　　　　　　　　　　　　　　　　　　　　　　　　　　の上位３項目。 一方、４位～６位の「幹線や高速等の道路の整備」「公園の整備」 　　　　「緑の保全と緑化の推進」の３項目は、年代別による格差が総じて小さい。 </vt:lpstr>
      <vt:lpstr>充実すべき公共サービスでトップの「通勤・通学・買い物道路や歩道の整備」は、 　　　　　　　　　　　　　性別では女性で、年代別では30歳代～50歳代で高め。</vt:lpstr>
      <vt:lpstr>区役所情報の主な情報源で、 トップの「広報よこはま港北区版」は、60歳代以上の高齢層で8割台と高く、 次点の「ホームページ」は、３割を超える30歳代を筆頭に 　　　　　　　　　　　　　　　　 30～50歳代で高めだが、高齢層では低い。 なお、～20歳代の若年層では「特に何も得ていない」がほぼ半数を占めている。 </vt:lpstr>
      <vt:lpstr>区の広報誌が「届いている」との回答割合は、 ９割を超える高齢層を筆頭に、年代が上がるにつれて高まるが、 ４割台半ばにとどまる～20歳代の若年層では「わからない」も４割を超えて多い。 </vt:lpstr>
      <vt:lpstr>トップの「防犯・交通安全」は、性別では女性の方が高めで、 　　　　　　年代別では40歳代で高めながら、年代格差が総じて小さいのに対し、 次点の「高齢者・障害者支援など福祉」は年代格差が大きく、60歳代以上で特に高い。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Hiroaki Hasegawa</dc:creator>
  <cp:lastModifiedBy>Administrator</cp:lastModifiedBy>
  <cp:revision>455</cp:revision>
  <cp:lastPrinted>2017-03-15T02:29:20Z</cp:lastPrinted>
  <dcterms:created xsi:type="dcterms:W3CDTF">2017-02-02T06:29:16Z</dcterms:created>
  <dcterms:modified xsi:type="dcterms:W3CDTF">2017-03-31T02:06:08Z</dcterms:modified>
</cp:coreProperties>
</file>