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0"/>
  </p:notesMasterIdLst>
  <p:handoutMasterIdLst>
    <p:handoutMasterId r:id="rId11"/>
  </p:handoutMasterIdLst>
  <p:sldIdLst>
    <p:sldId id="320" r:id="rId2"/>
    <p:sldId id="339" r:id="rId3"/>
    <p:sldId id="321" r:id="rId4"/>
    <p:sldId id="322" r:id="rId5"/>
    <p:sldId id="323" r:id="rId6"/>
    <p:sldId id="324" r:id="rId7"/>
    <p:sldId id="325" r:id="rId8"/>
    <p:sldId id="326" r:id="rId9"/>
  </p:sldIdLst>
  <p:sldSz cx="6858000" cy="9906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４．調査結果の分析" id="{65266D8E-23BD-2F47-9BE9-BE026A443B62}">
          <p14:sldIdLst>
            <p14:sldId id="320"/>
            <p14:sldId id="339"/>
            <p14:sldId id="321"/>
            <p14:sldId id="322"/>
            <p14:sldId id="323"/>
            <p14:sldId id="324"/>
            <p14:sldId id="325"/>
            <p14:sldId id="326"/>
          </p14:sldIdLst>
        </p14:section>
      </p14:sectionLst>
    </p:ext>
    <p:ext uri="{EFAFB233-063F-42B5-8137-9DF3F51BA10A}">
      <p15:sldGuideLst xmlns:p15="http://schemas.microsoft.com/office/powerpoint/2012/main">
        <p15:guide id="1" orient="horz">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4" autoAdjust="0"/>
    <p:restoredTop sz="99622" autoAdjust="0"/>
  </p:normalViewPr>
  <p:slideViewPr>
    <p:cSldViewPr snapToGrid="0" snapToObjects="1">
      <p:cViewPr>
        <p:scale>
          <a:sx n="118" d="100"/>
          <a:sy n="118" d="100"/>
        </p:scale>
        <p:origin x="786" y="-2172"/>
      </p:cViewPr>
      <p:guideLst>
        <p:guide orient="horz"/>
        <p:guide pos="2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iMacA1:Users:admin:Desktop:1701221&#28207;&#21271;&#21306;:&#22577;&#21578;&#26360;:#Data&#26368;&#26032;0208:#Gr_&#20840;&#20307;_&#26377;&#24179;&#25104;28&#24180;&#24230;+&#28207;&#21271;&#21306;&#21306;&#27665;&#24847;&#35672;&#35519;&#26619;_&#20840;&#20307;&#32232;&#65288;&#38477;&#38918;&#65289;_17020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iMacA1:Users:admin:Desktop:1701221&#28207;&#21271;&#21306;:&#22577;&#21578;&#26360;:#Data&#26368;&#26032;0208:#Gr_&#20840;&#20307;_&#26377;&#24179;&#25104;28&#24180;&#24230;+&#28207;&#21271;&#21306;&#21306;&#27665;&#24847;&#35672;&#35519;&#26619;_&#20840;&#20307;&#32232;&#65288;&#38477;&#38918;&#65289;_17020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iMacF2:Users:admin:Desktop:1701227&#28207;&#21271;&#21306;F2:&#22577;&#21578;&#26360;:GrYoko170222&#20840;&#20307;_&#26377;&#24179;&#25104;28&#24180;&#24230;+&#28207;&#21271;&#21306;&#21306;&#27665;&#24847;&#35672;&#35519;&#26619;_&#20840;&#20307;&#32232;&#65288;&#38477;&#38918;&#65289;_170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iMacA1:Users:admin:Desktop:1701220&#28207;&#21271;&#21306;:&#22577;&#21578;&#26360;:#Data&#26368;&#26032;0208:#ms&#20840;&#20307;_&#26377;&#24179;&#25104;28&#24180;&#24230;+&#28207;&#21271;&#21306;&#21306;&#27665;&#24847;&#35672;&#35519;&#26619;_&#20840;&#20307;&#32232;&#65288;&#38477;&#38918;&#65289;_17020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iMacA1:Users:admin:Desktop:1701220&#28207;&#21271;&#21306;:&#22577;&#21578;&#26360;:#Data&#26368;&#26032;0208:#ms&#20840;&#20307;_&#26377;&#24179;&#25104;28&#24180;&#24230;+&#28207;&#21271;&#21306;&#21306;&#27665;&#24847;&#35672;&#35519;&#26619;_&#20840;&#20307;&#32232;&#65288;&#38477;&#38918;&#65289;_17020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iMacA1:Users:admin:Desktop:1701220&#28207;&#21271;&#21306;:&#22577;&#21578;&#26360;:#Data&#26368;&#26032;0208:#ms&#20840;&#20307;_&#26377;&#24179;&#25104;28&#24180;&#24230;+&#28207;&#21271;&#21306;&#21306;&#27665;&#24847;&#35672;&#35519;&#26619;_&#20840;&#20307;&#32232;&#65288;&#38477;&#38918;&#65289;_170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全体編Graph0209!$BN$586:$BN$592</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全体編Graph0209!$BO$586:$BO$592</c:f>
              <c:numCache>
                <c:formatCode>0.0_ </c:formatCode>
                <c:ptCount val="7"/>
                <c:pt idx="0">
                  <c:v>0.216165413533835</c:v>
                </c:pt>
                <c:pt idx="1">
                  <c:v>8.8345864661654297E-2</c:v>
                </c:pt>
                <c:pt idx="2">
                  <c:v>0.221804511278195</c:v>
                </c:pt>
                <c:pt idx="3">
                  <c:v>0.44548872180451199</c:v>
                </c:pt>
                <c:pt idx="4">
                  <c:v>0.30451127819548901</c:v>
                </c:pt>
                <c:pt idx="5">
                  <c:v>0.52631578947368396</c:v>
                </c:pt>
                <c:pt idx="6">
                  <c:v>2.8195488721804499E-2</c:v>
                </c:pt>
              </c:numCache>
            </c:numRef>
          </c:val>
        </c:ser>
        <c:dLbls>
          <c:showLegendKey val="0"/>
          <c:showVal val="0"/>
          <c:showCatName val="0"/>
          <c:showSerName val="0"/>
          <c:showPercent val="0"/>
          <c:showBubbleSize val="0"/>
        </c:dLbls>
        <c:gapWidth val="70"/>
        <c:axId val="323189240"/>
        <c:axId val="323190416"/>
      </c:barChart>
      <c:catAx>
        <c:axId val="323189240"/>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solidFill>
                  <a:srgbClr val="FFFFFF"/>
                </a:solidFill>
              </a:defRPr>
            </a:pPr>
            <a:endParaRPr lang="ja-JP"/>
          </a:p>
        </c:txPr>
        <c:crossAx val="323190416"/>
        <c:crosses val="autoZero"/>
        <c:auto val="1"/>
        <c:lblAlgn val="ctr"/>
        <c:lblOffset val="100"/>
        <c:noMultiLvlLbl val="0"/>
      </c:catAx>
      <c:valAx>
        <c:axId val="323190416"/>
        <c:scaling>
          <c:orientation val="minMax"/>
          <c:max val="1"/>
          <c:min val="0"/>
        </c:scaling>
        <c:delete val="0"/>
        <c:axPos val="t"/>
        <c:majorGridlines>
          <c:spPr>
            <a:ln>
              <a:noFill/>
            </a:ln>
          </c:spPr>
        </c:majorGridlines>
        <c:numFmt formatCode="0.0%" sourceLinked="0"/>
        <c:majorTickMark val="none"/>
        <c:minorTickMark val="none"/>
        <c:tickLblPos val="none"/>
        <c:spPr>
          <a:ln w="12700">
            <a:noFill/>
          </a:ln>
        </c:spPr>
        <c:crossAx val="323189240"/>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8"/>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全体編Graph0209!$BN$634:$BN$643</c:f>
              <c:strCache>
                <c:ptCount val="10"/>
                <c:pt idx="0">
                  <c:v>親</c:v>
                </c:pt>
                <c:pt idx="1">
                  <c:v>友人</c:v>
                </c:pt>
                <c:pt idx="2">
                  <c:v>兄弟姉妹</c:v>
                </c:pt>
                <c:pt idx="3">
                  <c:v>近所の人</c:v>
                </c:pt>
                <c:pt idx="4">
                  <c:v>親・兄弟姉妹以外の親戚</c:v>
                </c:pt>
                <c:pt idx="5">
                  <c:v>その他</c:v>
                </c:pt>
                <c:pt idx="6">
                  <c:v>近所では手伝ったり預かったりしてくれる人はいない</c:v>
                </c:pt>
                <c:pt idx="7">
                  <c:v>自分の世帯は子育て中ではない</c:v>
                </c:pt>
                <c:pt idx="8">
                  <c:v>※近所に子育て支援者あり　計</c:v>
                </c:pt>
                <c:pt idx="9">
                  <c:v>無回答</c:v>
                </c:pt>
              </c:strCache>
            </c:strRef>
          </c:cat>
          <c:val>
            <c:numRef>
              <c:f>全体編Graph0209!$BO$634:$BO$643</c:f>
              <c:numCache>
                <c:formatCode>0.0_ </c:formatCode>
                <c:ptCount val="10"/>
                <c:pt idx="0">
                  <c:v>0.40609137055837602</c:v>
                </c:pt>
                <c:pt idx="1">
                  <c:v>0.111675126903553</c:v>
                </c:pt>
                <c:pt idx="2">
                  <c:v>0.116751269035533</c:v>
                </c:pt>
                <c:pt idx="3">
                  <c:v>6.0913705583756299E-2</c:v>
                </c:pt>
                <c:pt idx="4">
                  <c:v>3.0456852791878201E-2</c:v>
                </c:pt>
                <c:pt idx="5">
                  <c:v>2.0304568527918801E-2</c:v>
                </c:pt>
                <c:pt idx="6">
                  <c:v>0.42131979695431598</c:v>
                </c:pt>
                <c:pt idx="7">
                  <c:v>0</c:v>
                </c:pt>
                <c:pt idx="8">
                  <c:v>0.54822335025380797</c:v>
                </c:pt>
                <c:pt idx="9">
                  <c:v>3.0456852791878201E-2</c:v>
                </c:pt>
              </c:numCache>
            </c:numRef>
          </c:val>
        </c:ser>
        <c:dLbls>
          <c:showLegendKey val="0"/>
          <c:showVal val="0"/>
          <c:showCatName val="0"/>
          <c:showSerName val="0"/>
          <c:showPercent val="0"/>
          <c:showBubbleSize val="0"/>
        </c:dLbls>
        <c:gapWidth val="70"/>
        <c:axId val="323292456"/>
        <c:axId val="323290496"/>
      </c:barChart>
      <c:catAx>
        <c:axId val="323292456"/>
        <c:scaling>
          <c:orientation val="maxMin"/>
        </c:scaling>
        <c:delete val="0"/>
        <c:axPos val="l"/>
        <c:numFmt formatCode="General" sourceLinked="1"/>
        <c:majorTickMark val="in"/>
        <c:minorTickMark val="none"/>
        <c:tickLblPos val="nextTo"/>
        <c:spPr>
          <a:ln w="12700">
            <a:solidFill>
              <a:schemeClr val="tx1"/>
            </a:solidFill>
          </a:ln>
        </c:spPr>
        <c:txPr>
          <a:bodyPr/>
          <a:lstStyle/>
          <a:p>
            <a:pPr>
              <a:defRPr>
                <a:solidFill>
                  <a:srgbClr val="FFFFFF"/>
                </a:solidFill>
              </a:defRPr>
            </a:pPr>
            <a:endParaRPr lang="ja-JP"/>
          </a:p>
        </c:txPr>
        <c:crossAx val="323290496"/>
        <c:crosses val="autoZero"/>
        <c:auto val="1"/>
        <c:lblAlgn val="ctr"/>
        <c:lblOffset val="100"/>
        <c:noMultiLvlLbl val="0"/>
      </c:catAx>
      <c:valAx>
        <c:axId val="323290496"/>
        <c:scaling>
          <c:orientation val="minMax"/>
          <c:max val="0.8"/>
          <c:min val="0"/>
        </c:scaling>
        <c:delete val="0"/>
        <c:axPos val="t"/>
        <c:majorGridlines>
          <c:spPr>
            <a:ln>
              <a:noFill/>
            </a:ln>
          </c:spPr>
        </c:majorGridlines>
        <c:numFmt formatCode="0.0%" sourceLinked="0"/>
        <c:majorTickMark val="none"/>
        <c:minorTickMark val="none"/>
        <c:tickLblPos val="none"/>
        <c:spPr>
          <a:ln w="12700">
            <a:noFill/>
          </a:ln>
        </c:spPr>
        <c:crossAx val="323292456"/>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8"/>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全体編Graph0209!$AU$634:$AU$643</c:f>
              <c:strCache>
                <c:ptCount val="10"/>
                <c:pt idx="0">
                  <c:v>親</c:v>
                </c:pt>
                <c:pt idx="1">
                  <c:v>友人</c:v>
                </c:pt>
                <c:pt idx="2">
                  <c:v>兄弟姉妹</c:v>
                </c:pt>
                <c:pt idx="3">
                  <c:v>近所の人</c:v>
                </c:pt>
                <c:pt idx="4">
                  <c:v>親・兄弟姉妹以外の親戚</c:v>
                </c:pt>
                <c:pt idx="5">
                  <c:v>その他</c:v>
                </c:pt>
                <c:pt idx="6">
                  <c:v>近所では手伝ったり預かったりしてくれる人はいない</c:v>
                </c:pt>
                <c:pt idx="7">
                  <c:v>自分の世帯は子育て中ではない</c:v>
                </c:pt>
                <c:pt idx="8">
                  <c:v>※近所に子育て支援者あり　計</c:v>
                </c:pt>
                <c:pt idx="9">
                  <c:v>無回答</c:v>
                </c:pt>
              </c:strCache>
            </c:strRef>
          </c:cat>
          <c:val>
            <c:numRef>
              <c:f>全体編Graph0209!$AV$634:$AV$643</c:f>
              <c:numCache>
                <c:formatCode>0.0_ </c:formatCode>
                <c:ptCount val="10"/>
                <c:pt idx="0">
                  <c:v>0.401869158878505</c:v>
                </c:pt>
                <c:pt idx="1">
                  <c:v>0.15576323987538901</c:v>
                </c:pt>
                <c:pt idx="2">
                  <c:v>9.9688473520249496E-2</c:v>
                </c:pt>
                <c:pt idx="3">
                  <c:v>5.9190031152648197E-2</c:v>
                </c:pt>
                <c:pt idx="4">
                  <c:v>3.7383177570093497E-2</c:v>
                </c:pt>
                <c:pt idx="5">
                  <c:v>3.1152647975077899E-2</c:v>
                </c:pt>
                <c:pt idx="6">
                  <c:v>0.38006230529595098</c:v>
                </c:pt>
                <c:pt idx="7">
                  <c:v>3.1152647975077898E-3</c:v>
                </c:pt>
                <c:pt idx="8">
                  <c:v>0.58255451713395601</c:v>
                </c:pt>
                <c:pt idx="9">
                  <c:v>3.4267912772585701E-2</c:v>
                </c:pt>
              </c:numCache>
            </c:numRef>
          </c:val>
        </c:ser>
        <c:dLbls>
          <c:showLegendKey val="0"/>
          <c:showVal val="0"/>
          <c:showCatName val="0"/>
          <c:showSerName val="0"/>
          <c:showPercent val="0"/>
          <c:showBubbleSize val="0"/>
        </c:dLbls>
        <c:gapWidth val="70"/>
        <c:axId val="323291672"/>
        <c:axId val="323289320"/>
      </c:barChart>
      <c:catAx>
        <c:axId val="323291672"/>
        <c:scaling>
          <c:orientation val="maxMin"/>
        </c:scaling>
        <c:delete val="0"/>
        <c:axPos val="l"/>
        <c:numFmt formatCode="General" sourceLinked="1"/>
        <c:majorTickMark val="in"/>
        <c:minorTickMark val="none"/>
        <c:tickLblPos val="nextTo"/>
        <c:spPr>
          <a:ln w="12700">
            <a:solidFill>
              <a:schemeClr val="tx1"/>
            </a:solidFill>
          </a:ln>
        </c:spPr>
        <c:txPr>
          <a:bodyPr/>
          <a:lstStyle/>
          <a:p>
            <a:pPr>
              <a:defRPr>
                <a:solidFill>
                  <a:schemeClr val="bg1"/>
                </a:solidFill>
              </a:defRPr>
            </a:pPr>
            <a:endParaRPr lang="ja-JP"/>
          </a:p>
        </c:txPr>
        <c:crossAx val="323289320"/>
        <c:crosses val="autoZero"/>
        <c:auto val="1"/>
        <c:lblAlgn val="ctr"/>
        <c:lblOffset val="100"/>
        <c:noMultiLvlLbl val="0"/>
      </c:catAx>
      <c:valAx>
        <c:axId val="323289320"/>
        <c:scaling>
          <c:orientation val="minMax"/>
          <c:max val="0.8"/>
          <c:min val="0"/>
        </c:scaling>
        <c:delete val="0"/>
        <c:axPos val="t"/>
        <c:majorGridlines>
          <c:spPr>
            <a:ln>
              <a:noFill/>
            </a:ln>
          </c:spPr>
        </c:majorGridlines>
        <c:numFmt formatCode="0.0%" sourceLinked="0"/>
        <c:majorTickMark val="none"/>
        <c:minorTickMark val="none"/>
        <c:tickLblPos val="none"/>
        <c:spPr>
          <a:ln w="12700">
            <a:noFill/>
          </a:ln>
        </c:spPr>
        <c:crossAx val="323291672"/>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8"/>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全体編Graph0209!$H$634:$H$643</c:f>
              <c:strCache>
                <c:ptCount val="10"/>
                <c:pt idx="0">
                  <c:v>親</c:v>
                </c:pt>
                <c:pt idx="1">
                  <c:v>友人</c:v>
                </c:pt>
                <c:pt idx="2">
                  <c:v>兄弟姉妹</c:v>
                </c:pt>
                <c:pt idx="3">
                  <c:v>近所の人</c:v>
                </c:pt>
                <c:pt idx="4">
                  <c:v>親・兄弟姉妹以外の親戚</c:v>
                </c:pt>
                <c:pt idx="5">
                  <c:v>その他</c:v>
                </c:pt>
                <c:pt idx="6">
                  <c:v>近所では手伝ったり預かったりしてくれる人はいない</c:v>
                </c:pt>
                <c:pt idx="7">
                  <c:v>自分の世帯は子育て中ではない</c:v>
                </c:pt>
                <c:pt idx="8">
                  <c:v>※近所に子育て支援者あり　計</c:v>
                </c:pt>
                <c:pt idx="9">
                  <c:v>無回答</c:v>
                </c:pt>
              </c:strCache>
            </c:strRef>
          </c:cat>
          <c:val>
            <c:numRef>
              <c:f>全体編Graph0209!$I$634:$I$643</c:f>
              <c:numCache>
                <c:formatCode>0.0_ </c:formatCode>
                <c:ptCount val="10"/>
                <c:pt idx="0">
                  <c:v>0.37593984962406002</c:v>
                </c:pt>
                <c:pt idx="1">
                  <c:v>0.18421052631578899</c:v>
                </c:pt>
                <c:pt idx="2">
                  <c:v>0.112781954887218</c:v>
                </c:pt>
                <c:pt idx="3">
                  <c:v>8.2706766917293298E-2</c:v>
                </c:pt>
                <c:pt idx="4">
                  <c:v>3.0075187969924901E-2</c:v>
                </c:pt>
                <c:pt idx="5">
                  <c:v>2.2556390977443601E-2</c:v>
                </c:pt>
                <c:pt idx="6">
                  <c:v>0.31203007518796999</c:v>
                </c:pt>
                <c:pt idx="7">
                  <c:v>6.0150375939849697E-2</c:v>
                </c:pt>
                <c:pt idx="8">
                  <c:v>0.57894736842105299</c:v>
                </c:pt>
                <c:pt idx="9">
                  <c:v>4.8872180451127803E-2</c:v>
                </c:pt>
              </c:numCache>
            </c:numRef>
          </c:val>
        </c:ser>
        <c:dLbls>
          <c:showLegendKey val="0"/>
          <c:showVal val="0"/>
          <c:showCatName val="0"/>
          <c:showSerName val="0"/>
          <c:showPercent val="0"/>
          <c:showBubbleSize val="0"/>
        </c:dLbls>
        <c:gapWidth val="70"/>
        <c:axId val="323290888"/>
        <c:axId val="323292064"/>
      </c:barChart>
      <c:catAx>
        <c:axId val="323290888"/>
        <c:scaling>
          <c:orientation val="maxMin"/>
        </c:scaling>
        <c:delete val="0"/>
        <c:axPos val="l"/>
        <c:numFmt formatCode="General" sourceLinked="1"/>
        <c:majorTickMark val="in"/>
        <c:minorTickMark val="none"/>
        <c:tickLblPos val="nextTo"/>
        <c:spPr>
          <a:ln w="12700">
            <a:solidFill>
              <a:schemeClr val="tx1"/>
            </a:solidFill>
          </a:ln>
        </c:spPr>
        <c:crossAx val="323292064"/>
        <c:crosses val="autoZero"/>
        <c:auto val="1"/>
        <c:lblAlgn val="ctr"/>
        <c:lblOffset val="100"/>
        <c:noMultiLvlLbl val="0"/>
      </c:catAx>
      <c:valAx>
        <c:axId val="323292064"/>
        <c:scaling>
          <c:orientation val="minMax"/>
          <c:max val="0.8"/>
          <c:min val="0"/>
        </c:scaling>
        <c:delete val="0"/>
        <c:axPos val="t"/>
        <c:majorGridlines>
          <c:spPr>
            <a:ln>
              <a:noFill/>
            </a:ln>
          </c:spPr>
        </c:majorGridlines>
        <c:numFmt formatCode="0.0%" sourceLinked="0"/>
        <c:majorTickMark val="none"/>
        <c:minorTickMark val="none"/>
        <c:tickLblPos val="none"/>
        <c:spPr>
          <a:ln w="12700">
            <a:noFill/>
          </a:ln>
        </c:spPr>
        <c:crossAx val="323290888"/>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全体編Graph0209!$BN$596:$BN$602</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全体編Graph0209!$BO$596:$BO$602</c:f>
              <c:numCache>
                <c:formatCode>0.0_ </c:formatCode>
                <c:ptCount val="7"/>
                <c:pt idx="0">
                  <c:v>0.31015037593985201</c:v>
                </c:pt>
                <c:pt idx="1">
                  <c:v>0.112781954887218</c:v>
                </c:pt>
                <c:pt idx="2">
                  <c:v>0.216165413533835</c:v>
                </c:pt>
                <c:pt idx="3">
                  <c:v>0.33270676691729401</c:v>
                </c:pt>
                <c:pt idx="4">
                  <c:v>0.42293233082706799</c:v>
                </c:pt>
                <c:pt idx="5">
                  <c:v>0.63909774436090205</c:v>
                </c:pt>
                <c:pt idx="6">
                  <c:v>2.8195488721804499E-2</c:v>
                </c:pt>
              </c:numCache>
            </c:numRef>
          </c:val>
        </c:ser>
        <c:dLbls>
          <c:showLegendKey val="0"/>
          <c:showVal val="0"/>
          <c:showCatName val="0"/>
          <c:showSerName val="0"/>
          <c:showPercent val="0"/>
          <c:showBubbleSize val="0"/>
        </c:dLbls>
        <c:gapWidth val="70"/>
        <c:axId val="323186888"/>
        <c:axId val="323193944"/>
      </c:barChart>
      <c:catAx>
        <c:axId val="323186888"/>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solidFill>
                  <a:srgbClr val="FFFFFF"/>
                </a:solidFill>
              </a:defRPr>
            </a:pPr>
            <a:endParaRPr lang="ja-JP"/>
          </a:p>
        </c:txPr>
        <c:crossAx val="323193944"/>
        <c:crosses val="autoZero"/>
        <c:auto val="1"/>
        <c:lblAlgn val="ctr"/>
        <c:lblOffset val="100"/>
        <c:noMultiLvlLbl val="0"/>
      </c:catAx>
      <c:valAx>
        <c:axId val="323193944"/>
        <c:scaling>
          <c:orientation val="minMax"/>
          <c:max val="1"/>
          <c:min val="0"/>
        </c:scaling>
        <c:delete val="0"/>
        <c:axPos val="t"/>
        <c:majorGridlines>
          <c:spPr>
            <a:ln>
              <a:noFill/>
            </a:ln>
          </c:spPr>
        </c:majorGridlines>
        <c:numFmt formatCode="0.0%" sourceLinked="0"/>
        <c:majorTickMark val="none"/>
        <c:minorTickMark val="none"/>
        <c:tickLblPos val="none"/>
        <c:spPr>
          <a:ln w="12700">
            <a:noFill/>
          </a:ln>
        </c:spPr>
        <c:crossAx val="323186888"/>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全体編Graph0209!$BN$606:$BN$612</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全体編Graph0209!$BO$606:$BO$612</c:f>
              <c:numCache>
                <c:formatCode>0.0_ </c:formatCode>
                <c:ptCount val="7"/>
                <c:pt idx="0">
                  <c:v>0.17669172932330801</c:v>
                </c:pt>
                <c:pt idx="1">
                  <c:v>0.197368421052632</c:v>
                </c:pt>
                <c:pt idx="2">
                  <c:v>0.227443609022556</c:v>
                </c:pt>
                <c:pt idx="3">
                  <c:v>0.37030075187970002</c:v>
                </c:pt>
                <c:pt idx="4">
                  <c:v>0.37406015037593998</c:v>
                </c:pt>
                <c:pt idx="5">
                  <c:v>0.60150375939849698</c:v>
                </c:pt>
                <c:pt idx="6">
                  <c:v>2.8195488721804499E-2</c:v>
                </c:pt>
              </c:numCache>
            </c:numRef>
          </c:val>
        </c:ser>
        <c:dLbls>
          <c:showLegendKey val="0"/>
          <c:showVal val="0"/>
          <c:showCatName val="0"/>
          <c:showSerName val="0"/>
          <c:showPercent val="0"/>
          <c:showBubbleSize val="0"/>
        </c:dLbls>
        <c:gapWidth val="70"/>
        <c:axId val="323188848"/>
        <c:axId val="323188064"/>
      </c:barChart>
      <c:catAx>
        <c:axId val="323188848"/>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solidFill>
                  <a:srgbClr val="FFFFFF"/>
                </a:solidFill>
              </a:defRPr>
            </a:pPr>
            <a:endParaRPr lang="ja-JP"/>
          </a:p>
        </c:txPr>
        <c:crossAx val="323188064"/>
        <c:crosses val="autoZero"/>
        <c:auto val="1"/>
        <c:lblAlgn val="ctr"/>
        <c:lblOffset val="100"/>
        <c:noMultiLvlLbl val="0"/>
      </c:catAx>
      <c:valAx>
        <c:axId val="323188064"/>
        <c:scaling>
          <c:orientation val="minMax"/>
          <c:max val="1"/>
          <c:min val="0"/>
        </c:scaling>
        <c:delete val="0"/>
        <c:axPos val="t"/>
        <c:majorGridlines>
          <c:spPr>
            <a:ln>
              <a:noFill/>
            </a:ln>
          </c:spPr>
        </c:majorGridlines>
        <c:numFmt formatCode="0.0%" sourceLinked="0"/>
        <c:majorTickMark val="none"/>
        <c:minorTickMark val="none"/>
        <c:tickLblPos val="none"/>
        <c:spPr>
          <a:ln w="12700">
            <a:noFill/>
          </a:ln>
        </c:spPr>
        <c:crossAx val="323188848"/>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全体編Graph0209!$AU$586:$AU$592</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全体編Graph0209!$AV$586:$AV$592</c:f>
              <c:numCache>
                <c:formatCode>0.0_ </c:formatCode>
                <c:ptCount val="7"/>
                <c:pt idx="0">
                  <c:v>0.26168224299065401</c:v>
                </c:pt>
                <c:pt idx="1">
                  <c:v>0.10280373831775701</c:v>
                </c:pt>
                <c:pt idx="2">
                  <c:v>0.22429906542056099</c:v>
                </c:pt>
                <c:pt idx="3">
                  <c:v>0.39252336448598102</c:v>
                </c:pt>
                <c:pt idx="4">
                  <c:v>0.36448598130841198</c:v>
                </c:pt>
                <c:pt idx="5">
                  <c:v>0.58878504672897203</c:v>
                </c:pt>
                <c:pt idx="6">
                  <c:v>1.86915887850467E-2</c:v>
                </c:pt>
              </c:numCache>
            </c:numRef>
          </c:val>
        </c:ser>
        <c:dLbls>
          <c:showLegendKey val="0"/>
          <c:showVal val="0"/>
          <c:showCatName val="0"/>
          <c:showSerName val="0"/>
          <c:showPercent val="0"/>
          <c:showBubbleSize val="0"/>
        </c:dLbls>
        <c:gapWidth val="70"/>
        <c:axId val="323191592"/>
        <c:axId val="323191200"/>
      </c:barChart>
      <c:catAx>
        <c:axId val="323191592"/>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solidFill>
                  <a:schemeClr val="bg1"/>
                </a:solidFill>
              </a:defRPr>
            </a:pPr>
            <a:endParaRPr lang="ja-JP"/>
          </a:p>
        </c:txPr>
        <c:crossAx val="323191200"/>
        <c:crosses val="autoZero"/>
        <c:auto val="1"/>
        <c:lblAlgn val="ctr"/>
        <c:lblOffset val="100"/>
        <c:noMultiLvlLbl val="0"/>
      </c:catAx>
      <c:valAx>
        <c:axId val="323191200"/>
        <c:scaling>
          <c:orientation val="minMax"/>
          <c:max val="1"/>
          <c:min val="0"/>
        </c:scaling>
        <c:delete val="0"/>
        <c:axPos val="t"/>
        <c:majorGridlines>
          <c:spPr>
            <a:ln>
              <a:noFill/>
            </a:ln>
          </c:spPr>
        </c:majorGridlines>
        <c:numFmt formatCode="0.0%" sourceLinked="0"/>
        <c:majorTickMark val="none"/>
        <c:minorTickMark val="none"/>
        <c:tickLblPos val="none"/>
        <c:spPr>
          <a:ln w="12700">
            <a:noFill/>
          </a:ln>
        </c:spPr>
        <c:crossAx val="323191592"/>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全体編Graph0209!$AU$596:$AU$602</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全体編Graph0209!$AV$596:$AV$602</c:f>
              <c:numCache>
                <c:formatCode>0.0_ </c:formatCode>
                <c:ptCount val="7"/>
                <c:pt idx="0">
                  <c:v>0.39875389408099698</c:v>
                </c:pt>
                <c:pt idx="1">
                  <c:v>0.14018691588785001</c:v>
                </c:pt>
                <c:pt idx="2">
                  <c:v>0.218068535825545</c:v>
                </c:pt>
                <c:pt idx="3">
                  <c:v>0.22429906542056099</c:v>
                </c:pt>
                <c:pt idx="4">
                  <c:v>0.53894080996884797</c:v>
                </c:pt>
                <c:pt idx="5">
                  <c:v>0.75700934579439205</c:v>
                </c:pt>
                <c:pt idx="6">
                  <c:v>1.86915887850467E-2</c:v>
                </c:pt>
              </c:numCache>
            </c:numRef>
          </c:val>
        </c:ser>
        <c:dLbls>
          <c:showLegendKey val="0"/>
          <c:showVal val="0"/>
          <c:showCatName val="0"/>
          <c:showSerName val="0"/>
          <c:showPercent val="0"/>
          <c:showBubbleSize val="0"/>
        </c:dLbls>
        <c:gapWidth val="70"/>
        <c:axId val="323191984"/>
        <c:axId val="323187280"/>
      </c:barChart>
      <c:catAx>
        <c:axId val="323191984"/>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solidFill>
                  <a:srgbClr val="FFFFFF"/>
                </a:solidFill>
              </a:defRPr>
            </a:pPr>
            <a:endParaRPr lang="ja-JP"/>
          </a:p>
        </c:txPr>
        <c:crossAx val="323187280"/>
        <c:crosses val="autoZero"/>
        <c:auto val="1"/>
        <c:lblAlgn val="ctr"/>
        <c:lblOffset val="100"/>
        <c:noMultiLvlLbl val="0"/>
      </c:catAx>
      <c:valAx>
        <c:axId val="323187280"/>
        <c:scaling>
          <c:orientation val="minMax"/>
          <c:max val="1"/>
          <c:min val="0"/>
        </c:scaling>
        <c:delete val="0"/>
        <c:axPos val="t"/>
        <c:majorGridlines>
          <c:spPr>
            <a:ln>
              <a:noFill/>
            </a:ln>
          </c:spPr>
        </c:majorGridlines>
        <c:numFmt formatCode="0.0%" sourceLinked="0"/>
        <c:majorTickMark val="none"/>
        <c:minorTickMark val="none"/>
        <c:tickLblPos val="none"/>
        <c:spPr>
          <a:ln w="12700">
            <a:noFill/>
          </a:ln>
        </c:spPr>
        <c:crossAx val="323191984"/>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9052705431051899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全体編Graph0209!$AU$606:$AU$612</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全体編Graph0209!$AV$606:$AV$612</c:f>
              <c:numCache>
                <c:formatCode>0.0_ </c:formatCode>
                <c:ptCount val="7"/>
                <c:pt idx="0">
                  <c:v>0.218068535825545</c:v>
                </c:pt>
                <c:pt idx="1">
                  <c:v>0.25545171339563899</c:v>
                </c:pt>
                <c:pt idx="2">
                  <c:v>0.249221183800623</c:v>
                </c:pt>
                <c:pt idx="3">
                  <c:v>0.258566978193146</c:v>
                </c:pt>
                <c:pt idx="4">
                  <c:v>0.47352024922118402</c:v>
                </c:pt>
                <c:pt idx="5">
                  <c:v>0.72274143302181004</c:v>
                </c:pt>
                <c:pt idx="6">
                  <c:v>1.86915887850467E-2</c:v>
                </c:pt>
              </c:numCache>
            </c:numRef>
          </c:val>
        </c:ser>
        <c:dLbls>
          <c:showLegendKey val="0"/>
          <c:showVal val="0"/>
          <c:showCatName val="0"/>
          <c:showSerName val="0"/>
          <c:showPercent val="0"/>
          <c:showBubbleSize val="0"/>
        </c:dLbls>
        <c:gapWidth val="70"/>
        <c:axId val="323187672"/>
        <c:axId val="323188456"/>
      </c:barChart>
      <c:catAx>
        <c:axId val="323187672"/>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solidFill>
                  <a:srgbClr val="FFFFFF"/>
                </a:solidFill>
              </a:defRPr>
            </a:pPr>
            <a:endParaRPr lang="ja-JP"/>
          </a:p>
        </c:txPr>
        <c:crossAx val="323188456"/>
        <c:crosses val="autoZero"/>
        <c:auto val="1"/>
        <c:lblAlgn val="ctr"/>
        <c:lblOffset val="100"/>
        <c:noMultiLvlLbl val="0"/>
      </c:catAx>
      <c:valAx>
        <c:axId val="323188456"/>
        <c:scaling>
          <c:orientation val="minMax"/>
          <c:max val="1"/>
          <c:min val="0"/>
        </c:scaling>
        <c:delete val="0"/>
        <c:axPos val="t"/>
        <c:majorGridlines>
          <c:spPr>
            <a:ln>
              <a:noFill/>
            </a:ln>
          </c:spPr>
        </c:majorGridlines>
        <c:numFmt formatCode="0.0%" sourceLinked="0"/>
        <c:majorTickMark val="none"/>
        <c:minorTickMark val="none"/>
        <c:tickLblPos val="none"/>
        <c:spPr>
          <a:ln w="12700">
            <a:noFill/>
          </a:ln>
        </c:spPr>
        <c:crossAx val="323187672"/>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3.7309453965313197E-2"/>
          <c:w val="0.47799524587728398"/>
          <c:h val="0.93191729710256799"/>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Pt>
            <c:idx val="9"/>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全体編Graph0209!$H$582:$H$588</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全体編Graph0209!$I$582:$I$588</c:f>
              <c:numCache>
                <c:formatCode>0.0_ </c:formatCode>
                <c:ptCount val="7"/>
                <c:pt idx="0">
                  <c:v>6.7268623024830901E-2</c:v>
                </c:pt>
                <c:pt idx="1">
                  <c:v>4.69525959367946E-2</c:v>
                </c:pt>
                <c:pt idx="2">
                  <c:v>0.15033860045146699</c:v>
                </c:pt>
                <c:pt idx="3">
                  <c:v>0.63702031602708997</c:v>
                </c:pt>
                <c:pt idx="4">
                  <c:v>0.114221218961625</c:v>
                </c:pt>
                <c:pt idx="5">
                  <c:v>0.26455981941309298</c:v>
                </c:pt>
                <c:pt idx="6">
                  <c:v>9.8419864559819603E-2</c:v>
                </c:pt>
              </c:numCache>
            </c:numRef>
          </c:val>
        </c:ser>
        <c:dLbls>
          <c:showLegendKey val="0"/>
          <c:showVal val="0"/>
          <c:showCatName val="0"/>
          <c:showSerName val="0"/>
          <c:showPercent val="0"/>
          <c:showBubbleSize val="0"/>
        </c:dLbls>
        <c:gapWidth val="70"/>
        <c:axId val="323289712"/>
        <c:axId val="323295592"/>
      </c:barChart>
      <c:catAx>
        <c:axId val="323289712"/>
        <c:scaling>
          <c:orientation val="maxMin"/>
        </c:scaling>
        <c:delete val="0"/>
        <c:axPos val="l"/>
        <c:numFmt formatCode="General" sourceLinked="0"/>
        <c:majorTickMark val="in"/>
        <c:minorTickMark val="none"/>
        <c:tickLblPos val="nextTo"/>
        <c:spPr>
          <a:ln w="12700">
            <a:solidFill>
              <a:schemeClr val="tx1"/>
            </a:solidFill>
          </a:ln>
        </c:spPr>
        <c:txPr>
          <a:bodyPr/>
          <a:lstStyle/>
          <a:p>
            <a:pPr algn="r">
              <a:defRPr/>
            </a:pPr>
            <a:endParaRPr lang="ja-JP"/>
          </a:p>
        </c:txPr>
        <c:crossAx val="323295592"/>
        <c:crosses val="autoZero"/>
        <c:auto val="1"/>
        <c:lblAlgn val="ctr"/>
        <c:lblOffset val="100"/>
        <c:noMultiLvlLbl val="0"/>
      </c:catAx>
      <c:valAx>
        <c:axId val="323295592"/>
        <c:scaling>
          <c:orientation val="minMax"/>
          <c:max val="1"/>
        </c:scaling>
        <c:delete val="0"/>
        <c:axPos val="t"/>
        <c:majorGridlines>
          <c:spPr>
            <a:ln>
              <a:noFill/>
            </a:ln>
          </c:spPr>
        </c:majorGridlines>
        <c:numFmt formatCode="0.0_ " sourceLinked="1"/>
        <c:majorTickMark val="none"/>
        <c:minorTickMark val="none"/>
        <c:tickLblPos val="none"/>
        <c:spPr>
          <a:ln w="12700">
            <a:noFill/>
          </a:ln>
        </c:spPr>
        <c:crossAx val="323289712"/>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3.7309453965313197E-2"/>
          <c:w val="0.47799524587728398"/>
          <c:h val="0.93191729710256799"/>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Pt>
            <c:idx val="9"/>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全体編Graph0209!$H$592:$H$598</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全体編Graph0209!$I$592:$I$598</c:f>
              <c:numCache>
                <c:formatCode>0.0_ </c:formatCode>
                <c:ptCount val="7"/>
                <c:pt idx="0">
                  <c:v>8.2167042889390501E-2</c:v>
                </c:pt>
                <c:pt idx="1">
                  <c:v>5.7336343115124103E-2</c:v>
                </c:pt>
                <c:pt idx="2">
                  <c:v>0.14221218961625301</c:v>
                </c:pt>
                <c:pt idx="3">
                  <c:v>0.61625282167042905</c:v>
                </c:pt>
                <c:pt idx="4">
                  <c:v>0.13950338600451501</c:v>
                </c:pt>
                <c:pt idx="5">
                  <c:v>0.28171557562076699</c:v>
                </c:pt>
                <c:pt idx="6">
                  <c:v>0.102031602708804</c:v>
                </c:pt>
              </c:numCache>
            </c:numRef>
          </c:val>
        </c:ser>
        <c:dLbls>
          <c:showLegendKey val="0"/>
          <c:showVal val="0"/>
          <c:showCatName val="0"/>
          <c:showSerName val="0"/>
          <c:showPercent val="0"/>
          <c:showBubbleSize val="0"/>
        </c:dLbls>
        <c:gapWidth val="70"/>
        <c:axId val="323294808"/>
        <c:axId val="323294416"/>
      </c:barChart>
      <c:catAx>
        <c:axId val="323294808"/>
        <c:scaling>
          <c:orientation val="maxMin"/>
        </c:scaling>
        <c:delete val="0"/>
        <c:axPos val="l"/>
        <c:numFmt formatCode="General" sourceLinked="0"/>
        <c:majorTickMark val="in"/>
        <c:minorTickMark val="none"/>
        <c:tickLblPos val="nextTo"/>
        <c:spPr>
          <a:ln w="12700">
            <a:solidFill>
              <a:schemeClr val="tx1"/>
            </a:solidFill>
          </a:ln>
        </c:spPr>
        <c:txPr>
          <a:bodyPr/>
          <a:lstStyle/>
          <a:p>
            <a:pPr algn="r">
              <a:defRPr/>
            </a:pPr>
            <a:endParaRPr lang="ja-JP"/>
          </a:p>
        </c:txPr>
        <c:crossAx val="323294416"/>
        <c:crosses val="autoZero"/>
        <c:auto val="1"/>
        <c:lblAlgn val="ctr"/>
        <c:lblOffset val="100"/>
        <c:noMultiLvlLbl val="0"/>
      </c:catAx>
      <c:valAx>
        <c:axId val="323294416"/>
        <c:scaling>
          <c:orientation val="minMax"/>
          <c:max val="1"/>
        </c:scaling>
        <c:delete val="0"/>
        <c:axPos val="t"/>
        <c:majorGridlines>
          <c:spPr>
            <a:ln>
              <a:noFill/>
            </a:ln>
          </c:spPr>
        </c:majorGridlines>
        <c:numFmt formatCode="0.0_ " sourceLinked="1"/>
        <c:majorTickMark val="none"/>
        <c:minorTickMark val="none"/>
        <c:tickLblPos val="none"/>
        <c:spPr>
          <a:ln w="12700">
            <a:noFill/>
          </a:ln>
        </c:spPr>
        <c:crossAx val="323294808"/>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3.7309453965313197E-2"/>
          <c:w val="0.47799524587728398"/>
          <c:h val="0.93191729710256799"/>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4"/>
            <c:invertIfNegative val="0"/>
            <c:bubble3D val="0"/>
            <c:spPr>
              <a:pattFill prst="pct90">
                <a:fgClr>
                  <a:schemeClr val="tx1">
                    <a:lumMod val="85000"/>
                    <a:lumOff val="15000"/>
                  </a:schemeClr>
                </a:fgClr>
                <a:bgClr>
                  <a:prstClr val="white"/>
                </a:bgClr>
              </a:pattFill>
              <a:effectLst/>
            </c:spPr>
          </c:dPt>
          <c:dPt>
            <c:idx val="5"/>
            <c:invertIfNegative val="0"/>
            <c:bubble3D val="0"/>
            <c:spPr>
              <a:pattFill prst="pct90">
                <a:fgClr>
                  <a:schemeClr val="tx1">
                    <a:lumMod val="85000"/>
                    <a:lumOff val="15000"/>
                  </a:schemeClr>
                </a:fgClr>
                <a:bgClr>
                  <a:prstClr val="white"/>
                </a:bgClr>
              </a:pattFill>
              <a:effectLst/>
            </c:spPr>
          </c:dPt>
          <c:dPt>
            <c:idx val="9"/>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全体編Graph0209!$H$602:$H$608</c:f>
              <c:strCache>
                <c:ptCount val="7"/>
                <c:pt idx="0">
                  <c:v>利用したことがある</c:v>
                </c:pt>
                <c:pt idx="1">
                  <c:v>利用したことはないが、機能や支援内容について知っている</c:v>
                </c:pt>
                <c:pt idx="2">
                  <c:v>利用したことはないが、名前は知っている</c:v>
                </c:pt>
                <c:pt idx="3">
                  <c:v>初めて聞いた</c:v>
                </c:pt>
                <c:pt idx="4">
                  <c:v>※機能・支援内容認知あり以上　計</c:v>
                </c:pt>
                <c:pt idx="5">
                  <c:v>※知名あり以上　計</c:v>
                </c:pt>
                <c:pt idx="6">
                  <c:v>無回答</c:v>
                </c:pt>
              </c:strCache>
            </c:strRef>
          </c:cat>
          <c:val>
            <c:numRef>
              <c:f>全体編Graph0209!$I$602:$I$608</c:f>
              <c:numCache>
                <c:formatCode>0.0_ </c:formatCode>
                <c:ptCount val="7"/>
                <c:pt idx="0">
                  <c:v>4.7855530474040599E-2</c:v>
                </c:pt>
                <c:pt idx="1">
                  <c:v>7.9006772009029502E-2</c:v>
                </c:pt>
                <c:pt idx="2">
                  <c:v>0.12595936794582399</c:v>
                </c:pt>
                <c:pt idx="3">
                  <c:v>0.64559819413092501</c:v>
                </c:pt>
                <c:pt idx="4">
                  <c:v>0.12686230248307001</c:v>
                </c:pt>
                <c:pt idx="5">
                  <c:v>0.25282167042889397</c:v>
                </c:pt>
                <c:pt idx="6">
                  <c:v>0.101580135440181</c:v>
                </c:pt>
              </c:numCache>
            </c:numRef>
          </c:val>
        </c:ser>
        <c:dLbls>
          <c:showLegendKey val="0"/>
          <c:showVal val="0"/>
          <c:showCatName val="0"/>
          <c:showSerName val="0"/>
          <c:showPercent val="0"/>
          <c:showBubbleSize val="0"/>
        </c:dLbls>
        <c:gapWidth val="70"/>
        <c:axId val="323295200"/>
        <c:axId val="323291280"/>
      </c:barChart>
      <c:catAx>
        <c:axId val="323295200"/>
        <c:scaling>
          <c:orientation val="maxMin"/>
        </c:scaling>
        <c:delete val="0"/>
        <c:axPos val="l"/>
        <c:numFmt formatCode="General" sourceLinked="0"/>
        <c:majorTickMark val="in"/>
        <c:minorTickMark val="none"/>
        <c:tickLblPos val="nextTo"/>
        <c:spPr>
          <a:ln w="12700">
            <a:solidFill>
              <a:schemeClr val="tx1"/>
            </a:solidFill>
          </a:ln>
        </c:spPr>
        <c:txPr>
          <a:bodyPr/>
          <a:lstStyle/>
          <a:p>
            <a:pPr algn="r">
              <a:defRPr/>
            </a:pPr>
            <a:endParaRPr lang="ja-JP"/>
          </a:p>
        </c:txPr>
        <c:crossAx val="323291280"/>
        <c:crosses val="autoZero"/>
        <c:auto val="1"/>
        <c:lblAlgn val="ctr"/>
        <c:lblOffset val="100"/>
        <c:noMultiLvlLbl val="0"/>
      </c:catAx>
      <c:valAx>
        <c:axId val="323291280"/>
        <c:scaling>
          <c:orientation val="minMax"/>
          <c:max val="1"/>
        </c:scaling>
        <c:delete val="0"/>
        <c:axPos val="t"/>
        <c:majorGridlines>
          <c:spPr>
            <a:ln>
              <a:noFill/>
            </a:ln>
          </c:spPr>
        </c:majorGridlines>
        <c:numFmt formatCode="0.0_ " sourceLinked="1"/>
        <c:majorTickMark val="none"/>
        <c:minorTickMark val="none"/>
        <c:tickLblPos val="none"/>
        <c:spPr>
          <a:ln w="12700">
            <a:noFill/>
          </a:ln>
        </c:spPr>
        <c:crossAx val="323295200"/>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F4F095C-0A36-D340-A7CF-BE757CB61164}" type="datetime1">
              <a:rPr kumimoji="1" lang="ja-JP" altLang="en-US" smtClean="0"/>
              <a:pPr/>
              <a:t>2017/3/31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2A314CE9-B18D-2F4D-9D30-8A41E296FC1D}" type="slidenum">
              <a:rPr kumimoji="1" lang="ja-JP" altLang="en-US" smtClean="0"/>
              <a:pPr/>
              <a:t>‹#›</a:t>
            </a:fld>
            <a:endParaRPr kumimoji="1" lang="ja-JP" altLang="en-US"/>
          </a:p>
        </p:txBody>
      </p:sp>
    </p:spTree>
    <p:extLst>
      <p:ext uri="{BB962C8B-B14F-4D97-AF65-F5344CB8AC3E}">
        <p14:creationId xmlns:p14="http://schemas.microsoft.com/office/powerpoint/2010/main" val="33385530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A0E1138-31F2-0B4C-96E8-867EE3CC3FB7}" type="datetime1">
              <a:rPr kumimoji="1" lang="ja-JP" altLang="en-US" smtClean="0"/>
              <a:pPr/>
              <a:t>2017/3/31</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0B62847-F584-334D-8F13-058A17981028}" type="slidenum">
              <a:rPr kumimoji="1" lang="ja-JP" altLang="en-US" smtClean="0"/>
              <a:pPr/>
              <a:t>‹#›</a:t>
            </a:fld>
            <a:endParaRPr kumimoji="1" lang="ja-JP" altLang="en-US"/>
          </a:p>
        </p:txBody>
      </p:sp>
    </p:spTree>
    <p:extLst>
      <p:ext uri="{BB962C8B-B14F-4D97-AF65-F5344CB8AC3E}">
        <p14:creationId xmlns:p14="http://schemas.microsoft.com/office/powerpoint/2010/main" val="2878267075"/>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360000"/>
            <a:ext cx="6010480" cy="437796"/>
          </a:xfrm>
        </p:spPr>
        <p:txBody>
          <a:bodyPr>
            <a:normAutofit/>
          </a:bodyPr>
          <a:lstStyle>
            <a:lvl1pPr algn="l">
              <a:defRPr sz="14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68000" y="864000"/>
            <a:ext cx="6010480" cy="3619718"/>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38132FFC-71A5-C94B-86A6-736E2F392ADF}"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171831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3650D2-F124-2A40-B50A-162803284F60}"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49558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EA4E08-D4BF-5349-AFE8-2F490F60DFD5}"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85036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769131-5BF1-E641-A9D9-506891033C2B}"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195342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9AC27F0-FB93-BE46-AC2E-34DED881916E}"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22572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FD7CCE7-50EE-3242-80C2-D01485709638}"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60380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DDBC21-EF13-2649-97CE-4C093361B6F3}" type="datetime1">
              <a:rPr kumimoji="1" lang="ja-JP" altLang="en-US" smtClean="0"/>
              <a:pPr/>
              <a:t>2017/3/31</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9" name="スライド番号プレースホルダー 8"/>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48014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5184EF9-989E-8944-B310-2A2BB61A78E7}" type="datetime1">
              <a:rPr kumimoji="1" lang="ja-JP" altLang="en-US" smtClean="0"/>
              <a:pPr/>
              <a:t>2017/3/31</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5" name="スライド番号プレースホルダー 4"/>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15012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9A941D-A08E-E243-8AF7-457CABE6AE60}" type="datetime1">
              <a:rPr kumimoji="1" lang="ja-JP" altLang="en-US" smtClean="0"/>
              <a:pPr/>
              <a:t>2017/3/31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67769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AC254A-89F8-4746-B8FA-6461A8B79059}"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30307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329F08-86B7-DF4D-A4FA-401F1BA8A27D}"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03337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8000" y="360001"/>
            <a:ext cx="5992480" cy="454304"/>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67999" y="864000"/>
            <a:ext cx="5992481" cy="289935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860280" y="9369357"/>
            <a:ext cx="1600200" cy="527403"/>
          </a:xfrm>
          <a:prstGeom prst="rect">
            <a:avLst/>
          </a:prstGeom>
        </p:spPr>
        <p:txBody>
          <a:bodyPr vert="horz" lIns="91440" tIns="45720" rIns="91440" bIns="45720" rtlCol="0" anchor="ctr"/>
          <a:lstStyle>
            <a:lvl1pPr algn="r">
              <a:defRPr sz="800">
                <a:solidFill>
                  <a:srgbClr val="000000"/>
                </a:solidFill>
                <a:latin typeface="HG丸ｺﾞｼｯｸM-PRO"/>
                <a:ea typeface="HG丸ｺﾞｼｯｸM-PRO"/>
                <a:cs typeface="HG丸ｺﾞｼｯｸM-PRO"/>
              </a:defRPr>
            </a:lvl1pPr>
          </a:lstStyle>
          <a:p>
            <a:fld id="{4188D1E6-21D5-8C43-8255-F5526D076C6A}" type="datetime1">
              <a:rPr lang="ja-JP" altLang="en-US" smtClean="0"/>
              <a:pPr/>
              <a:t>2017/3/31</a:t>
            </a:fld>
            <a:endParaRPr lang="ja-JP" altLang="en-US" dirty="0"/>
          </a:p>
        </p:txBody>
      </p:sp>
      <p:sp>
        <p:nvSpPr>
          <p:cNvPr id="5" name="フッター プレースホルダー 4"/>
          <p:cNvSpPr>
            <a:spLocks noGrp="1"/>
          </p:cNvSpPr>
          <p:nvPr>
            <p:ph type="ftr" sz="quarter" idx="3"/>
          </p:nvPr>
        </p:nvSpPr>
        <p:spPr>
          <a:xfrm>
            <a:off x="383865" y="9369357"/>
            <a:ext cx="2171700" cy="527403"/>
          </a:xfrm>
          <a:prstGeom prst="rect">
            <a:avLst/>
          </a:prstGeom>
        </p:spPr>
        <p:txBody>
          <a:bodyPr vert="horz" lIns="91440" tIns="45720" rIns="91440" bIns="45720" rtlCol="0" anchor="ctr"/>
          <a:lstStyle>
            <a:lvl1pPr algn="l">
              <a:defRPr sz="800">
                <a:solidFill>
                  <a:srgbClr val="000000"/>
                </a:solidFill>
                <a:latin typeface="HG丸ｺﾞｼｯｸM-PRO"/>
                <a:ea typeface="HG丸ｺﾞｼｯｸM-PRO"/>
                <a:cs typeface="HG丸ｺﾞｼｯｸM-PRO"/>
              </a:defRPr>
            </a:lvl1pPr>
          </a:lstStyle>
          <a:p>
            <a:r>
              <a:rPr lang="ja-JP" altLang="en-US" smtClean="0"/>
              <a:t>平成</a:t>
            </a:r>
            <a:r>
              <a:rPr lang="en-US" altLang="ja-JP" smtClean="0"/>
              <a:t>28</a:t>
            </a:r>
            <a:r>
              <a:rPr lang="ja-JP" altLang="en-US" smtClean="0"/>
              <a:t>年度 港北区区民意識調査</a:t>
            </a:r>
            <a:endParaRPr lang="ja-JP" altLang="en-US" dirty="0"/>
          </a:p>
        </p:txBody>
      </p:sp>
      <p:sp>
        <p:nvSpPr>
          <p:cNvPr id="6" name="スライド番号プレースホルダー 5"/>
          <p:cNvSpPr>
            <a:spLocks noGrp="1"/>
          </p:cNvSpPr>
          <p:nvPr>
            <p:ph type="sldNum" sz="quarter" idx="4"/>
          </p:nvPr>
        </p:nvSpPr>
        <p:spPr>
          <a:xfrm>
            <a:off x="2620365" y="9369357"/>
            <a:ext cx="1600200" cy="527403"/>
          </a:xfrm>
          <a:prstGeom prst="rect">
            <a:avLst/>
          </a:prstGeom>
        </p:spPr>
        <p:txBody>
          <a:bodyPr vert="horz" lIns="91440" tIns="45720" rIns="91440" bIns="45720" rtlCol="0" anchor="ctr"/>
          <a:lstStyle>
            <a:lvl1pPr algn="ctr">
              <a:defRPr sz="800">
                <a:solidFill>
                  <a:srgbClr val="000000"/>
                </a:solidFill>
                <a:latin typeface="HG丸ｺﾞｼｯｸM-PRO"/>
                <a:ea typeface="HG丸ｺﾞｼｯｸM-PRO"/>
                <a:cs typeface="HG丸ｺﾞｼｯｸM-PRO"/>
              </a:defRPr>
            </a:lvl1pPr>
          </a:lstStyle>
          <a:p>
            <a:fld id="{6E8F5CB2-F233-504E-A0E6-8F243E763DF6}" type="slidenum">
              <a:rPr lang="ja-JP" altLang="en-US" smtClean="0"/>
              <a:pPr/>
              <a:t>‹#›</a:t>
            </a:fld>
            <a:endParaRPr lang="ja-JP" altLang="en-US" dirty="0"/>
          </a:p>
        </p:txBody>
      </p:sp>
    </p:spTree>
    <p:extLst>
      <p:ext uri="{BB962C8B-B14F-4D97-AF65-F5344CB8AC3E}">
        <p14:creationId xmlns:p14="http://schemas.microsoft.com/office/powerpoint/2010/main" val="220250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p:titleStyle>
    <p:bodyStyle>
      <a:lvl1pPr marL="342900" indent="-3429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1pPr>
      <a:lvl2pPr marL="742950" indent="-28575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2pPr>
      <a:lvl3pPr marL="11430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3pPr>
      <a:lvl4pPr marL="16002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4pPr>
      <a:lvl5pPr marL="20574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package" Target="../embeddings/Microsoft_Excel_______2.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package" Target="../embeddings/Microsoft_Excel_______1.xlsx"/></Relationships>
</file>

<file path=ppt/slides/_rels/slide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3.bin"/><Relationship Id="rId7" Type="http://schemas.openxmlformats.org/officeDocument/2006/relationships/package" Target="../embeddings/Microsoft_Excel_______4.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png"/><Relationship Id="rId4" Type="http://schemas.openxmlformats.org/officeDocument/2006/relationships/package" Target="../embeddings/Microsoft_Excel_______3.xlsx"/></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5.bin"/><Relationship Id="rId7" Type="http://schemas.openxmlformats.org/officeDocument/2006/relationships/package" Target="../embeddings/Microsoft_Excel_______6.xls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png"/><Relationship Id="rId4" Type="http://schemas.openxmlformats.org/officeDocument/2006/relationships/package" Target="../embeddings/Microsoft_Excel_______5.xlsx"/></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7.bin"/><Relationship Id="rId7" Type="http://schemas.openxmlformats.org/officeDocument/2006/relationships/package" Target="../embeddings/Microsoft_Excel_______8.xls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png"/><Relationship Id="rId4" Type="http://schemas.openxmlformats.org/officeDocument/2006/relationships/package" Target="../embeddings/Microsoft_Excel_______7.xlsx"/></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9.bin"/><Relationship Id="rId7" Type="http://schemas.openxmlformats.org/officeDocument/2006/relationships/package" Target="../embeddings/Microsoft_Excel_______10.xlsx"/><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png"/><Relationship Id="rId4" Type="http://schemas.openxmlformats.org/officeDocument/2006/relationships/package" Target="../embeddings/Microsoft_Excel_______9.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0</a:t>
            </a:fld>
            <a:endParaRPr kumimoji="1" lang="ja-JP" altLang="en-US"/>
          </a:p>
        </p:txBody>
      </p:sp>
      <p:sp>
        <p:nvSpPr>
          <p:cNvPr id="28" name="タイトル 1"/>
          <p:cNvSpPr txBox="1">
            <a:spLocks/>
          </p:cNvSpPr>
          <p:nvPr/>
        </p:nvSpPr>
        <p:spPr>
          <a:xfrm>
            <a:off x="360000" y="27522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t>＜</a:t>
            </a:r>
            <a:r>
              <a:rPr lang="ja-JP" altLang="en-US" sz="1000" dirty="0"/>
              <a:t>４－５　子育てに</a:t>
            </a:r>
            <a:r>
              <a:rPr lang="ja-JP" altLang="en-US" sz="1000" dirty="0" smtClean="0"/>
              <a:t>ついて</a:t>
            </a:r>
            <a:r>
              <a:rPr lang="ja-JP" altLang="en-US" sz="1000" dirty="0" smtClean="0">
                <a:solidFill>
                  <a:srgbClr val="000000"/>
                </a:solidFill>
              </a:rPr>
              <a:t>＞</a:t>
            </a:r>
            <a:endParaRPr lang="ja-JP" altLang="en-US" sz="1000" dirty="0"/>
          </a:p>
        </p:txBody>
      </p:sp>
      <p:sp>
        <p:nvSpPr>
          <p:cNvPr id="29" name="タイトル 1"/>
          <p:cNvSpPr>
            <a:spLocks noGrp="1"/>
          </p:cNvSpPr>
          <p:nvPr>
            <p:ph type="ctrTitle"/>
          </p:nvPr>
        </p:nvSpPr>
        <p:spPr>
          <a:xfrm>
            <a:off x="383865" y="896396"/>
            <a:ext cx="6076615" cy="899999"/>
          </a:xfrm>
          <a:solidFill>
            <a:srgbClr val="D9D9D9"/>
          </a:solidFill>
          <a:ln>
            <a:solidFill>
              <a:srgbClr val="FFFFFF"/>
            </a:solidFill>
          </a:ln>
        </p:spPr>
        <p:txBody>
          <a:bodyPr>
            <a:noAutofit/>
          </a:bodyPr>
          <a:lstStyle/>
          <a:p>
            <a:r>
              <a:rPr lang="en-US" altLang="ja-JP" sz="1200" dirty="0" smtClean="0"/>
              <a:t>【</a:t>
            </a:r>
            <a:r>
              <a:rPr lang="ja-JP" altLang="en-US" sz="1200" dirty="0"/>
              <a:t>保育園児や幼稚園児を含む未就学児</a:t>
            </a:r>
            <a:r>
              <a:rPr lang="en-US" altLang="ja-JP" sz="1200" dirty="0"/>
              <a:t>(</a:t>
            </a:r>
            <a:r>
              <a:rPr lang="ja-JP" altLang="en-US" sz="1200" dirty="0"/>
              <a:t>小学校入学前の児童</a:t>
            </a:r>
            <a:r>
              <a:rPr lang="en-US" altLang="ja-JP" sz="1200" dirty="0"/>
              <a:t>)</a:t>
            </a:r>
            <a:r>
              <a:rPr lang="ja-JP" altLang="en-US" sz="1200" dirty="0"/>
              <a:t>がいる世帯</a:t>
            </a:r>
            <a:r>
              <a:rPr lang="en-US" altLang="ja-JP" sz="1200" dirty="0"/>
              <a:t>】</a:t>
            </a:r>
            <a:r>
              <a:rPr lang="ja-JP" altLang="en-US" sz="1200" dirty="0" smtClean="0"/>
              <a:t>に</a:t>
            </a:r>
            <a:r>
              <a:rPr lang="en-US" altLang="ja-JP" sz="1200" dirty="0" smtClean="0"/>
              <a:t/>
            </a:r>
            <a:br>
              <a:rPr lang="en-US" altLang="ja-JP" sz="1200" dirty="0" smtClean="0"/>
            </a:br>
            <a:r>
              <a:rPr lang="ja-JP" altLang="en-US" sz="1200" dirty="0" smtClean="0"/>
              <a:t>　　　　　　　　　　　　　　　　　　　　　　　　　　　限って結果</a:t>
            </a:r>
            <a:r>
              <a:rPr lang="ja-JP" altLang="en-US" sz="1200" dirty="0"/>
              <a:t>をみると</a:t>
            </a:r>
            <a:r>
              <a:rPr lang="ja-JP" altLang="en-US" sz="1200" dirty="0" smtClean="0"/>
              <a:t>、</a:t>
            </a:r>
            <a:r>
              <a:rPr lang="en-US" altLang="ja-JP" sz="1200" dirty="0" smtClean="0"/>
              <a:t/>
            </a:r>
            <a:br>
              <a:rPr lang="en-US" altLang="ja-JP" sz="1200" dirty="0" smtClean="0"/>
            </a:br>
            <a:r>
              <a:rPr lang="ja-JP" altLang="en-US" sz="1200" dirty="0" smtClean="0"/>
              <a:t> ３つの子育て支援</a:t>
            </a:r>
            <a:r>
              <a:rPr lang="ja-JP" altLang="en-US" sz="1200" dirty="0"/>
              <a:t>サービス共に、利用経験率は２割強～４割となり</a:t>
            </a:r>
            <a:r>
              <a:rPr lang="ja-JP" altLang="en-US" sz="1200" dirty="0" smtClean="0"/>
              <a:t>、</a:t>
            </a:r>
            <a:r>
              <a:rPr lang="en-US" altLang="ja-JP" sz="1200" dirty="0" smtClean="0"/>
              <a:t/>
            </a:r>
            <a:br>
              <a:rPr lang="en-US" altLang="ja-JP" sz="1200" dirty="0" smtClean="0"/>
            </a:br>
            <a:r>
              <a:rPr lang="ja-JP" altLang="en-US" sz="1200" dirty="0" smtClean="0"/>
              <a:t>　　　　　　　　　　　　　　　　　　　　知名率</a:t>
            </a:r>
            <a:r>
              <a:rPr lang="ja-JP" altLang="en-US" sz="1200" dirty="0"/>
              <a:t>は６割弱～７割台半ばに達する。 </a:t>
            </a:r>
          </a:p>
        </p:txBody>
      </p:sp>
      <p:sp>
        <p:nvSpPr>
          <p:cNvPr id="12" name="タイトル 1"/>
          <p:cNvSpPr txBox="1">
            <a:spLocks/>
          </p:cNvSpPr>
          <p:nvPr/>
        </p:nvSpPr>
        <p:spPr>
          <a:xfrm>
            <a:off x="234000" y="6444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港北区の子育て支援サービスの認知・利用経験</a:t>
            </a:r>
            <a:r>
              <a:rPr lang="en-US" altLang="ja-JP" sz="900" dirty="0"/>
              <a:t>】</a:t>
            </a:r>
            <a:r>
              <a:rPr lang="ja-JP" altLang="en-US" sz="900" dirty="0"/>
              <a:t>（問</a:t>
            </a:r>
            <a:r>
              <a:rPr lang="en-US" altLang="ja-JP" sz="900" dirty="0"/>
              <a:t>14</a:t>
            </a:r>
            <a:r>
              <a:rPr lang="ja-JP" altLang="en-US" sz="900" dirty="0"/>
              <a:t>－Ａ～Ｃ） </a:t>
            </a:r>
          </a:p>
        </p:txBody>
      </p:sp>
      <p:sp>
        <p:nvSpPr>
          <p:cNvPr id="22" name="タイトル 1"/>
          <p:cNvSpPr txBox="1">
            <a:spLocks/>
          </p:cNvSpPr>
          <p:nvPr/>
        </p:nvSpPr>
        <p:spPr>
          <a:xfrm>
            <a:off x="360000" y="2292781"/>
            <a:ext cx="6118480" cy="539999"/>
          </a:xfrm>
          <a:prstGeom prst="rect">
            <a:avLst/>
          </a:prstGeom>
          <a:solidFill>
            <a:srgbClr val="D9D9D9"/>
          </a:solidFill>
          <a:ln>
            <a:solidFill>
              <a:srgbClr val="FFFFFF"/>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200" dirty="0" smtClean="0"/>
              <a:t>未就学児</a:t>
            </a:r>
            <a:r>
              <a:rPr lang="ja-JP" altLang="en-US" sz="1200" dirty="0"/>
              <a:t>がいる世帯の</a:t>
            </a:r>
            <a:r>
              <a:rPr lang="en-US" altLang="ja-JP" sz="1200" dirty="0"/>
              <a:t>【</a:t>
            </a:r>
            <a:r>
              <a:rPr lang="ja-JP" altLang="en-US" sz="1200" dirty="0"/>
              <a:t>Ａ．親と子のつどいのひろば</a:t>
            </a:r>
            <a:r>
              <a:rPr lang="en-US" altLang="ja-JP" sz="1200" dirty="0"/>
              <a:t>】</a:t>
            </a:r>
            <a:r>
              <a:rPr lang="ja-JP" altLang="en-US" sz="1200" dirty="0"/>
              <a:t>の浸透度は</a:t>
            </a:r>
            <a:r>
              <a:rPr lang="ja-JP" altLang="en-US" sz="1200" dirty="0" smtClean="0"/>
              <a:t>、</a:t>
            </a:r>
            <a:endParaRPr lang="en-US" altLang="ja-JP" sz="1200" dirty="0" smtClean="0"/>
          </a:p>
          <a:p>
            <a:r>
              <a:rPr lang="ja-JP" altLang="en-US" sz="1200" dirty="0" smtClean="0"/>
              <a:t>　　　　　　　　　　　　　　　　利用</a:t>
            </a:r>
            <a:r>
              <a:rPr lang="ja-JP" altLang="en-US" sz="1200" dirty="0"/>
              <a:t>経験率が２割台半ばで</a:t>
            </a:r>
            <a:r>
              <a:rPr lang="ja-JP" altLang="en-US" sz="1200" dirty="0" smtClean="0"/>
              <a:t>、知名率</a:t>
            </a:r>
            <a:r>
              <a:rPr lang="ja-JP" altLang="en-US" sz="1200" dirty="0"/>
              <a:t>は６割弱</a:t>
            </a:r>
            <a:r>
              <a:rPr lang="ja-JP" altLang="en-US" sz="1200" dirty="0" smtClean="0"/>
              <a:t>。</a:t>
            </a:r>
            <a:endParaRPr lang="ja-JP" altLang="en-US" sz="1200" dirty="0"/>
          </a:p>
        </p:txBody>
      </p:sp>
      <p:sp>
        <p:nvSpPr>
          <p:cNvPr id="23" name="サブタイトル 2"/>
          <p:cNvSpPr txBox="1">
            <a:spLocks/>
          </p:cNvSpPr>
          <p:nvPr/>
        </p:nvSpPr>
        <p:spPr>
          <a:xfrm>
            <a:off x="383865" y="2881420"/>
            <a:ext cx="6118480" cy="106797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kumimoji="1" sz="1200" kern="1200">
                <a:solidFill>
                  <a:srgbClr val="000000"/>
                </a:solidFill>
                <a:latin typeface="HG丸ｺﾞｼｯｸM-PRO"/>
                <a:ea typeface="HG丸ｺﾞｼｯｸM-PRO"/>
                <a:cs typeface="HG丸ｺﾞｼｯｸM-PRO"/>
              </a:defRPr>
            </a:lvl1pPr>
            <a:lvl2pPr marL="4572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2pPr>
            <a:lvl3pPr marL="9144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3pPr>
            <a:lvl4pPr marL="13716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4pPr>
            <a:lvl5pPr marL="18288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sz="1000" dirty="0" smtClean="0"/>
              <a:t>【</a:t>
            </a:r>
            <a:r>
              <a:rPr lang="ja-JP" altLang="en-US" sz="1000" dirty="0"/>
              <a:t>保育園児や幼稚園児を含む未就学児</a:t>
            </a:r>
            <a:r>
              <a:rPr lang="en-US" altLang="ja-JP" sz="1000" dirty="0"/>
              <a:t>(</a:t>
            </a:r>
            <a:r>
              <a:rPr lang="ja-JP" altLang="en-US" sz="1000" dirty="0"/>
              <a:t>小学校入学前の児童</a:t>
            </a:r>
            <a:r>
              <a:rPr lang="en-US" altLang="ja-JP" sz="1000" dirty="0"/>
              <a:t>)</a:t>
            </a:r>
            <a:r>
              <a:rPr lang="ja-JP" altLang="en-US" sz="1000" dirty="0"/>
              <a:t>がいる世帯</a:t>
            </a:r>
            <a:r>
              <a:rPr lang="en-US" altLang="ja-JP" sz="1000" dirty="0"/>
              <a:t>】</a:t>
            </a:r>
            <a:r>
              <a:rPr lang="ja-JP" altLang="en-US" sz="1000" dirty="0"/>
              <a:t>の回答者</a:t>
            </a:r>
            <a:r>
              <a:rPr lang="en-US" altLang="ja-JP" sz="1000" dirty="0"/>
              <a:t>(321</a:t>
            </a:r>
            <a:r>
              <a:rPr lang="ja-JP" altLang="en-US" sz="1000" dirty="0"/>
              <a:t>名</a:t>
            </a:r>
            <a:r>
              <a:rPr lang="en-US" altLang="ja-JP" sz="1000" dirty="0"/>
              <a:t>)</a:t>
            </a:r>
            <a:r>
              <a:rPr lang="ja-JP" altLang="en-US" sz="1000" dirty="0"/>
              <a:t>に</a:t>
            </a:r>
            <a:r>
              <a:rPr lang="ja-JP" altLang="en-US" sz="1000" dirty="0" smtClean="0"/>
              <a:t>絞って</a:t>
            </a:r>
            <a:endParaRPr lang="en-US" altLang="ja-JP" sz="1000" dirty="0" smtClean="0"/>
          </a:p>
          <a:p>
            <a:r>
              <a:rPr lang="en-US" altLang="ja-JP" sz="1000" dirty="0" smtClean="0"/>
              <a:t>【</a:t>
            </a:r>
            <a:r>
              <a:rPr lang="ja-JP" altLang="en-US" sz="1000" dirty="0"/>
              <a:t>Ａ．親と子のつどいのひろば</a:t>
            </a:r>
            <a:r>
              <a:rPr lang="en-US" altLang="ja-JP" sz="1000" dirty="0"/>
              <a:t>】</a:t>
            </a:r>
            <a:r>
              <a:rPr lang="ja-JP" altLang="en-US" sz="1000" dirty="0"/>
              <a:t>の認知・利用経験をみると、「初めて聞いた」</a:t>
            </a:r>
            <a:r>
              <a:rPr lang="en-US" altLang="ja-JP" sz="1000" dirty="0"/>
              <a:t>(39</a:t>
            </a:r>
            <a:r>
              <a:rPr lang="ja-JP" altLang="en-US" sz="1000" dirty="0"/>
              <a:t>％</a:t>
            </a:r>
            <a:r>
              <a:rPr lang="en-US" altLang="ja-JP" sz="1000" dirty="0"/>
              <a:t>)</a:t>
            </a:r>
            <a:r>
              <a:rPr lang="ja-JP" altLang="en-US" sz="1000" dirty="0"/>
              <a:t>が最も多い</a:t>
            </a:r>
            <a:r>
              <a:rPr lang="ja-JP" altLang="en-US" sz="1000" dirty="0" smtClean="0"/>
              <a:t>もの</a:t>
            </a:r>
            <a:endParaRPr lang="en-US" altLang="ja-JP" sz="1000" dirty="0" smtClean="0"/>
          </a:p>
          <a:p>
            <a:r>
              <a:rPr lang="ja-JP" altLang="en-US" sz="1000" dirty="0" smtClean="0"/>
              <a:t>の、「</a:t>
            </a:r>
            <a:r>
              <a:rPr lang="ja-JP" altLang="en-US" sz="1000" dirty="0"/>
              <a:t>利用したことがある」</a:t>
            </a:r>
            <a:r>
              <a:rPr lang="en-US" altLang="ja-JP" sz="1000" dirty="0"/>
              <a:t>(26</a:t>
            </a:r>
            <a:r>
              <a:rPr lang="ja-JP" altLang="en-US" sz="1000" dirty="0"/>
              <a:t>％</a:t>
            </a:r>
            <a:r>
              <a:rPr lang="en-US" altLang="ja-JP" sz="1000" dirty="0"/>
              <a:t>)</a:t>
            </a:r>
            <a:r>
              <a:rPr lang="ja-JP" altLang="en-US" sz="1000" dirty="0"/>
              <a:t>が２割台半ばで、これに１割の「利用ないが、機能や支援内容</a:t>
            </a:r>
            <a:r>
              <a:rPr lang="ja-JP" altLang="en-US" sz="1000" dirty="0" smtClean="0"/>
              <a:t>は</a:t>
            </a:r>
            <a:endParaRPr lang="en-US" altLang="ja-JP" sz="1000" dirty="0" smtClean="0"/>
          </a:p>
          <a:p>
            <a:r>
              <a:rPr lang="ja-JP" altLang="en-US" sz="1000" dirty="0" smtClean="0"/>
              <a:t>知って</a:t>
            </a:r>
            <a:r>
              <a:rPr lang="ja-JP" altLang="en-US" sz="1000" dirty="0"/>
              <a:t>いる</a:t>
            </a:r>
            <a:r>
              <a:rPr lang="ja-JP" altLang="en-US" sz="1000" dirty="0" smtClean="0"/>
              <a:t>」</a:t>
            </a:r>
            <a:r>
              <a:rPr lang="en-US" altLang="ja-JP" sz="1000" dirty="0" smtClean="0"/>
              <a:t>(</a:t>
            </a:r>
            <a:r>
              <a:rPr lang="en-US" altLang="ja-JP" sz="1000" dirty="0"/>
              <a:t>10</a:t>
            </a:r>
            <a:r>
              <a:rPr lang="ja-JP" altLang="en-US" sz="1000" dirty="0"/>
              <a:t>％</a:t>
            </a:r>
            <a:r>
              <a:rPr lang="en-US" altLang="ja-JP" sz="1000" dirty="0"/>
              <a:t>)</a:t>
            </a:r>
            <a:r>
              <a:rPr lang="ja-JP" altLang="en-US" sz="1000" dirty="0"/>
              <a:t>と２割強の「利用ないが、名前は知っている」</a:t>
            </a:r>
            <a:r>
              <a:rPr lang="en-US" altLang="ja-JP" sz="1000" dirty="0"/>
              <a:t>(22</a:t>
            </a:r>
            <a:r>
              <a:rPr lang="ja-JP" altLang="en-US" sz="1000" dirty="0"/>
              <a:t>％</a:t>
            </a:r>
            <a:r>
              <a:rPr lang="en-US" altLang="ja-JP" sz="1000" dirty="0"/>
              <a:t>)</a:t>
            </a:r>
            <a:r>
              <a:rPr lang="ja-JP" altLang="en-US" sz="1000" dirty="0"/>
              <a:t>を合わせた</a:t>
            </a:r>
            <a:r>
              <a:rPr lang="en-US" altLang="ja-JP" sz="1000" dirty="0"/>
              <a:t>『※</a:t>
            </a:r>
            <a:r>
              <a:rPr lang="ja-JP" altLang="en-US" sz="1000" dirty="0"/>
              <a:t>知名</a:t>
            </a:r>
            <a:r>
              <a:rPr lang="ja-JP" altLang="en-US" sz="1000" dirty="0" smtClean="0"/>
              <a:t>あり以上</a:t>
            </a:r>
            <a:endParaRPr lang="en-US" altLang="ja-JP" sz="1000" dirty="0" smtClean="0"/>
          </a:p>
          <a:p>
            <a:r>
              <a:rPr lang="ja-JP" altLang="en-US" sz="1000" dirty="0" smtClean="0"/>
              <a:t>計</a:t>
            </a:r>
            <a:r>
              <a:rPr lang="en-US" altLang="ja-JP" sz="1000" dirty="0"/>
              <a:t>』(59</a:t>
            </a:r>
            <a:r>
              <a:rPr lang="ja-JP" altLang="en-US" sz="1000" dirty="0"/>
              <a:t>％</a:t>
            </a:r>
            <a:r>
              <a:rPr lang="en-US" altLang="ja-JP" sz="1000" dirty="0"/>
              <a:t>)</a:t>
            </a:r>
            <a:r>
              <a:rPr lang="ja-JP" altLang="en-US" sz="1000" dirty="0" smtClean="0"/>
              <a:t>はほぼ</a:t>
            </a:r>
            <a:r>
              <a:rPr lang="ja-JP" altLang="en-US" sz="1000" dirty="0"/>
              <a:t>６割という結果。 </a:t>
            </a:r>
            <a:endParaRPr lang="en-US" altLang="ja-JP" sz="1000" dirty="0"/>
          </a:p>
        </p:txBody>
      </p:sp>
      <p:sp>
        <p:nvSpPr>
          <p:cNvPr id="24" name="タイトル 1"/>
          <p:cNvSpPr txBox="1">
            <a:spLocks/>
          </p:cNvSpPr>
          <p:nvPr/>
        </p:nvSpPr>
        <p:spPr>
          <a:xfrm>
            <a:off x="234000" y="2037706"/>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Ａ．親と子のつどいのひろば</a:t>
            </a:r>
            <a:r>
              <a:rPr lang="en-US" altLang="ja-JP" sz="900" dirty="0"/>
              <a:t>】</a:t>
            </a:r>
            <a:r>
              <a:rPr lang="ja-JP" altLang="en-US" sz="900" dirty="0"/>
              <a:t> </a:t>
            </a:r>
          </a:p>
        </p:txBody>
      </p:sp>
      <p:sp>
        <p:nvSpPr>
          <p:cNvPr id="25" name="タイトル 1"/>
          <p:cNvSpPr txBox="1">
            <a:spLocks/>
          </p:cNvSpPr>
          <p:nvPr/>
        </p:nvSpPr>
        <p:spPr>
          <a:xfrm>
            <a:off x="383865" y="4496707"/>
            <a:ext cx="6118480" cy="684000"/>
          </a:xfrm>
          <a:prstGeom prst="rect">
            <a:avLst/>
          </a:prstGeom>
          <a:solidFill>
            <a:srgbClr val="D9D9D9"/>
          </a:solidFill>
          <a:ln>
            <a:solidFill>
              <a:srgbClr val="FFFFFF"/>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200" dirty="0" smtClean="0"/>
              <a:t>未就学児</a:t>
            </a:r>
            <a:r>
              <a:rPr lang="ja-JP" altLang="en-US" sz="1200" dirty="0"/>
              <a:t>がいる世帯の</a:t>
            </a:r>
            <a:r>
              <a:rPr lang="en-US" altLang="ja-JP" sz="1200" dirty="0"/>
              <a:t>【</a:t>
            </a:r>
            <a:r>
              <a:rPr lang="ja-JP" altLang="en-US" sz="1200" dirty="0"/>
              <a:t>Ｂ．地域子育て支援拠点「どろっぷ」</a:t>
            </a:r>
            <a:r>
              <a:rPr lang="en-US" altLang="ja-JP" sz="1200" dirty="0"/>
              <a:t>】</a:t>
            </a:r>
            <a:r>
              <a:rPr lang="ja-JP" altLang="en-US" sz="1200" dirty="0"/>
              <a:t>の浸透度は</a:t>
            </a:r>
            <a:r>
              <a:rPr lang="ja-JP" altLang="en-US" sz="1200" dirty="0" smtClean="0"/>
              <a:t>、</a:t>
            </a:r>
            <a:endParaRPr lang="en-US" altLang="ja-JP" sz="1200" dirty="0" smtClean="0"/>
          </a:p>
          <a:p>
            <a:r>
              <a:rPr lang="ja-JP" altLang="en-US" sz="1200" dirty="0" smtClean="0"/>
              <a:t>　　　　　　　　　　　　　　　　　利用</a:t>
            </a:r>
            <a:r>
              <a:rPr lang="ja-JP" altLang="en-US" sz="1200" dirty="0"/>
              <a:t>経験率が４割で</a:t>
            </a:r>
            <a:r>
              <a:rPr lang="ja-JP" altLang="en-US" sz="1200" dirty="0" smtClean="0"/>
              <a:t>、知名率</a:t>
            </a:r>
            <a:r>
              <a:rPr lang="ja-JP" altLang="en-US" sz="1200" dirty="0"/>
              <a:t>は７割台半ば</a:t>
            </a:r>
            <a:r>
              <a:rPr lang="ja-JP" altLang="en-US" sz="1200" dirty="0" smtClean="0"/>
              <a:t>。</a:t>
            </a:r>
            <a:endParaRPr lang="en-US" altLang="ja-JP" sz="1200" dirty="0" smtClean="0"/>
          </a:p>
          <a:p>
            <a:r>
              <a:rPr lang="ja-JP" altLang="en-US" sz="1200" dirty="0" smtClean="0"/>
              <a:t>その</a:t>
            </a:r>
            <a:r>
              <a:rPr lang="ja-JP" altLang="en-US" sz="1200" dirty="0"/>
              <a:t>浸透度</a:t>
            </a:r>
            <a:r>
              <a:rPr lang="ja-JP" altLang="en-US" sz="1200" dirty="0" smtClean="0"/>
              <a:t>は、３つ</a:t>
            </a:r>
            <a:r>
              <a:rPr lang="ja-JP" altLang="en-US" sz="1200" dirty="0"/>
              <a:t>の子育て支援サービスの中で最も高い</a:t>
            </a:r>
            <a:r>
              <a:rPr lang="ja-JP" altLang="en-US" sz="1200" dirty="0" smtClean="0"/>
              <a:t>。</a:t>
            </a:r>
            <a:endParaRPr lang="ja-JP" altLang="en-US" sz="1200" dirty="0"/>
          </a:p>
        </p:txBody>
      </p:sp>
      <p:sp>
        <p:nvSpPr>
          <p:cNvPr id="26" name="サブタイトル 2"/>
          <p:cNvSpPr txBox="1">
            <a:spLocks/>
          </p:cNvSpPr>
          <p:nvPr/>
        </p:nvSpPr>
        <p:spPr>
          <a:xfrm>
            <a:off x="383865" y="5227556"/>
            <a:ext cx="6118480" cy="112701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kumimoji="1" sz="1200" kern="1200">
                <a:solidFill>
                  <a:srgbClr val="000000"/>
                </a:solidFill>
                <a:latin typeface="HG丸ｺﾞｼｯｸM-PRO"/>
                <a:ea typeface="HG丸ｺﾞｼｯｸM-PRO"/>
                <a:cs typeface="HG丸ｺﾞｼｯｸM-PRO"/>
              </a:defRPr>
            </a:lvl1pPr>
            <a:lvl2pPr marL="4572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2pPr>
            <a:lvl3pPr marL="9144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3pPr>
            <a:lvl4pPr marL="13716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4pPr>
            <a:lvl5pPr marL="18288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sz="1000" dirty="0" smtClean="0"/>
              <a:t>【</a:t>
            </a:r>
            <a:r>
              <a:rPr lang="ja-JP" altLang="en-US" sz="1000" dirty="0"/>
              <a:t>保育園児や幼稚園児を含む未就学児</a:t>
            </a:r>
            <a:r>
              <a:rPr lang="en-US" altLang="ja-JP" sz="1000" dirty="0"/>
              <a:t>(</a:t>
            </a:r>
            <a:r>
              <a:rPr lang="ja-JP" altLang="en-US" sz="1000" dirty="0"/>
              <a:t>小学校入学前の児童</a:t>
            </a:r>
            <a:r>
              <a:rPr lang="en-US" altLang="ja-JP" sz="1000" dirty="0"/>
              <a:t>)</a:t>
            </a:r>
            <a:r>
              <a:rPr lang="ja-JP" altLang="en-US" sz="1000" dirty="0"/>
              <a:t>がいる世帯</a:t>
            </a:r>
            <a:r>
              <a:rPr lang="en-US" altLang="ja-JP" sz="1000" dirty="0"/>
              <a:t>】</a:t>
            </a:r>
            <a:r>
              <a:rPr lang="ja-JP" altLang="en-US" sz="1000" dirty="0"/>
              <a:t>の回答者</a:t>
            </a:r>
            <a:r>
              <a:rPr lang="en-US" altLang="ja-JP" sz="1000" dirty="0"/>
              <a:t>(321</a:t>
            </a:r>
            <a:r>
              <a:rPr lang="ja-JP" altLang="en-US" sz="1000" dirty="0"/>
              <a:t>名</a:t>
            </a:r>
            <a:r>
              <a:rPr lang="en-US" altLang="ja-JP" sz="1000" dirty="0"/>
              <a:t>)</a:t>
            </a:r>
            <a:r>
              <a:rPr lang="ja-JP" altLang="en-US" sz="1000" dirty="0"/>
              <a:t>に</a:t>
            </a:r>
            <a:r>
              <a:rPr lang="ja-JP" altLang="en-US" sz="1000" dirty="0" smtClean="0"/>
              <a:t>絞って</a:t>
            </a:r>
            <a:endParaRPr lang="en-US" altLang="ja-JP" sz="1000" dirty="0" smtClean="0"/>
          </a:p>
          <a:p>
            <a:r>
              <a:rPr lang="en-US" altLang="ja-JP" sz="1000" dirty="0" smtClean="0"/>
              <a:t>【</a:t>
            </a:r>
            <a:r>
              <a:rPr lang="ja-JP" altLang="en-US" sz="1000" dirty="0"/>
              <a:t>Ｂ．地域子育て支援拠点「どろっぷ」</a:t>
            </a:r>
            <a:r>
              <a:rPr lang="en-US" altLang="ja-JP" sz="1000" dirty="0"/>
              <a:t>】</a:t>
            </a:r>
            <a:r>
              <a:rPr lang="ja-JP" altLang="en-US" sz="1000" dirty="0"/>
              <a:t>の認知・利用経験をみると、「初めて聞いた」</a:t>
            </a:r>
            <a:r>
              <a:rPr lang="en-US" altLang="ja-JP" sz="1000" dirty="0"/>
              <a:t>(22</a:t>
            </a:r>
            <a:r>
              <a:rPr lang="ja-JP" altLang="en-US" sz="1000" dirty="0"/>
              <a:t>％</a:t>
            </a:r>
            <a:r>
              <a:rPr lang="en-US" altLang="ja-JP" sz="1000" dirty="0"/>
              <a:t>)</a:t>
            </a:r>
            <a:r>
              <a:rPr lang="ja-JP" altLang="en-US" sz="1000" dirty="0"/>
              <a:t>は</a:t>
            </a:r>
            <a:r>
              <a:rPr lang="ja-JP" altLang="en-US" sz="1000" dirty="0" smtClean="0"/>
              <a:t>２割</a:t>
            </a:r>
            <a:endParaRPr lang="en-US" altLang="ja-JP" sz="1000" dirty="0" smtClean="0"/>
          </a:p>
          <a:p>
            <a:r>
              <a:rPr lang="ja-JP" altLang="en-US" sz="1000" dirty="0" smtClean="0"/>
              <a:t>強にとどまり</a:t>
            </a:r>
            <a:r>
              <a:rPr lang="ja-JP" altLang="en-US" sz="1000" dirty="0"/>
              <a:t>、「利用したことがある」</a:t>
            </a:r>
            <a:r>
              <a:rPr lang="en-US" altLang="ja-JP" sz="1000" dirty="0"/>
              <a:t>(40</a:t>
            </a:r>
            <a:r>
              <a:rPr lang="ja-JP" altLang="en-US" sz="1000" dirty="0"/>
              <a:t>％</a:t>
            </a:r>
            <a:r>
              <a:rPr lang="en-US" altLang="ja-JP" sz="1000" dirty="0"/>
              <a:t>)</a:t>
            </a:r>
            <a:r>
              <a:rPr lang="ja-JP" altLang="en-US" sz="1000" dirty="0"/>
              <a:t>が</a:t>
            </a:r>
            <a:r>
              <a:rPr lang="ja-JP" altLang="en-US" sz="1000" dirty="0" smtClean="0"/>
              <a:t>４割に達して高く、</a:t>
            </a:r>
            <a:r>
              <a:rPr lang="ja-JP" altLang="en-US" sz="1000" dirty="0"/>
              <a:t>これに１割台半ばの「利用</a:t>
            </a:r>
            <a:r>
              <a:rPr lang="ja-JP" altLang="en-US" sz="1000" dirty="0" smtClean="0"/>
              <a:t>ない</a:t>
            </a:r>
            <a:endParaRPr lang="en-US" altLang="ja-JP" sz="1000" dirty="0" smtClean="0"/>
          </a:p>
          <a:p>
            <a:r>
              <a:rPr lang="ja-JP" altLang="en-US" sz="1000" dirty="0" smtClean="0"/>
              <a:t>が</a:t>
            </a:r>
            <a:r>
              <a:rPr lang="ja-JP" altLang="en-US" sz="1000" dirty="0"/>
              <a:t>、機能</a:t>
            </a:r>
            <a:r>
              <a:rPr lang="ja-JP" altLang="en-US" sz="1000" dirty="0" smtClean="0"/>
              <a:t>や支援</a:t>
            </a:r>
            <a:r>
              <a:rPr lang="ja-JP" altLang="en-US" sz="1000" dirty="0"/>
              <a:t>内容</a:t>
            </a:r>
            <a:r>
              <a:rPr lang="ja-JP" altLang="en-US" sz="1000" dirty="0" smtClean="0"/>
              <a:t>は知って</a:t>
            </a:r>
            <a:r>
              <a:rPr lang="ja-JP" altLang="en-US" sz="1000" dirty="0"/>
              <a:t>いる」</a:t>
            </a:r>
            <a:r>
              <a:rPr lang="en-US" altLang="ja-JP" sz="1000" dirty="0"/>
              <a:t>(14</a:t>
            </a:r>
            <a:r>
              <a:rPr lang="ja-JP" altLang="en-US" sz="1000" dirty="0"/>
              <a:t>％</a:t>
            </a:r>
            <a:r>
              <a:rPr lang="en-US" altLang="ja-JP" sz="1000" dirty="0"/>
              <a:t>)</a:t>
            </a:r>
            <a:r>
              <a:rPr lang="ja-JP" altLang="en-US" sz="1000" dirty="0"/>
              <a:t>と２割強の「利用ないが、名前は知っている」</a:t>
            </a:r>
            <a:r>
              <a:rPr lang="en-US" altLang="ja-JP" sz="1000" dirty="0"/>
              <a:t>(22</a:t>
            </a:r>
            <a:r>
              <a:rPr lang="ja-JP" altLang="en-US" sz="1000" dirty="0"/>
              <a:t>％</a:t>
            </a:r>
            <a:r>
              <a:rPr lang="en-US" altLang="ja-JP" sz="1000" dirty="0"/>
              <a:t>)</a:t>
            </a:r>
            <a:r>
              <a:rPr lang="ja-JP" altLang="en-US" sz="1000" dirty="0" err="1"/>
              <a:t>を合</a:t>
            </a:r>
            <a:r>
              <a:rPr lang="ja-JP" altLang="en-US" sz="1000" dirty="0" err="1" smtClean="0"/>
              <a:t>わ</a:t>
            </a:r>
            <a:endParaRPr lang="en-US" altLang="ja-JP" sz="1000" dirty="0" smtClean="0"/>
          </a:p>
          <a:p>
            <a:r>
              <a:rPr lang="ja-JP" altLang="en-US" sz="1000" dirty="0" smtClean="0"/>
              <a:t>せた</a:t>
            </a:r>
            <a:r>
              <a:rPr lang="en-US" altLang="ja-JP" sz="1000" dirty="0"/>
              <a:t>『※</a:t>
            </a:r>
            <a:r>
              <a:rPr lang="ja-JP" altLang="en-US" sz="1000" dirty="0"/>
              <a:t>知名あり以上 計</a:t>
            </a:r>
            <a:r>
              <a:rPr lang="en-US" altLang="ja-JP" sz="1000" dirty="0" smtClean="0"/>
              <a:t>』(</a:t>
            </a:r>
            <a:r>
              <a:rPr lang="en-US" altLang="ja-JP" sz="1000" dirty="0"/>
              <a:t>76</a:t>
            </a:r>
            <a:r>
              <a:rPr lang="ja-JP" altLang="en-US" sz="1000" dirty="0"/>
              <a:t>％</a:t>
            </a:r>
            <a:r>
              <a:rPr lang="en-US" altLang="ja-JP" sz="1000" dirty="0"/>
              <a:t>)</a:t>
            </a:r>
            <a:r>
              <a:rPr lang="ja-JP" altLang="en-US" sz="1000" dirty="0"/>
              <a:t>は７割台半ば</a:t>
            </a:r>
            <a:r>
              <a:rPr lang="ja-JP" altLang="en-US" sz="1000" dirty="0" smtClean="0"/>
              <a:t>に達しており、その浸透度は呈示した３つの子育て支援</a:t>
            </a:r>
            <a:endParaRPr lang="en-US" altLang="ja-JP" sz="1000" dirty="0" smtClean="0"/>
          </a:p>
          <a:p>
            <a:r>
              <a:rPr lang="ja-JP" altLang="en-US" sz="1000" dirty="0" smtClean="0"/>
              <a:t>サービスの中で最も高い。 </a:t>
            </a:r>
            <a:endParaRPr lang="en-US" altLang="ja-JP" sz="1000" dirty="0"/>
          </a:p>
        </p:txBody>
      </p:sp>
      <p:sp>
        <p:nvSpPr>
          <p:cNvPr id="27" name="タイトル 1"/>
          <p:cNvSpPr txBox="1">
            <a:spLocks/>
          </p:cNvSpPr>
          <p:nvPr/>
        </p:nvSpPr>
        <p:spPr>
          <a:xfrm>
            <a:off x="234000" y="4239619"/>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Ｂ．地域子育て支援拠点「どろっぷ」</a:t>
            </a:r>
            <a:r>
              <a:rPr lang="en-US" altLang="ja-JP" sz="900" dirty="0"/>
              <a:t>】</a:t>
            </a:r>
            <a:r>
              <a:rPr lang="ja-JP" altLang="en-US" sz="900" dirty="0"/>
              <a:t> </a:t>
            </a:r>
          </a:p>
        </p:txBody>
      </p:sp>
      <p:sp>
        <p:nvSpPr>
          <p:cNvPr id="30" name="タイトル 1"/>
          <p:cNvSpPr txBox="1">
            <a:spLocks/>
          </p:cNvSpPr>
          <p:nvPr/>
        </p:nvSpPr>
        <p:spPr>
          <a:xfrm>
            <a:off x="383865" y="6998881"/>
            <a:ext cx="6118480" cy="684000"/>
          </a:xfrm>
          <a:prstGeom prst="rect">
            <a:avLst/>
          </a:prstGeom>
          <a:solidFill>
            <a:srgbClr val="D9D9D9"/>
          </a:solidFill>
          <a:ln>
            <a:solidFill>
              <a:srgbClr val="FFFFFF"/>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200" dirty="0" smtClean="0"/>
              <a:t>未就学児</a:t>
            </a:r>
            <a:r>
              <a:rPr lang="ja-JP" altLang="en-US" sz="1200" dirty="0"/>
              <a:t>がいる世帯の</a:t>
            </a:r>
            <a:r>
              <a:rPr lang="en-US" altLang="ja-JP" sz="1200" dirty="0"/>
              <a:t>【</a:t>
            </a:r>
            <a:r>
              <a:rPr lang="ja-JP" altLang="en-US" sz="1200" dirty="0"/>
              <a:t>Ｃ．保育園での子育て支援事業</a:t>
            </a:r>
            <a:r>
              <a:rPr lang="en-US" altLang="ja-JP" sz="1200" dirty="0"/>
              <a:t>】</a:t>
            </a:r>
            <a:r>
              <a:rPr lang="ja-JP" altLang="en-US" sz="1200" dirty="0"/>
              <a:t>の浸透度は</a:t>
            </a:r>
            <a:r>
              <a:rPr lang="ja-JP" altLang="en-US" sz="1200" dirty="0" smtClean="0"/>
              <a:t>、</a:t>
            </a:r>
            <a:endParaRPr lang="en-US" altLang="ja-JP" sz="1200" dirty="0" smtClean="0"/>
          </a:p>
          <a:p>
            <a:r>
              <a:rPr lang="ja-JP" altLang="en-US" sz="1200" dirty="0" smtClean="0"/>
              <a:t>　　　　　　　　　　　　　　　　　　利用</a:t>
            </a:r>
            <a:r>
              <a:rPr lang="ja-JP" altLang="en-US" sz="1200" dirty="0"/>
              <a:t>経験率が２割強で</a:t>
            </a:r>
            <a:r>
              <a:rPr lang="ja-JP" altLang="en-US" sz="1200" dirty="0" smtClean="0"/>
              <a:t>、知名率</a:t>
            </a:r>
            <a:r>
              <a:rPr lang="ja-JP" altLang="en-US" sz="1200" dirty="0"/>
              <a:t>は</a:t>
            </a:r>
            <a:r>
              <a:rPr lang="ja-JP" altLang="en-US" sz="1200" dirty="0" smtClean="0"/>
              <a:t>７割強。</a:t>
            </a:r>
            <a:endParaRPr lang="en-US" altLang="ja-JP" sz="1200" dirty="0" smtClean="0"/>
          </a:p>
          <a:p>
            <a:r>
              <a:rPr lang="ja-JP" altLang="en-US" sz="1200" dirty="0" smtClean="0"/>
              <a:t>利用経験率は、３つ</a:t>
            </a:r>
            <a:r>
              <a:rPr lang="ja-JP" altLang="en-US" sz="1200" dirty="0"/>
              <a:t>の子育て支援サービスの中で最も低めにとどまる。 </a:t>
            </a:r>
          </a:p>
        </p:txBody>
      </p:sp>
      <p:sp>
        <p:nvSpPr>
          <p:cNvPr id="31" name="サブタイトル 2"/>
          <p:cNvSpPr txBox="1">
            <a:spLocks/>
          </p:cNvSpPr>
          <p:nvPr/>
        </p:nvSpPr>
        <p:spPr>
          <a:xfrm>
            <a:off x="383865" y="7733702"/>
            <a:ext cx="6220134" cy="119488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kumimoji="1" sz="1200" kern="1200">
                <a:solidFill>
                  <a:srgbClr val="000000"/>
                </a:solidFill>
                <a:latin typeface="HG丸ｺﾞｼｯｸM-PRO"/>
                <a:ea typeface="HG丸ｺﾞｼｯｸM-PRO"/>
                <a:cs typeface="HG丸ｺﾞｼｯｸM-PRO"/>
              </a:defRPr>
            </a:lvl1pPr>
            <a:lvl2pPr marL="4572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2pPr>
            <a:lvl3pPr marL="9144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3pPr>
            <a:lvl4pPr marL="13716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4pPr>
            <a:lvl5pPr marL="1828800" indent="0" algn="ctr" defTabSz="457200" rtl="0" eaLnBrk="1" latinLnBrk="0" hangingPunct="1">
              <a:spcBef>
                <a:spcPct val="20000"/>
              </a:spcBef>
              <a:buFont typeface="Arial"/>
              <a:buNone/>
              <a:defRPr kumimoji="1" sz="1200" kern="1200">
                <a:solidFill>
                  <a:schemeClr val="tx1">
                    <a:tint val="75000"/>
                  </a:schemeClr>
                </a:solidFill>
                <a:latin typeface="HG丸ｺﾞｼｯｸM-PRO"/>
                <a:ea typeface="HG丸ｺﾞｼｯｸM-PRO"/>
                <a:cs typeface="HG丸ｺﾞｼｯｸM-PRO"/>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en-US" altLang="ja-JP" sz="1000" dirty="0" smtClean="0"/>
              <a:t>【</a:t>
            </a:r>
            <a:r>
              <a:rPr lang="ja-JP" altLang="en-US" sz="1000" dirty="0"/>
              <a:t>保育園児や幼稚園児を含む未就学児</a:t>
            </a:r>
            <a:r>
              <a:rPr lang="en-US" altLang="ja-JP" sz="1000" dirty="0"/>
              <a:t>(</a:t>
            </a:r>
            <a:r>
              <a:rPr lang="ja-JP" altLang="en-US" sz="1000" dirty="0"/>
              <a:t>小学校入学前の児童</a:t>
            </a:r>
            <a:r>
              <a:rPr lang="en-US" altLang="ja-JP" sz="1000" dirty="0"/>
              <a:t>)</a:t>
            </a:r>
            <a:r>
              <a:rPr lang="ja-JP" altLang="en-US" sz="1000" dirty="0"/>
              <a:t>がいる世帯</a:t>
            </a:r>
            <a:r>
              <a:rPr lang="en-US" altLang="ja-JP" sz="1000" dirty="0"/>
              <a:t>】</a:t>
            </a:r>
            <a:r>
              <a:rPr lang="ja-JP" altLang="en-US" sz="1000" dirty="0"/>
              <a:t>の回答者</a:t>
            </a:r>
            <a:r>
              <a:rPr lang="en-US" altLang="ja-JP" sz="1000" dirty="0"/>
              <a:t>(321</a:t>
            </a:r>
            <a:r>
              <a:rPr lang="ja-JP" altLang="en-US" sz="1000" dirty="0"/>
              <a:t>名</a:t>
            </a:r>
            <a:r>
              <a:rPr lang="en-US" altLang="ja-JP" sz="1000" dirty="0"/>
              <a:t>)</a:t>
            </a:r>
            <a:r>
              <a:rPr lang="ja-JP" altLang="en-US" sz="1000" dirty="0"/>
              <a:t>に</a:t>
            </a:r>
            <a:r>
              <a:rPr lang="ja-JP" altLang="en-US" sz="1000" dirty="0" smtClean="0"/>
              <a:t>絞って</a:t>
            </a:r>
            <a:endParaRPr lang="en-US" altLang="ja-JP" sz="1000" dirty="0" smtClean="0"/>
          </a:p>
          <a:p>
            <a:r>
              <a:rPr lang="en-US" altLang="ja-JP" sz="1000" dirty="0" smtClean="0"/>
              <a:t>【</a:t>
            </a:r>
            <a:r>
              <a:rPr lang="ja-JP" altLang="en-US" sz="1000" dirty="0"/>
              <a:t>Ｃ．保育園での子育て支援事業</a:t>
            </a:r>
            <a:r>
              <a:rPr lang="en-US" altLang="ja-JP" sz="1000" dirty="0"/>
              <a:t>】</a:t>
            </a:r>
            <a:r>
              <a:rPr lang="ja-JP" altLang="en-US" sz="1000" dirty="0"/>
              <a:t>の認知・利用経験をみると、「初めて聞いた」</a:t>
            </a:r>
            <a:r>
              <a:rPr lang="en-US" altLang="ja-JP" sz="1000" dirty="0"/>
              <a:t>(26</a:t>
            </a:r>
            <a:r>
              <a:rPr lang="ja-JP" altLang="en-US" sz="1000" dirty="0"/>
              <a:t>％</a:t>
            </a:r>
            <a:r>
              <a:rPr lang="en-US" altLang="ja-JP" sz="1000" dirty="0"/>
              <a:t>)</a:t>
            </a:r>
            <a:r>
              <a:rPr lang="ja-JP" altLang="en-US" sz="1000" dirty="0"/>
              <a:t>は２割台半ば</a:t>
            </a:r>
            <a:r>
              <a:rPr lang="ja-JP" altLang="en-US" sz="1000" dirty="0" smtClean="0"/>
              <a:t>。</a:t>
            </a:r>
            <a:endParaRPr lang="en-US" altLang="ja-JP" sz="1000" dirty="0" smtClean="0"/>
          </a:p>
          <a:p>
            <a:r>
              <a:rPr lang="ja-JP" altLang="en-US" sz="1000" dirty="0" smtClean="0"/>
              <a:t>一方</a:t>
            </a:r>
            <a:r>
              <a:rPr lang="ja-JP" altLang="en-US" sz="1000" dirty="0"/>
              <a:t>、「利用したことがある」</a:t>
            </a:r>
            <a:r>
              <a:rPr lang="en-US" altLang="ja-JP" sz="1000" dirty="0"/>
              <a:t>(22</a:t>
            </a:r>
            <a:r>
              <a:rPr lang="ja-JP" altLang="en-US" sz="1000" dirty="0"/>
              <a:t>％</a:t>
            </a:r>
            <a:r>
              <a:rPr lang="en-US" altLang="ja-JP" sz="1000" dirty="0"/>
              <a:t>)</a:t>
            </a:r>
            <a:r>
              <a:rPr lang="ja-JP" altLang="en-US" sz="1000" dirty="0"/>
              <a:t>は２割強で、これに２割台半ばの「利用ないが、機能や支援</a:t>
            </a:r>
            <a:r>
              <a:rPr lang="ja-JP" altLang="en-US" sz="1000" dirty="0" smtClean="0"/>
              <a:t>内容</a:t>
            </a:r>
            <a:endParaRPr lang="en-US" altLang="ja-JP" sz="1000" dirty="0" smtClean="0"/>
          </a:p>
          <a:p>
            <a:r>
              <a:rPr lang="ja-JP" altLang="en-US" sz="1000" dirty="0" smtClean="0"/>
              <a:t>は知って</a:t>
            </a:r>
            <a:r>
              <a:rPr lang="ja-JP" altLang="en-US" sz="1000" dirty="0"/>
              <a:t>いる」</a:t>
            </a:r>
            <a:r>
              <a:rPr lang="en-US" altLang="ja-JP" sz="1000" dirty="0"/>
              <a:t>(26</a:t>
            </a:r>
            <a:r>
              <a:rPr lang="ja-JP" altLang="en-US" sz="1000" dirty="0"/>
              <a:t>％</a:t>
            </a:r>
            <a:r>
              <a:rPr lang="en-US" altLang="ja-JP" sz="1000" dirty="0"/>
              <a:t>)</a:t>
            </a:r>
            <a:r>
              <a:rPr lang="ja-JP" altLang="en-US" sz="1000" dirty="0"/>
              <a:t>と２割台半ばの「利用ないが、名前は知っている」</a:t>
            </a:r>
            <a:r>
              <a:rPr lang="en-US" altLang="ja-JP" sz="1000" dirty="0"/>
              <a:t>(25</a:t>
            </a:r>
            <a:r>
              <a:rPr lang="ja-JP" altLang="en-US" sz="1000" dirty="0"/>
              <a:t>％</a:t>
            </a:r>
            <a:r>
              <a:rPr lang="en-US" altLang="ja-JP" sz="1000" dirty="0"/>
              <a:t>)</a:t>
            </a:r>
            <a:r>
              <a:rPr lang="ja-JP" altLang="en-US" sz="1000" dirty="0"/>
              <a:t>を合わせた</a:t>
            </a:r>
            <a:r>
              <a:rPr lang="en-US" altLang="ja-JP" sz="1000" dirty="0"/>
              <a:t>『※</a:t>
            </a:r>
            <a:r>
              <a:rPr lang="ja-JP" altLang="en-US" sz="1000" dirty="0" smtClean="0"/>
              <a:t>知名</a:t>
            </a:r>
            <a:endParaRPr lang="en-US" altLang="ja-JP" sz="1000" dirty="0" smtClean="0"/>
          </a:p>
          <a:p>
            <a:r>
              <a:rPr lang="ja-JP" altLang="en-US" sz="1000" dirty="0" smtClean="0"/>
              <a:t>あり以上 </a:t>
            </a:r>
            <a:r>
              <a:rPr lang="ja-JP" altLang="en-US" sz="1000" dirty="0"/>
              <a:t>計</a:t>
            </a:r>
            <a:r>
              <a:rPr lang="en-US" altLang="ja-JP" sz="1000" dirty="0"/>
              <a:t>』(72</a:t>
            </a:r>
            <a:r>
              <a:rPr lang="ja-JP" altLang="en-US" sz="1000" dirty="0"/>
              <a:t>％</a:t>
            </a:r>
            <a:r>
              <a:rPr lang="en-US" altLang="ja-JP" sz="1000" dirty="0"/>
              <a:t>)</a:t>
            </a:r>
            <a:r>
              <a:rPr lang="ja-JP" altLang="en-US" sz="1000" dirty="0"/>
              <a:t>は７割強という</a:t>
            </a:r>
            <a:r>
              <a:rPr lang="ja-JP" altLang="en-US" sz="1000" dirty="0" smtClean="0"/>
              <a:t>結果で、</a:t>
            </a:r>
            <a:r>
              <a:rPr lang="en-US" altLang="ja-JP" sz="1000" dirty="0" smtClean="0"/>
              <a:t>2</a:t>
            </a:r>
            <a:r>
              <a:rPr lang="ja-JP" altLang="en-US" sz="1000" dirty="0" smtClean="0"/>
              <a:t>割強にとどまる利用経験率は、呈示した</a:t>
            </a:r>
            <a:r>
              <a:rPr lang="en-US" altLang="ja-JP" sz="1000" dirty="0" smtClean="0"/>
              <a:t>3</a:t>
            </a:r>
            <a:r>
              <a:rPr lang="ja-JP" altLang="en-US" sz="1000" dirty="0" err="1" smtClean="0"/>
              <a:t>つの</a:t>
            </a:r>
            <a:r>
              <a:rPr lang="ja-JP" altLang="en-US" sz="1000" dirty="0" smtClean="0"/>
              <a:t>子育て支援</a:t>
            </a:r>
            <a:endParaRPr lang="en-US" altLang="ja-JP" sz="1000" dirty="0" smtClean="0"/>
          </a:p>
          <a:p>
            <a:r>
              <a:rPr lang="ja-JP" altLang="en-US" sz="1000" dirty="0" smtClean="0"/>
              <a:t>サービスの中で最も低めにとどまる。 </a:t>
            </a:r>
            <a:endParaRPr lang="en-US" altLang="ja-JP" sz="1000" dirty="0"/>
          </a:p>
        </p:txBody>
      </p:sp>
      <p:sp>
        <p:nvSpPr>
          <p:cNvPr id="32" name="タイトル 1"/>
          <p:cNvSpPr txBox="1">
            <a:spLocks/>
          </p:cNvSpPr>
          <p:nvPr/>
        </p:nvSpPr>
        <p:spPr>
          <a:xfrm>
            <a:off x="234000" y="6758727"/>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smtClean="0"/>
              <a:t>【</a:t>
            </a:r>
            <a:r>
              <a:rPr lang="ja-JP" altLang="en-US" sz="900" dirty="0"/>
              <a:t>Ｃ．保育園での子育て支援事業</a:t>
            </a:r>
            <a:r>
              <a:rPr lang="en-US" altLang="ja-JP" sz="900" dirty="0"/>
              <a:t>】</a:t>
            </a:r>
            <a:r>
              <a:rPr lang="ja-JP" altLang="en-US" sz="900" dirty="0"/>
              <a:t> </a:t>
            </a:r>
          </a:p>
        </p:txBody>
      </p:sp>
    </p:spTree>
    <p:extLst>
      <p:ext uri="{BB962C8B-B14F-4D97-AF65-F5344CB8AC3E}">
        <p14:creationId xmlns:p14="http://schemas.microsoft.com/office/powerpoint/2010/main" val="366858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グラフ 39"/>
          <p:cNvGraphicFramePr>
            <a:graphicFrameLocks/>
          </p:cNvGraphicFramePr>
          <p:nvPr>
            <p:extLst>
              <p:ext uri="{D42A27DB-BD31-4B8C-83A1-F6EECF244321}">
                <p14:modId xmlns:p14="http://schemas.microsoft.com/office/powerpoint/2010/main" val="2874203598"/>
              </p:ext>
            </p:extLst>
          </p:nvPr>
        </p:nvGraphicFramePr>
        <p:xfrm>
          <a:off x="3807896" y="1810041"/>
          <a:ext cx="2952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a:graphicFrameLocks/>
          </p:cNvGraphicFramePr>
          <p:nvPr>
            <p:extLst>
              <p:ext uri="{D42A27DB-BD31-4B8C-83A1-F6EECF244321}">
                <p14:modId xmlns:p14="http://schemas.microsoft.com/office/powerpoint/2010/main" val="2710800254"/>
              </p:ext>
            </p:extLst>
          </p:nvPr>
        </p:nvGraphicFramePr>
        <p:xfrm>
          <a:off x="3807896" y="4603505"/>
          <a:ext cx="2952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グラフ 48"/>
          <p:cNvGraphicFramePr>
            <a:graphicFrameLocks/>
          </p:cNvGraphicFramePr>
          <p:nvPr>
            <p:extLst>
              <p:ext uri="{D42A27DB-BD31-4B8C-83A1-F6EECF244321}">
                <p14:modId xmlns:p14="http://schemas.microsoft.com/office/powerpoint/2010/main" val="3478556310"/>
              </p:ext>
            </p:extLst>
          </p:nvPr>
        </p:nvGraphicFramePr>
        <p:xfrm>
          <a:off x="3807896" y="7367216"/>
          <a:ext cx="29520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1</a:t>
            </a:fld>
            <a:endParaRPr kumimoji="1" lang="ja-JP" altLang="en-US"/>
          </a:p>
        </p:txBody>
      </p:sp>
      <p:sp>
        <p:nvSpPr>
          <p:cNvPr id="28" name="タイトル 1"/>
          <p:cNvSpPr txBox="1">
            <a:spLocks/>
          </p:cNvSpPr>
          <p:nvPr/>
        </p:nvSpPr>
        <p:spPr>
          <a:xfrm>
            <a:off x="360000" y="27522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t>＜</a:t>
            </a:r>
            <a:r>
              <a:rPr lang="ja-JP" altLang="en-US" sz="1000" dirty="0"/>
              <a:t>４－５　子育てに</a:t>
            </a:r>
            <a:r>
              <a:rPr lang="ja-JP" altLang="en-US" sz="1000" dirty="0" smtClean="0"/>
              <a:t>ついて</a:t>
            </a:r>
            <a:r>
              <a:rPr lang="ja-JP" altLang="en-US" sz="1000" dirty="0" smtClean="0">
                <a:solidFill>
                  <a:srgbClr val="000000"/>
                </a:solidFill>
              </a:rPr>
              <a:t>＞</a:t>
            </a:r>
            <a:endParaRPr lang="ja-JP" altLang="en-US" sz="1000" dirty="0"/>
          </a:p>
        </p:txBody>
      </p:sp>
      <p:sp>
        <p:nvSpPr>
          <p:cNvPr id="12" name="タイトル 1"/>
          <p:cNvSpPr txBox="1">
            <a:spLocks/>
          </p:cNvSpPr>
          <p:nvPr/>
        </p:nvSpPr>
        <p:spPr>
          <a:xfrm>
            <a:off x="234000" y="6444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港北区の子育て支援サービスの認知・利用経験</a:t>
            </a:r>
            <a:r>
              <a:rPr lang="en-US" altLang="ja-JP" sz="900" dirty="0"/>
              <a:t>】</a:t>
            </a:r>
            <a:r>
              <a:rPr lang="ja-JP" altLang="en-US" sz="900" dirty="0"/>
              <a:t>（問</a:t>
            </a:r>
            <a:r>
              <a:rPr lang="en-US" altLang="ja-JP" sz="900" dirty="0"/>
              <a:t>14</a:t>
            </a:r>
            <a:r>
              <a:rPr lang="ja-JP" altLang="en-US" sz="900" dirty="0"/>
              <a:t>－Ａ～Ｃ） </a:t>
            </a:r>
          </a:p>
        </p:txBody>
      </p:sp>
      <p:sp>
        <p:nvSpPr>
          <p:cNvPr id="34" name="正方形/長方形 33"/>
          <p:cNvSpPr/>
          <p:nvPr/>
        </p:nvSpPr>
        <p:spPr>
          <a:xfrm>
            <a:off x="385200" y="916195"/>
            <a:ext cx="6119999" cy="339610"/>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14</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あなた</a:t>
            </a:r>
            <a:r>
              <a:rPr lang="ja-JP" altLang="en-US" sz="800" b="1" dirty="0">
                <a:latin typeface="HG丸ｺﾞｼｯｸM-PRO"/>
                <a:ea typeface="HG丸ｺﾞｼｯｸM-PRO"/>
                <a:cs typeface="HG丸ｺﾞｼｯｸM-PRO"/>
              </a:rPr>
              <a:t>は、港北区で行われている子育て支援サービスのうち、下記の</a:t>
            </a:r>
            <a:r>
              <a:rPr lang="en-US" altLang="ja-JP" sz="800" b="1" dirty="0">
                <a:latin typeface="HG丸ｺﾞｼｯｸM-PRO"/>
                <a:ea typeface="HG丸ｺﾞｼｯｸM-PRO"/>
                <a:cs typeface="HG丸ｺﾞｼｯｸM-PRO"/>
              </a:rPr>
              <a:t>A</a:t>
            </a:r>
            <a:r>
              <a:rPr lang="ja-JP" altLang="en-US" sz="800" b="1" dirty="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C</a:t>
            </a:r>
            <a:r>
              <a:rPr lang="ja-JP" altLang="en-US" sz="800" b="1" dirty="0">
                <a:latin typeface="HG丸ｺﾞｼｯｸM-PRO"/>
                <a:ea typeface="HG丸ｺﾞｼｯｸM-PRO"/>
                <a:cs typeface="HG丸ｺﾞｼｯｸM-PRO"/>
              </a:rPr>
              <a:t>について、どれくらいご存知ですか</a:t>
            </a:r>
            <a:r>
              <a:rPr lang="ja-JP" altLang="en-US" sz="800" b="1" dirty="0" smtClean="0">
                <a:latin typeface="HG丸ｺﾞｼｯｸM-PRO"/>
                <a:ea typeface="HG丸ｺﾞｼｯｸM-PRO"/>
                <a:cs typeface="HG丸ｺﾞｼｯｸM-PRO"/>
              </a:rPr>
              <a:t>。</a:t>
            </a:r>
            <a:endParaRPr lang="en-US" altLang="ja-JP" sz="800" b="1" dirty="0" smtClean="0">
              <a:latin typeface="HG丸ｺﾞｼｯｸM-PRO"/>
              <a:ea typeface="HG丸ｺﾞｼｯｸM-PRO"/>
              <a:cs typeface="HG丸ｺﾞｼｯｸM-PRO"/>
            </a:endParaRPr>
          </a:p>
          <a:p>
            <a:r>
              <a:rPr lang="ja-JP" altLang="en-US" sz="800" b="1" dirty="0" smtClean="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Ａ～Ｃそれぞれ</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は１つずつ）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sp>
        <p:nvSpPr>
          <p:cNvPr id="35" name="正方形/長方形 34"/>
          <p:cNvSpPr/>
          <p:nvPr/>
        </p:nvSpPr>
        <p:spPr>
          <a:xfrm>
            <a:off x="383867" y="1388263"/>
            <a:ext cx="1907999" cy="251997"/>
          </a:xfrm>
          <a:prstGeom prst="rect">
            <a:avLst/>
          </a:prstGeom>
          <a:noFill/>
          <a:ln w="38100" cmpd="dbl">
            <a:solidFill>
              <a:schemeClr val="tx1">
                <a:lumMod val="50000"/>
                <a:lumOff val="50000"/>
              </a:schemeClr>
            </a:solidFill>
          </a:ln>
        </p:spPr>
        <p:txBody>
          <a:bodyPr wrap="square" anchor="ctr">
            <a:noAutofit/>
          </a:bodyPr>
          <a:lstStyle/>
          <a:p>
            <a:pPr algn="ctr"/>
            <a:r>
              <a:rPr lang="en-US" altLang="ja-JP" sz="800" b="1" dirty="0">
                <a:latin typeface="HG丸ｺﾞｼｯｸM-PRO"/>
                <a:ea typeface="HG丸ｺﾞｼｯｸM-PRO"/>
                <a:cs typeface="HG丸ｺﾞｼｯｸM-PRO"/>
              </a:rPr>
              <a:t>【</a:t>
            </a:r>
            <a:r>
              <a:rPr lang="en-US" altLang="ja-JP" sz="800" b="1" dirty="0" smtClean="0">
                <a:latin typeface="HG丸ｺﾞｼｯｸM-PRO"/>
                <a:ea typeface="HG丸ｺﾞｼｯｸM-PRO"/>
                <a:cs typeface="HG丸ｺﾞｼｯｸM-PRO"/>
              </a:rPr>
              <a:t>A.</a:t>
            </a:r>
            <a:r>
              <a:rPr lang="ja-JP" altLang="en-US" sz="800" b="1" dirty="0" smtClean="0">
                <a:latin typeface="HG丸ｺﾞｼｯｸM-PRO"/>
                <a:ea typeface="HG丸ｺﾞｼｯｸM-PRO"/>
                <a:cs typeface="HG丸ｺﾞｼｯｸM-PRO"/>
              </a:rPr>
              <a:t>親</a:t>
            </a:r>
            <a:r>
              <a:rPr lang="ja-JP" altLang="en-US" sz="800" b="1" dirty="0">
                <a:latin typeface="HG丸ｺﾞｼｯｸM-PRO"/>
                <a:ea typeface="HG丸ｺﾞｼｯｸM-PRO"/>
                <a:cs typeface="HG丸ｺﾞｼｯｸM-PRO"/>
              </a:rPr>
              <a:t>と子のつどいのひろば</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 </a:t>
            </a:r>
          </a:p>
        </p:txBody>
      </p:sp>
      <p:grpSp>
        <p:nvGrpSpPr>
          <p:cNvPr id="2" name="図形グループ 1"/>
          <p:cNvGrpSpPr/>
          <p:nvPr/>
        </p:nvGrpSpPr>
        <p:grpSpPr>
          <a:xfrm>
            <a:off x="1787748" y="1616547"/>
            <a:ext cx="4779617" cy="251995"/>
            <a:chOff x="1787748" y="1655427"/>
            <a:chExt cx="4779617" cy="251995"/>
          </a:xfrm>
        </p:grpSpPr>
        <p:sp>
          <p:nvSpPr>
            <p:cNvPr id="43" name="正方形/長方形 42"/>
            <p:cNvSpPr/>
            <p:nvPr/>
          </p:nvSpPr>
          <p:spPr>
            <a:xfrm>
              <a:off x="1787748" y="1655427"/>
              <a:ext cx="1404000" cy="251995"/>
            </a:xfrm>
            <a:prstGeom prst="rect">
              <a:avLst/>
            </a:prstGeom>
            <a:noFill/>
            <a:ln w="19050" cmpd="sng">
              <a:noFill/>
              <a:prstDash val="dash"/>
            </a:ln>
          </p:spPr>
          <p:txBody>
            <a:bodyPr wrap="square" anchor="ctr">
              <a:noAutofit/>
            </a:bodyPr>
            <a:lstStyle/>
            <a:p>
              <a:r>
                <a:rPr lang="ja-JP" altLang="en-US" sz="700" b="1" dirty="0" smtClean="0">
                  <a:latin typeface="HG丸ｺﾞｼｯｸM-PRO"/>
                  <a:ea typeface="HG丸ｺﾞｼｯｸM-PRO"/>
                  <a:cs typeface="HG丸ｺﾞｼｯｸM-PRO"/>
                </a:rPr>
                <a:t>全体（</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2,215</a:t>
              </a:r>
              <a:r>
                <a:rPr lang="ja-JP" altLang="en-US" sz="700" b="1" dirty="0">
                  <a:latin typeface="HG丸ｺﾞｼｯｸM-PRO"/>
                  <a:ea typeface="HG丸ｺﾞｼｯｸM-PRO"/>
                  <a:cs typeface="HG丸ｺﾞｼｯｸM-PRO"/>
                </a:rPr>
                <a:t>）</a:t>
              </a:r>
            </a:p>
          </p:txBody>
        </p:sp>
        <p:sp>
          <p:nvSpPr>
            <p:cNvPr id="44" name="正方形/長方形 43"/>
            <p:cNvSpPr/>
            <p:nvPr/>
          </p:nvSpPr>
          <p:spPr>
            <a:xfrm>
              <a:off x="3309675" y="1655427"/>
              <a:ext cx="1404000" cy="251995"/>
            </a:xfrm>
            <a:prstGeom prst="rect">
              <a:avLst/>
            </a:prstGeom>
            <a:noFill/>
            <a:ln w="19050" cmpd="sng">
              <a:noFill/>
              <a:prstDash val="dash"/>
            </a:ln>
          </p:spPr>
          <p:txBody>
            <a:bodyPr wrap="square" anchor="ctr">
              <a:noAutofit/>
            </a:bodyPr>
            <a:lstStyle/>
            <a:p>
              <a:r>
                <a:rPr lang="en-US" altLang="ja-JP" sz="700" b="1" dirty="0" smtClean="0">
                  <a:latin typeface="HG丸ｺﾞｼｯｸM-PRO"/>
                  <a:ea typeface="HG丸ｺﾞｼｯｸM-PRO"/>
                  <a:cs typeface="HG丸ｺﾞｼｯｸM-PRO"/>
                </a:rPr>
                <a:t>※</a:t>
              </a:r>
              <a:r>
                <a:rPr lang="ja-JP" altLang="en-US" sz="700" b="1" dirty="0">
                  <a:latin typeface="HG丸ｺﾞｼｯｸM-PRO"/>
                  <a:ea typeface="HG丸ｺﾞｼｯｸM-PRO"/>
                  <a:cs typeface="HG丸ｺﾞｼｯｸM-PRO"/>
                </a:rPr>
                <a:t>未就学児・保育園児・幼稚園児あり 計</a:t>
              </a:r>
              <a:r>
                <a:rPr lang="ja-JP" altLang="en-US" sz="700" b="1" dirty="0" smtClean="0">
                  <a:latin typeface="HG丸ｺﾞｼｯｸM-PRO"/>
                  <a:ea typeface="HG丸ｺﾞｼｯｸM-PRO"/>
                  <a:cs typeface="HG丸ｺﾞｼｯｸM-PRO"/>
                </a:rPr>
                <a:t>（</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321</a:t>
              </a:r>
              <a:r>
                <a:rPr lang="ja-JP" altLang="en-US" sz="700" b="1" dirty="0">
                  <a:latin typeface="HG丸ｺﾞｼｯｸM-PRO"/>
                  <a:ea typeface="HG丸ｺﾞｼｯｸM-PRO"/>
                  <a:cs typeface="HG丸ｺﾞｼｯｸM-PRO"/>
                </a:rPr>
                <a:t>）</a:t>
              </a:r>
            </a:p>
          </p:txBody>
        </p:sp>
        <p:sp>
          <p:nvSpPr>
            <p:cNvPr id="45" name="正方形/長方形 44"/>
            <p:cNvSpPr/>
            <p:nvPr/>
          </p:nvSpPr>
          <p:spPr>
            <a:xfrm>
              <a:off x="5163365" y="1655427"/>
              <a:ext cx="1404000" cy="251995"/>
            </a:xfrm>
            <a:prstGeom prst="rect">
              <a:avLst/>
            </a:prstGeom>
            <a:noFill/>
            <a:ln w="19050" cmpd="sng">
              <a:noFill/>
              <a:prstDash val="dash"/>
            </a:ln>
          </p:spPr>
          <p:txBody>
            <a:bodyPr wrap="square" anchor="ctr">
              <a:noAutofit/>
            </a:bodyPr>
            <a:lstStyle/>
            <a:p>
              <a:r>
                <a:rPr lang="en-US" altLang="ja-JP" sz="700" b="1" dirty="0">
                  <a:latin typeface="HG丸ｺﾞｼｯｸM-PRO"/>
                  <a:ea typeface="HG丸ｺﾞｼｯｸM-PRO"/>
                  <a:cs typeface="HG丸ｺﾞｼｯｸM-PRO"/>
                </a:rPr>
                <a:t>※</a:t>
              </a:r>
              <a:r>
                <a:rPr lang="ja-JP" altLang="en-US" sz="700" b="1" dirty="0">
                  <a:latin typeface="HG丸ｺﾞｼｯｸM-PRO"/>
                  <a:ea typeface="HG丸ｺﾞｼｯｸM-PRO"/>
                  <a:cs typeface="HG丸ｺﾞｼｯｸM-PRO"/>
                </a:rPr>
                <a:t>未就学児～中学生あり 計</a:t>
              </a:r>
              <a:r>
                <a:rPr lang="ja-JP" altLang="en-US" sz="700" b="1" dirty="0" smtClean="0">
                  <a:latin typeface="HG丸ｺﾞｼｯｸM-PRO"/>
                  <a:ea typeface="HG丸ｺﾞｼｯｸM-PRO"/>
                  <a:cs typeface="HG丸ｺﾞｼｯｸM-PRO"/>
                </a:rPr>
                <a:t>（</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532</a:t>
              </a:r>
              <a:r>
                <a:rPr lang="ja-JP" altLang="en-US" sz="700" b="1" dirty="0">
                  <a:latin typeface="HG丸ｺﾞｼｯｸM-PRO"/>
                  <a:ea typeface="HG丸ｺﾞｼｯｸM-PRO"/>
                  <a:cs typeface="HG丸ｺﾞｼｯｸM-PRO"/>
                </a:rPr>
                <a:t>）</a:t>
              </a:r>
            </a:p>
          </p:txBody>
        </p:sp>
      </p:grpSp>
      <p:sp>
        <p:nvSpPr>
          <p:cNvPr id="36" name="正方形/長方形 35"/>
          <p:cNvSpPr/>
          <p:nvPr/>
        </p:nvSpPr>
        <p:spPr>
          <a:xfrm>
            <a:off x="383867" y="4081895"/>
            <a:ext cx="1907999" cy="324000"/>
          </a:xfrm>
          <a:prstGeom prst="rect">
            <a:avLst/>
          </a:prstGeom>
          <a:noFill/>
          <a:ln w="38100" cmpd="dbl">
            <a:solidFill>
              <a:schemeClr val="tx1">
                <a:lumMod val="50000"/>
                <a:lumOff val="50000"/>
              </a:schemeClr>
            </a:solidFill>
          </a:ln>
        </p:spPr>
        <p:txBody>
          <a:bodyPr wrap="square">
            <a:noAutofit/>
          </a:bodyPr>
          <a:lstStyle/>
          <a:p>
            <a:pPr algn="ctr"/>
            <a:r>
              <a:rPr lang="en-US" altLang="ja-JP" sz="800" b="1" dirty="0">
                <a:latin typeface="HG丸ｺﾞｼｯｸM-PRO"/>
                <a:ea typeface="HG丸ｺﾞｼｯｸM-PRO"/>
                <a:cs typeface="HG丸ｺﾞｼｯｸM-PRO"/>
              </a:rPr>
              <a:t>【</a:t>
            </a:r>
            <a:r>
              <a:rPr lang="en-US" altLang="ja-JP" sz="800" b="1" dirty="0" smtClean="0">
                <a:latin typeface="HG丸ｺﾞｼｯｸM-PRO"/>
                <a:ea typeface="HG丸ｺﾞｼｯｸM-PRO"/>
                <a:cs typeface="HG丸ｺﾞｼｯｸM-PRO"/>
              </a:rPr>
              <a:t>B.</a:t>
            </a:r>
            <a:r>
              <a:rPr lang="ja-JP" altLang="en-US" sz="800" b="1" dirty="0" smtClean="0">
                <a:latin typeface="HG丸ｺﾞｼｯｸM-PRO"/>
                <a:ea typeface="HG丸ｺﾞｼｯｸM-PRO"/>
                <a:cs typeface="HG丸ｺﾞｼｯｸM-PRO"/>
              </a:rPr>
              <a:t>地域</a:t>
            </a:r>
            <a:r>
              <a:rPr lang="ja-JP" altLang="en-US" sz="800" b="1" dirty="0">
                <a:latin typeface="HG丸ｺﾞｼｯｸM-PRO"/>
                <a:ea typeface="HG丸ｺﾞｼｯｸM-PRO"/>
                <a:cs typeface="HG丸ｺﾞｼｯｸM-PRO"/>
              </a:rPr>
              <a:t>子育て支援拠点「どろっぷ」「どろっぷサテライト」</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 </a:t>
            </a:r>
          </a:p>
        </p:txBody>
      </p:sp>
      <p:sp>
        <p:nvSpPr>
          <p:cNvPr id="37" name="正方形/長方形 36"/>
          <p:cNvSpPr/>
          <p:nvPr/>
        </p:nvSpPr>
        <p:spPr>
          <a:xfrm>
            <a:off x="383867" y="6932151"/>
            <a:ext cx="1907999" cy="251997"/>
          </a:xfrm>
          <a:prstGeom prst="rect">
            <a:avLst/>
          </a:prstGeom>
          <a:noFill/>
          <a:ln w="38100" cmpd="dbl">
            <a:solidFill>
              <a:schemeClr val="tx1">
                <a:lumMod val="50000"/>
                <a:lumOff val="50000"/>
              </a:schemeClr>
            </a:solidFill>
          </a:ln>
        </p:spPr>
        <p:txBody>
          <a:bodyPr wrap="square" anchor="ctr">
            <a:noAutofit/>
          </a:bodyPr>
          <a:lstStyle/>
          <a:p>
            <a:pPr algn="ctr"/>
            <a:r>
              <a:rPr lang="en-US" altLang="ja-JP" sz="800" b="1" dirty="0">
                <a:latin typeface="HG丸ｺﾞｼｯｸM-PRO"/>
                <a:ea typeface="HG丸ｺﾞｼｯｸM-PRO"/>
                <a:cs typeface="HG丸ｺﾞｼｯｸM-PRO"/>
              </a:rPr>
              <a:t>【</a:t>
            </a:r>
            <a:r>
              <a:rPr lang="en-US" altLang="ja-JP" sz="800" b="1" dirty="0" smtClean="0">
                <a:latin typeface="HG丸ｺﾞｼｯｸM-PRO"/>
                <a:ea typeface="HG丸ｺﾞｼｯｸM-PRO"/>
                <a:cs typeface="HG丸ｺﾞｼｯｸM-PRO"/>
              </a:rPr>
              <a:t>C.</a:t>
            </a:r>
            <a:r>
              <a:rPr lang="ja-JP" altLang="en-US" sz="800" b="1" dirty="0" smtClean="0">
                <a:latin typeface="HG丸ｺﾞｼｯｸM-PRO"/>
                <a:ea typeface="HG丸ｺﾞｼｯｸM-PRO"/>
                <a:cs typeface="HG丸ｺﾞｼｯｸM-PRO"/>
              </a:rPr>
              <a:t>保育園</a:t>
            </a:r>
            <a:r>
              <a:rPr lang="ja-JP" altLang="en-US" sz="800" b="1" dirty="0">
                <a:latin typeface="HG丸ｺﾞｼｯｸM-PRO"/>
                <a:ea typeface="HG丸ｺﾞｼｯｸM-PRO"/>
                <a:cs typeface="HG丸ｺﾞｼｯｸM-PRO"/>
              </a:rPr>
              <a:t>での子育て支援事業</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 </a:t>
            </a:r>
          </a:p>
        </p:txBody>
      </p:sp>
      <p:graphicFrame>
        <p:nvGraphicFramePr>
          <p:cNvPr id="38" name="グラフ 37"/>
          <p:cNvGraphicFramePr>
            <a:graphicFrameLocks/>
          </p:cNvGraphicFramePr>
          <p:nvPr>
            <p:extLst>
              <p:ext uri="{D42A27DB-BD31-4B8C-83A1-F6EECF244321}">
                <p14:modId xmlns:p14="http://schemas.microsoft.com/office/powerpoint/2010/main" val="4210191246"/>
              </p:ext>
            </p:extLst>
          </p:nvPr>
        </p:nvGraphicFramePr>
        <p:xfrm>
          <a:off x="1945538" y="1810041"/>
          <a:ext cx="2952000"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グラフ 45"/>
          <p:cNvGraphicFramePr>
            <a:graphicFrameLocks/>
          </p:cNvGraphicFramePr>
          <p:nvPr>
            <p:extLst>
              <p:ext uri="{D42A27DB-BD31-4B8C-83A1-F6EECF244321}">
                <p14:modId xmlns:p14="http://schemas.microsoft.com/office/powerpoint/2010/main" val="4207908785"/>
              </p:ext>
            </p:extLst>
          </p:nvPr>
        </p:nvGraphicFramePr>
        <p:xfrm>
          <a:off x="1945538" y="4603505"/>
          <a:ext cx="29520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グラフ 47"/>
          <p:cNvGraphicFramePr>
            <a:graphicFrameLocks/>
          </p:cNvGraphicFramePr>
          <p:nvPr>
            <p:extLst>
              <p:ext uri="{D42A27DB-BD31-4B8C-83A1-F6EECF244321}">
                <p14:modId xmlns:p14="http://schemas.microsoft.com/office/powerpoint/2010/main" val="2949639314"/>
              </p:ext>
            </p:extLst>
          </p:nvPr>
        </p:nvGraphicFramePr>
        <p:xfrm>
          <a:off x="1945538" y="7367216"/>
          <a:ext cx="2952000" cy="2057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グラフ 38"/>
          <p:cNvGraphicFramePr>
            <a:graphicFrameLocks/>
          </p:cNvGraphicFramePr>
          <p:nvPr>
            <p:extLst>
              <p:ext uri="{D42A27DB-BD31-4B8C-83A1-F6EECF244321}">
                <p14:modId xmlns:p14="http://schemas.microsoft.com/office/powerpoint/2010/main" val="3735341060"/>
              </p:ext>
            </p:extLst>
          </p:nvPr>
        </p:nvGraphicFramePr>
        <p:xfrm>
          <a:off x="437640" y="1810041"/>
          <a:ext cx="2925778" cy="2057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6" name="グラフ 65"/>
          <p:cNvGraphicFramePr>
            <a:graphicFrameLocks/>
          </p:cNvGraphicFramePr>
          <p:nvPr>
            <p:extLst>
              <p:ext uri="{D42A27DB-BD31-4B8C-83A1-F6EECF244321}">
                <p14:modId xmlns:p14="http://schemas.microsoft.com/office/powerpoint/2010/main" val="110400775"/>
              </p:ext>
            </p:extLst>
          </p:nvPr>
        </p:nvGraphicFramePr>
        <p:xfrm>
          <a:off x="411027" y="4603505"/>
          <a:ext cx="2952391" cy="20574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5" name="グラフ 64"/>
          <p:cNvGraphicFramePr>
            <a:graphicFrameLocks/>
          </p:cNvGraphicFramePr>
          <p:nvPr>
            <p:extLst>
              <p:ext uri="{D42A27DB-BD31-4B8C-83A1-F6EECF244321}">
                <p14:modId xmlns:p14="http://schemas.microsoft.com/office/powerpoint/2010/main" val="2889808364"/>
              </p:ext>
            </p:extLst>
          </p:nvPr>
        </p:nvGraphicFramePr>
        <p:xfrm>
          <a:off x="426250" y="7367216"/>
          <a:ext cx="2937168" cy="2057400"/>
        </p:xfrm>
        <a:graphic>
          <a:graphicData uri="http://schemas.openxmlformats.org/drawingml/2006/chart">
            <c:chart xmlns:c="http://schemas.openxmlformats.org/drawingml/2006/chart" xmlns:r="http://schemas.openxmlformats.org/officeDocument/2006/relationships" r:id="rId10"/>
          </a:graphicData>
        </a:graphic>
      </p:graphicFrame>
      <p:grpSp>
        <p:nvGrpSpPr>
          <p:cNvPr id="33" name="図形グループ 32"/>
          <p:cNvGrpSpPr/>
          <p:nvPr/>
        </p:nvGrpSpPr>
        <p:grpSpPr>
          <a:xfrm>
            <a:off x="1787748" y="7174068"/>
            <a:ext cx="4779617" cy="251995"/>
            <a:chOff x="1787748" y="1655427"/>
            <a:chExt cx="4779617" cy="251995"/>
          </a:xfrm>
        </p:grpSpPr>
        <p:sp>
          <p:nvSpPr>
            <p:cNvPr id="41" name="正方形/長方形 40"/>
            <p:cNvSpPr/>
            <p:nvPr/>
          </p:nvSpPr>
          <p:spPr>
            <a:xfrm>
              <a:off x="1787748" y="1655427"/>
              <a:ext cx="1404000" cy="251995"/>
            </a:xfrm>
            <a:prstGeom prst="rect">
              <a:avLst/>
            </a:prstGeom>
            <a:noFill/>
            <a:ln w="19050" cmpd="sng">
              <a:noFill/>
              <a:prstDash val="dash"/>
            </a:ln>
          </p:spPr>
          <p:txBody>
            <a:bodyPr wrap="square" anchor="ctr">
              <a:noAutofit/>
            </a:bodyPr>
            <a:lstStyle/>
            <a:p>
              <a:r>
                <a:rPr lang="ja-JP" altLang="en-US" sz="700" b="1" dirty="0" smtClean="0">
                  <a:latin typeface="HG丸ｺﾞｼｯｸM-PRO"/>
                  <a:ea typeface="HG丸ｺﾞｼｯｸM-PRO"/>
                  <a:cs typeface="HG丸ｺﾞｼｯｸM-PRO"/>
                </a:rPr>
                <a:t>全体（</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2,215</a:t>
              </a:r>
              <a:r>
                <a:rPr lang="ja-JP" altLang="en-US" sz="700" b="1" dirty="0">
                  <a:latin typeface="HG丸ｺﾞｼｯｸM-PRO"/>
                  <a:ea typeface="HG丸ｺﾞｼｯｸM-PRO"/>
                  <a:cs typeface="HG丸ｺﾞｼｯｸM-PRO"/>
                </a:rPr>
                <a:t>）</a:t>
              </a:r>
            </a:p>
          </p:txBody>
        </p:sp>
        <p:sp>
          <p:nvSpPr>
            <p:cNvPr id="42" name="正方形/長方形 41"/>
            <p:cNvSpPr/>
            <p:nvPr/>
          </p:nvSpPr>
          <p:spPr>
            <a:xfrm>
              <a:off x="3309675" y="1655427"/>
              <a:ext cx="1404000" cy="251995"/>
            </a:xfrm>
            <a:prstGeom prst="rect">
              <a:avLst/>
            </a:prstGeom>
            <a:noFill/>
            <a:ln w="19050" cmpd="sng">
              <a:noFill/>
              <a:prstDash val="dash"/>
            </a:ln>
          </p:spPr>
          <p:txBody>
            <a:bodyPr wrap="square" anchor="ctr">
              <a:noAutofit/>
            </a:bodyPr>
            <a:lstStyle/>
            <a:p>
              <a:r>
                <a:rPr lang="en-US" altLang="ja-JP" sz="700" b="1" dirty="0" smtClean="0">
                  <a:latin typeface="HG丸ｺﾞｼｯｸM-PRO"/>
                  <a:ea typeface="HG丸ｺﾞｼｯｸM-PRO"/>
                  <a:cs typeface="HG丸ｺﾞｼｯｸM-PRO"/>
                </a:rPr>
                <a:t>※</a:t>
              </a:r>
              <a:r>
                <a:rPr lang="ja-JP" altLang="en-US" sz="700" b="1" dirty="0">
                  <a:latin typeface="HG丸ｺﾞｼｯｸM-PRO"/>
                  <a:ea typeface="HG丸ｺﾞｼｯｸM-PRO"/>
                  <a:cs typeface="HG丸ｺﾞｼｯｸM-PRO"/>
                </a:rPr>
                <a:t>未就学児・保育園児・幼稚園児あり 計</a:t>
              </a:r>
              <a:r>
                <a:rPr lang="ja-JP" altLang="en-US" sz="700" b="1" dirty="0" smtClean="0">
                  <a:latin typeface="HG丸ｺﾞｼｯｸM-PRO"/>
                  <a:ea typeface="HG丸ｺﾞｼｯｸM-PRO"/>
                  <a:cs typeface="HG丸ｺﾞｼｯｸM-PRO"/>
                </a:rPr>
                <a:t>（</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321</a:t>
              </a:r>
              <a:r>
                <a:rPr lang="ja-JP" altLang="en-US" sz="700" b="1" dirty="0">
                  <a:latin typeface="HG丸ｺﾞｼｯｸM-PRO"/>
                  <a:ea typeface="HG丸ｺﾞｼｯｸM-PRO"/>
                  <a:cs typeface="HG丸ｺﾞｼｯｸM-PRO"/>
                </a:rPr>
                <a:t>）</a:t>
              </a:r>
            </a:p>
          </p:txBody>
        </p:sp>
        <p:sp>
          <p:nvSpPr>
            <p:cNvPr id="50" name="正方形/長方形 49"/>
            <p:cNvSpPr/>
            <p:nvPr/>
          </p:nvSpPr>
          <p:spPr>
            <a:xfrm>
              <a:off x="5163365" y="1655427"/>
              <a:ext cx="1404000" cy="251995"/>
            </a:xfrm>
            <a:prstGeom prst="rect">
              <a:avLst/>
            </a:prstGeom>
            <a:noFill/>
            <a:ln w="19050" cmpd="sng">
              <a:noFill/>
              <a:prstDash val="dash"/>
            </a:ln>
          </p:spPr>
          <p:txBody>
            <a:bodyPr wrap="square" anchor="ctr">
              <a:noAutofit/>
            </a:bodyPr>
            <a:lstStyle/>
            <a:p>
              <a:r>
                <a:rPr lang="en-US" altLang="ja-JP" sz="700" b="1" dirty="0">
                  <a:latin typeface="HG丸ｺﾞｼｯｸM-PRO"/>
                  <a:ea typeface="HG丸ｺﾞｼｯｸM-PRO"/>
                  <a:cs typeface="HG丸ｺﾞｼｯｸM-PRO"/>
                </a:rPr>
                <a:t>※</a:t>
              </a:r>
              <a:r>
                <a:rPr lang="ja-JP" altLang="en-US" sz="700" b="1" dirty="0">
                  <a:latin typeface="HG丸ｺﾞｼｯｸM-PRO"/>
                  <a:ea typeface="HG丸ｺﾞｼｯｸM-PRO"/>
                  <a:cs typeface="HG丸ｺﾞｼｯｸM-PRO"/>
                </a:rPr>
                <a:t>未就学児～中学生あり 計</a:t>
              </a:r>
              <a:r>
                <a:rPr lang="ja-JP" altLang="en-US" sz="700" b="1" dirty="0" smtClean="0">
                  <a:latin typeface="HG丸ｺﾞｼｯｸM-PRO"/>
                  <a:ea typeface="HG丸ｺﾞｼｯｸM-PRO"/>
                  <a:cs typeface="HG丸ｺﾞｼｯｸM-PRO"/>
                </a:rPr>
                <a:t>（</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532</a:t>
              </a:r>
              <a:r>
                <a:rPr lang="ja-JP" altLang="en-US" sz="700" b="1" dirty="0">
                  <a:latin typeface="HG丸ｺﾞｼｯｸM-PRO"/>
                  <a:ea typeface="HG丸ｺﾞｼｯｸM-PRO"/>
                  <a:cs typeface="HG丸ｺﾞｼｯｸM-PRO"/>
                </a:rPr>
                <a:t>）</a:t>
              </a:r>
            </a:p>
          </p:txBody>
        </p:sp>
      </p:grpSp>
      <p:grpSp>
        <p:nvGrpSpPr>
          <p:cNvPr id="51" name="図形グループ 50"/>
          <p:cNvGrpSpPr/>
          <p:nvPr/>
        </p:nvGrpSpPr>
        <p:grpSpPr>
          <a:xfrm>
            <a:off x="1787748" y="4403350"/>
            <a:ext cx="4779617" cy="251995"/>
            <a:chOff x="1787748" y="1655427"/>
            <a:chExt cx="4779617" cy="251995"/>
          </a:xfrm>
        </p:grpSpPr>
        <p:sp>
          <p:nvSpPr>
            <p:cNvPr id="52" name="正方形/長方形 51"/>
            <p:cNvSpPr/>
            <p:nvPr/>
          </p:nvSpPr>
          <p:spPr>
            <a:xfrm>
              <a:off x="1787748" y="1655427"/>
              <a:ext cx="1404000" cy="251995"/>
            </a:xfrm>
            <a:prstGeom prst="rect">
              <a:avLst/>
            </a:prstGeom>
            <a:noFill/>
            <a:ln w="19050" cmpd="sng">
              <a:noFill/>
              <a:prstDash val="dash"/>
            </a:ln>
          </p:spPr>
          <p:txBody>
            <a:bodyPr wrap="square" anchor="ctr">
              <a:noAutofit/>
            </a:bodyPr>
            <a:lstStyle/>
            <a:p>
              <a:r>
                <a:rPr lang="ja-JP" altLang="en-US" sz="700" b="1" dirty="0" smtClean="0">
                  <a:latin typeface="HG丸ｺﾞｼｯｸM-PRO"/>
                  <a:ea typeface="HG丸ｺﾞｼｯｸM-PRO"/>
                  <a:cs typeface="HG丸ｺﾞｼｯｸM-PRO"/>
                </a:rPr>
                <a:t>全体（</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2,215</a:t>
              </a:r>
              <a:r>
                <a:rPr lang="ja-JP" altLang="en-US" sz="700" b="1" dirty="0">
                  <a:latin typeface="HG丸ｺﾞｼｯｸM-PRO"/>
                  <a:ea typeface="HG丸ｺﾞｼｯｸM-PRO"/>
                  <a:cs typeface="HG丸ｺﾞｼｯｸM-PRO"/>
                </a:rPr>
                <a:t>）</a:t>
              </a:r>
            </a:p>
          </p:txBody>
        </p:sp>
        <p:sp>
          <p:nvSpPr>
            <p:cNvPr id="53" name="正方形/長方形 52"/>
            <p:cNvSpPr/>
            <p:nvPr/>
          </p:nvSpPr>
          <p:spPr>
            <a:xfrm>
              <a:off x="3309675" y="1655427"/>
              <a:ext cx="1404000" cy="251995"/>
            </a:xfrm>
            <a:prstGeom prst="rect">
              <a:avLst/>
            </a:prstGeom>
            <a:noFill/>
            <a:ln w="19050" cmpd="sng">
              <a:noFill/>
              <a:prstDash val="dash"/>
            </a:ln>
          </p:spPr>
          <p:txBody>
            <a:bodyPr wrap="square" anchor="ctr">
              <a:noAutofit/>
            </a:bodyPr>
            <a:lstStyle/>
            <a:p>
              <a:r>
                <a:rPr lang="en-US" altLang="ja-JP" sz="700" b="1" dirty="0" smtClean="0">
                  <a:latin typeface="HG丸ｺﾞｼｯｸM-PRO"/>
                  <a:ea typeface="HG丸ｺﾞｼｯｸM-PRO"/>
                  <a:cs typeface="HG丸ｺﾞｼｯｸM-PRO"/>
                </a:rPr>
                <a:t>※</a:t>
              </a:r>
              <a:r>
                <a:rPr lang="ja-JP" altLang="en-US" sz="700" b="1" dirty="0">
                  <a:latin typeface="HG丸ｺﾞｼｯｸM-PRO"/>
                  <a:ea typeface="HG丸ｺﾞｼｯｸM-PRO"/>
                  <a:cs typeface="HG丸ｺﾞｼｯｸM-PRO"/>
                </a:rPr>
                <a:t>未就学児・保育園児・幼稚園児あり 計</a:t>
              </a:r>
              <a:r>
                <a:rPr lang="ja-JP" altLang="en-US" sz="700" b="1" dirty="0" smtClean="0">
                  <a:latin typeface="HG丸ｺﾞｼｯｸM-PRO"/>
                  <a:ea typeface="HG丸ｺﾞｼｯｸM-PRO"/>
                  <a:cs typeface="HG丸ｺﾞｼｯｸM-PRO"/>
                </a:rPr>
                <a:t>（</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321</a:t>
              </a:r>
              <a:r>
                <a:rPr lang="ja-JP" altLang="en-US" sz="700" b="1" dirty="0">
                  <a:latin typeface="HG丸ｺﾞｼｯｸM-PRO"/>
                  <a:ea typeface="HG丸ｺﾞｼｯｸM-PRO"/>
                  <a:cs typeface="HG丸ｺﾞｼｯｸM-PRO"/>
                </a:rPr>
                <a:t>）</a:t>
              </a:r>
            </a:p>
          </p:txBody>
        </p:sp>
        <p:sp>
          <p:nvSpPr>
            <p:cNvPr id="54" name="正方形/長方形 53"/>
            <p:cNvSpPr/>
            <p:nvPr/>
          </p:nvSpPr>
          <p:spPr>
            <a:xfrm>
              <a:off x="5163365" y="1655427"/>
              <a:ext cx="1404000" cy="251995"/>
            </a:xfrm>
            <a:prstGeom prst="rect">
              <a:avLst/>
            </a:prstGeom>
            <a:noFill/>
            <a:ln w="19050" cmpd="sng">
              <a:noFill/>
              <a:prstDash val="dash"/>
            </a:ln>
          </p:spPr>
          <p:txBody>
            <a:bodyPr wrap="square" anchor="ctr">
              <a:noAutofit/>
            </a:bodyPr>
            <a:lstStyle/>
            <a:p>
              <a:r>
                <a:rPr lang="en-US" altLang="ja-JP" sz="700" b="1" dirty="0">
                  <a:latin typeface="HG丸ｺﾞｼｯｸM-PRO"/>
                  <a:ea typeface="HG丸ｺﾞｼｯｸM-PRO"/>
                  <a:cs typeface="HG丸ｺﾞｼｯｸM-PRO"/>
                </a:rPr>
                <a:t>※</a:t>
              </a:r>
              <a:r>
                <a:rPr lang="ja-JP" altLang="en-US" sz="700" b="1" dirty="0">
                  <a:latin typeface="HG丸ｺﾞｼｯｸM-PRO"/>
                  <a:ea typeface="HG丸ｺﾞｼｯｸM-PRO"/>
                  <a:cs typeface="HG丸ｺﾞｼｯｸM-PRO"/>
                </a:rPr>
                <a:t>未就学児～中学生あり 計</a:t>
              </a:r>
              <a:r>
                <a:rPr lang="ja-JP" altLang="en-US" sz="700" b="1" dirty="0" smtClean="0">
                  <a:latin typeface="HG丸ｺﾞｼｯｸM-PRO"/>
                  <a:ea typeface="HG丸ｺﾞｼｯｸM-PRO"/>
                  <a:cs typeface="HG丸ｺﾞｼｯｸM-PRO"/>
                </a:rPr>
                <a:t>（</a:t>
              </a:r>
              <a:r>
                <a:rPr lang="en-US" altLang="ja-JP" sz="700" b="1" dirty="0" smtClean="0">
                  <a:latin typeface="HG丸ｺﾞｼｯｸM-PRO"/>
                  <a:ea typeface="HG丸ｺﾞｼｯｸM-PRO"/>
                  <a:cs typeface="HG丸ｺﾞｼｯｸM-PRO"/>
                </a:rPr>
                <a:t>N</a:t>
              </a:r>
              <a:r>
                <a:rPr lang="ja-JP" altLang="en-US" sz="700" b="1" dirty="0" smtClean="0">
                  <a:latin typeface="HG丸ｺﾞｼｯｸM-PRO"/>
                  <a:ea typeface="HG丸ｺﾞｼｯｸM-PRO"/>
                  <a:cs typeface="HG丸ｺﾞｼｯｸM-PRO"/>
                </a:rPr>
                <a:t>＝</a:t>
              </a:r>
              <a:r>
                <a:rPr lang="en-US" altLang="ja-JP" sz="700" b="1" dirty="0">
                  <a:latin typeface="HG丸ｺﾞｼｯｸM-PRO"/>
                  <a:ea typeface="HG丸ｺﾞｼｯｸM-PRO"/>
                  <a:cs typeface="HG丸ｺﾞｼｯｸM-PRO"/>
                </a:rPr>
                <a:t>532</a:t>
              </a:r>
              <a:r>
                <a:rPr lang="ja-JP" altLang="en-US" sz="700" b="1" dirty="0">
                  <a:latin typeface="HG丸ｺﾞｼｯｸM-PRO"/>
                  <a:ea typeface="HG丸ｺﾞｼｯｸM-PRO"/>
                  <a:cs typeface="HG丸ｺﾞｼｯｸM-PRO"/>
                </a:rPr>
                <a:t>）</a:t>
              </a:r>
            </a:p>
          </p:txBody>
        </p:sp>
      </p:grpSp>
    </p:spTree>
    <p:extLst>
      <p:ext uri="{BB962C8B-B14F-4D97-AF65-F5344CB8AC3E}">
        <p14:creationId xmlns:p14="http://schemas.microsoft.com/office/powerpoint/2010/main" val="22010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1150832449"/>
              </p:ext>
            </p:extLst>
          </p:nvPr>
        </p:nvGraphicFramePr>
        <p:xfrm>
          <a:off x="4254852" y="8432465"/>
          <a:ext cx="1927860" cy="601980"/>
        </p:xfrm>
        <a:graphic>
          <a:graphicData uri="http://schemas.openxmlformats.org/presentationml/2006/ole">
            <mc:AlternateContent xmlns:mc="http://schemas.openxmlformats.org/markup-compatibility/2006">
              <mc:Choice xmlns:v="urn:schemas-microsoft-com:vml" Requires="v">
                <p:oleObj spid="_x0000_s10429" name="ワークシート" r:id="rId4" imgW="3212982" imgH="1003263" progId="Excel.Sheet.12">
                  <p:embed/>
                </p:oleObj>
              </mc:Choice>
              <mc:Fallback>
                <p:oleObj name="ワークシート" r:id="rId4" imgW="3212982" imgH="1003263" progId="Excel.Sheet.12">
                  <p:embed/>
                  <p:pic>
                    <p:nvPicPr>
                      <p:cNvPr id="0" name="Picture 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852" y="8432465"/>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2</a:t>
            </a:fld>
            <a:endParaRPr kumimoji="1" lang="ja-JP" altLang="en-US"/>
          </a:p>
        </p:txBody>
      </p:sp>
      <p:sp>
        <p:nvSpPr>
          <p:cNvPr id="14" name="タイトル 1"/>
          <p:cNvSpPr>
            <a:spLocks noGrp="1"/>
          </p:cNvSpPr>
          <p:nvPr>
            <p:ph type="ctrTitle"/>
          </p:nvPr>
        </p:nvSpPr>
        <p:spPr>
          <a:xfrm>
            <a:off x="383865" y="626689"/>
            <a:ext cx="6118480" cy="897308"/>
          </a:xfrm>
          <a:solidFill>
            <a:srgbClr val="D9D9D9"/>
          </a:solidFill>
          <a:ln>
            <a:solidFill>
              <a:srgbClr val="FFFFFF"/>
            </a:solidFill>
          </a:ln>
        </p:spPr>
        <p:txBody>
          <a:bodyPr>
            <a:noAutofit/>
          </a:bodyPr>
          <a:lstStyle/>
          <a:p>
            <a:r>
              <a:rPr lang="ja-JP" altLang="en-US" sz="1200" dirty="0" smtClean="0"/>
              <a:t>地域</a:t>
            </a:r>
            <a:r>
              <a:rPr lang="ja-JP" altLang="en-US" sz="1200" dirty="0"/>
              <a:t>の子育てへの協力経験が「ある」の割合が高いのは</a:t>
            </a:r>
            <a:r>
              <a:rPr lang="ja-JP" altLang="en-US" sz="1200" dirty="0" smtClean="0"/>
              <a:t>、</a:t>
            </a:r>
            <a:r>
              <a:rPr lang="en-US" altLang="ja-JP" sz="1200" dirty="0" smtClean="0"/>
              <a:t/>
            </a:r>
            <a:br>
              <a:rPr lang="en-US" altLang="ja-JP" sz="1200" dirty="0" smtClean="0"/>
            </a:br>
            <a:r>
              <a:rPr lang="ja-JP" altLang="en-US" sz="1200" dirty="0" smtClean="0"/>
              <a:t>　　　　　　　　　　　　　　　 年代</a:t>
            </a:r>
            <a:r>
              <a:rPr lang="ja-JP" altLang="en-US" sz="1200" dirty="0"/>
              <a:t>別で</a:t>
            </a:r>
            <a:r>
              <a:rPr lang="ja-JP" altLang="en-US" sz="1200" dirty="0" smtClean="0"/>
              <a:t>は</a:t>
            </a:r>
            <a:r>
              <a:rPr lang="en-US" altLang="ja-JP" sz="1200" dirty="0" smtClean="0"/>
              <a:t>40</a:t>
            </a:r>
            <a:r>
              <a:rPr lang="ja-JP" altLang="en-US" sz="1200" dirty="0" smtClean="0"/>
              <a:t>歳代で、性別</a:t>
            </a:r>
            <a:r>
              <a:rPr lang="ja-JP" altLang="en-US" sz="1200" dirty="0"/>
              <a:t>では女性の方が高め</a:t>
            </a:r>
            <a:r>
              <a:rPr lang="ja-JP" altLang="en-US" sz="1200" dirty="0" smtClean="0"/>
              <a:t>。</a:t>
            </a:r>
            <a:r>
              <a:rPr lang="en-US" altLang="ja-JP" sz="1200" dirty="0" smtClean="0"/>
              <a:t/>
            </a:r>
            <a:br>
              <a:rPr lang="en-US" altLang="ja-JP" sz="1200" dirty="0" smtClean="0"/>
            </a:br>
            <a:r>
              <a:rPr lang="ja-JP" altLang="en-US" sz="1200" dirty="0" smtClean="0"/>
              <a:t>協力内容で</a:t>
            </a:r>
            <a:r>
              <a:rPr lang="ja-JP" altLang="en-US" sz="1200" dirty="0"/>
              <a:t>最多の「駅でベビーカーの持ち上げなど、場に</a:t>
            </a:r>
            <a:r>
              <a:rPr lang="ja-JP" altLang="en-US" sz="1200" dirty="0" smtClean="0"/>
              <a:t>応じた協力</a:t>
            </a:r>
            <a:r>
              <a:rPr lang="ja-JP" altLang="en-US" sz="1200" dirty="0"/>
              <a:t>」は</a:t>
            </a:r>
            <a:r>
              <a:rPr lang="ja-JP" altLang="en-US" sz="1200" dirty="0" smtClean="0"/>
              <a:t>、</a:t>
            </a:r>
            <a:r>
              <a:rPr lang="en-US" altLang="ja-JP" sz="1200" dirty="0" smtClean="0"/>
              <a:t/>
            </a:r>
            <a:br>
              <a:rPr lang="en-US" altLang="ja-JP" sz="1200" dirty="0" smtClean="0"/>
            </a:br>
            <a:r>
              <a:rPr lang="ja-JP" altLang="en-US" sz="1200" dirty="0" smtClean="0"/>
              <a:t>　　性別</a:t>
            </a:r>
            <a:r>
              <a:rPr lang="ja-JP" altLang="en-US" sz="1200" dirty="0"/>
              <a:t>では女性で、年代別では</a:t>
            </a:r>
            <a:r>
              <a:rPr lang="en-US" altLang="ja-JP" sz="1200" dirty="0"/>
              <a:t>40</a:t>
            </a:r>
            <a:r>
              <a:rPr lang="ja-JP" altLang="en-US" sz="1200" dirty="0"/>
              <a:t>歳代を筆頭に、</a:t>
            </a:r>
            <a:r>
              <a:rPr lang="en-US" altLang="ja-JP" sz="1200" dirty="0"/>
              <a:t>30</a:t>
            </a:r>
            <a:r>
              <a:rPr lang="ja-JP" altLang="en-US" sz="1200" dirty="0"/>
              <a:t>歳代と</a:t>
            </a:r>
            <a:r>
              <a:rPr lang="en-US" altLang="ja-JP" sz="1200" dirty="0"/>
              <a:t>60</a:t>
            </a:r>
            <a:r>
              <a:rPr lang="ja-JP" altLang="en-US" sz="1200" dirty="0"/>
              <a:t>歳代で高めの傾向</a:t>
            </a:r>
            <a:r>
              <a:rPr lang="ja-JP" altLang="en-US" sz="1200" dirty="0" smtClean="0"/>
              <a:t>。</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地域の子育てへの協力経験の有無と協力経験の内容</a:t>
            </a:r>
            <a:r>
              <a:rPr lang="en-US" altLang="ja-JP" sz="900" dirty="0"/>
              <a:t>】</a:t>
            </a:r>
            <a:r>
              <a:rPr lang="ja-JP" altLang="en-US" sz="900" dirty="0"/>
              <a:t>（問</a:t>
            </a:r>
            <a:r>
              <a:rPr lang="en-US" altLang="ja-JP" sz="900" dirty="0"/>
              <a:t>16</a:t>
            </a:r>
            <a:r>
              <a:rPr lang="ja-JP" altLang="en-US" sz="900" dirty="0"/>
              <a:t>＆問</a:t>
            </a:r>
            <a:r>
              <a:rPr lang="en-US" altLang="ja-JP" sz="900" dirty="0"/>
              <a:t>16-1</a:t>
            </a:r>
            <a:r>
              <a:rPr lang="ja-JP" altLang="en-US" sz="900" dirty="0"/>
              <a:t>） </a:t>
            </a:r>
          </a:p>
        </p:txBody>
      </p:sp>
      <p:sp>
        <p:nvSpPr>
          <p:cNvPr id="17" name="サブタイトル 2"/>
          <p:cNvSpPr>
            <a:spLocks noGrp="1"/>
          </p:cNvSpPr>
          <p:nvPr>
            <p:ph type="subTitle" idx="1"/>
          </p:nvPr>
        </p:nvSpPr>
        <p:spPr>
          <a:xfrm>
            <a:off x="349997" y="1572082"/>
            <a:ext cx="6262470" cy="2064726"/>
          </a:xfrm>
        </p:spPr>
        <p:txBody>
          <a:bodyPr>
            <a:noAutofit/>
          </a:bodyPr>
          <a:lstStyle/>
          <a:p>
            <a:r>
              <a:rPr lang="ja-JP" altLang="en-US" sz="1000" dirty="0" smtClean="0"/>
              <a:t>地域</a:t>
            </a:r>
            <a:r>
              <a:rPr lang="ja-JP" altLang="en-US" sz="1000" dirty="0"/>
              <a:t>の子育てへの協力経験が「ある」人の割合</a:t>
            </a:r>
            <a:r>
              <a:rPr lang="en-US" altLang="ja-JP" sz="1000" dirty="0"/>
              <a:t>(</a:t>
            </a:r>
            <a:r>
              <a:rPr lang="ja-JP" altLang="en-US" sz="1000" dirty="0"/>
              <a:t>全体で</a:t>
            </a:r>
            <a:r>
              <a:rPr lang="en-US" altLang="ja-JP" sz="1000" dirty="0"/>
              <a:t>16</a:t>
            </a:r>
            <a:r>
              <a:rPr lang="ja-JP" altLang="en-US" sz="1000" dirty="0"/>
              <a:t>％</a:t>
            </a:r>
            <a:r>
              <a:rPr lang="en-US" altLang="ja-JP" sz="1000" dirty="0"/>
              <a:t>)</a:t>
            </a:r>
            <a:r>
              <a:rPr lang="ja-JP" altLang="en-US" sz="1000" dirty="0"/>
              <a:t>を、</a:t>
            </a:r>
            <a:r>
              <a:rPr lang="ja-JP" altLang="en-US" sz="1000" dirty="0" smtClean="0"/>
              <a:t>性別と年代</a:t>
            </a:r>
            <a:r>
              <a:rPr lang="ja-JP" altLang="en-US" sz="1000" dirty="0"/>
              <a:t>別にみると、性別で</a:t>
            </a:r>
            <a:r>
              <a:rPr lang="ja-JP" altLang="en-US" sz="1000" dirty="0" smtClean="0"/>
              <a:t>は女性</a:t>
            </a:r>
            <a:endParaRPr lang="en-US" altLang="ja-JP" sz="1000" dirty="0" smtClean="0"/>
          </a:p>
          <a:p>
            <a:r>
              <a:rPr lang="en-US" altLang="ja-JP" sz="1000" dirty="0" smtClean="0"/>
              <a:t>(</a:t>
            </a:r>
            <a:r>
              <a:rPr lang="ja-JP" altLang="en-US" sz="1000" dirty="0"/>
              <a:t>女性</a:t>
            </a:r>
            <a:r>
              <a:rPr lang="en-US" altLang="ja-JP" sz="1000" dirty="0"/>
              <a:t>18</a:t>
            </a:r>
            <a:r>
              <a:rPr lang="ja-JP" altLang="en-US" sz="1000" dirty="0"/>
              <a:t>％／男性</a:t>
            </a:r>
            <a:r>
              <a:rPr lang="en-US" altLang="ja-JP" sz="1000" dirty="0"/>
              <a:t>13</a:t>
            </a:r>
            <a:r>
              <a:rPr lang="ja-JP" altLang="en-US" sz="1000" dirty="0"/>
              <a:t>％</a:t>
            </a:r>
            <a:r>
              <a:rPr lang="en-US" altLang="ja-JP" sz="1000" dirty="0"/>
              <a:t>)</a:t>
            </a:r>
            <a:r>
              <a:rPr lang="ja-JP" altLang="en-US" sz="1000" dirty="0"/>
              <a:t>の方が高めで、年代別では</a:t>
            </a:r>
            <a:r>
              <a:rPr lang="en-US" altLang="ja-JP" sz="1000" dirty="0"/>
              <a:t>40</a:t>
            </a:r>
            <a:r>
              <a:rPr lang="ja-JP" altLang="en-US" sz="1000" dirty="0"/>
              <a:t>歳代</a:t>
            </a:r>
            <a:r>
              <a:rPr lang="en-US" altLang="ja-JP" sz="1000" dirty="0"/>
              <a:t>(23</a:t>
            </a:r>
            <a:r>
              <a:rPr lang="ja-JP" altLang="en-US" sz="1000" dirty="0"/>
              <a:t>％</a:t>
            </a:r>
            <a:r>
              <a:rPr lang="en-US" altLang="ja-JP" sz="1000" dirty="0"/>
              <a:t>)</a:t>
            </a:r>
            <a:r>
              <a:rPr lang="ja-JP" altLang="en-US" sz="1000" dirty="0"/>
              <a:t>で高めな</a:t>
            </a:r>
            <a:r>
              <a:rPr lang="ja-JP" altLang="en-US" sz="1000" dirty="0" smtClean="0"/>
              <a:t>一方、～</a:t>
            </a:r>
            <a:r>
              <a:rPr lang="en-US" altLang="ja-JP" sz="1000" dirty="0"/>
              <a:t>20</a:t>
            </a:r>
            <a:r>
              <a:rPr lang="ja-JP" altLang="en-US" sz="1000" dirty="0"/>
              <a:t>歳代</a:t>
            </a:r>
            <a:r>
              <a:rPr lang="en-US" altLang="ja-JP" sz="1000" dirty="0"/>
              <a:t>(5</a:t>
            </a:r>
            <a:r>
              <a:rPr lang="ja-JP" altLang="en-US" sz="1000" dirty="0"/>
              <a:t>％</a:t>
            </a:r>
            <a:r>
              <a:rPr lang="en-US" altLang="ja-JP" sz="1000" dirty="0"/>
              <a:t>)</a:t>
            </a:r>
            <a:r>
              <a:rPr lang="ja-JP" altLang="en-US" sz="1000" dirty="0"/>
              <a:t>で低い</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地域</a:t>
            </a:r>
            <a:r>
              <a:rPr lang="ja-JP" altLang="en-US" sz="1000" dirty="0"/>
              <a:t>の子育てに協力経験がある人</a:t>
            </a:r>
            <a:r>
              <a:rPr lang="en-US" altLang="ja-JP" sz="1000" dirty="0"/>
              <a:t>(346</a:t>
            </a:r>
            <a:r>
              <a:rPr lang="ja-JP" altLang="en-US" sz="1000" dirty="0"/>
              <a:t>名</a:t>
            </a:r>
            <a:r>
              <a:rPr lang="en-US" altLang="ja-JP" sz="1000" dirty="0"/>
              <a:t>)</a:t>
            </a:r>
            <a:r>
              <a:rPr lang="ja-JP" altLang="en-US" sz="1000" dirty="0"/>
              <a:t>にその内容を聴いた結果を、性別と年代</a:t>
            </a:r>
            <a:r>
              <a:rPr lang="ja-JP" altLang="en-US" sz="1000" dirty="0" smtClean="0"/>
              <a:t>別にみる</a:t>
            </a:r>
            <a:r>
              <a:rPr lang="ja-JP" altLang="en-US" sz="1000" dirty="0"/>
              <a:t>と</a:t>
            </a:r>
            <a:r>
              <a:rPr lang="ja-JP" altLang="en-US" sz="1000" dirty="0" smtClean="0"/>
              <a:t>、最多の</a:t>
            </a:r>
            <a:endParaRPr lang="en-US" altLang="ja-JP" sz="1000" dirty="0" smtClean="0"/>
          </a:p>
          <a:p>
            <a:r>
              <a:rPr lang="ja-JP" altLang="en-US" sz="1000" dirty="0" smtClean="0"/>
              <a:t>「</a:t>
            </a:r>
            <a:r>
              <a:rPr lang="ja-JP" altLang="en-US" sz="1000" dirty="0"/>
              <a:t>駅などでベビーカーを持ち上げるなど、場に応じた協力」</a:t>
            </a:r>
            <a:r>
              <a:rPr lang="en-US" altLang="ja-JP" sz="1000" dirty="0"/>
              <a:t>(</a:t>
            </a:r>
            <a:r>
              <a:rPr lang="ja-JP" altLang="en-US" sz="1000" dirty="0"/>
              <a:t>全体で</a:t>
            </a:r>
            <a:r>
              <a:rPr lang="en-US" altLang="ja-JP" sz="1000" dirty="0"/>
              <a:t>58</a:t>
            </a:r>
            <a:r>
              <a:rPr lang="ja-JP" altLang="en-US" sz="1000" dirty="0"/>
              <a:t>％</a:t>
            </a:r>
            <a:r>
              <a:rPr lang="en-US" altLang="ja-JP" sz="1000" dirty="0"/>
              <a:t>)</a:t>
            </a:r>
            <a:r>
              <a:rPr lang="ja-JP" altLang="en-US" sz="1000" dirty="0"/>
              <a:t>は、女性</a:t>
            </a:r>
            <a:r>
              <a:rPr lang="en-US" altLang="ja-JP" sz="1000" dirty="0"/>
              <a:t>(62</a:t>
            </a:r>
            <a:r>
              <a:rPr lang="ja-JP" altLang="en-US" sz="1000" dirty="0"/>
              <a:t>％</a:t>
            </a:r>
            <a:r>
              <a:rPr lang="en-US" altLang="ja-JP" sz="1000" dirty="0"/>
              <a:t>)</a:t>
            </a:r>
            <a:r>
              <a:rPr lang="ja-JP" altLang="en-US" sz="1000" dirty="0" smtClean="0"/>
              <a:t>、</a:t>
            </a:r>
            <a:r>
              <a:rPr lang="en-US" altLang="ja-JP" sz="1000" dirty="0" smtClean="0"/>
              <a:t>40</a:t>
            </a:r>
            <a:r>
              <a:rPr lang="ja-JP" altLang="en-US" sz="1000" dirty="0" smtClean="0"/>
              <a:t>歳代</a:t>
            </a:r>
            <a:endParaRPr lang="en-US" altLang="ja-JP" sz="1000" dirty="0" smtClean="0"/>
          </a:p>
          <a:p>
            <a:r>
              <a:rPr lang="en-US" altLang="ja-JP" sz="1000" dirty="0" smtClean="0"/>
              <a:t>(</a:t>
            </a:r>
            <a:r>
              <a:rPr lang="en-US" altLang="ja-JP" sz="1000" dirty="0"/>
              <a:t>67</a:t>
            </a:r>
            <a:r>
              <a:rPr lang="ja-JP" altLang="en-US" sz="1000" dirty="0"/>
              <a:t>％</a:t>
            </a:r>
            <a:r>
              <a:rPr lang="en-US" altLang="ja-JP" sz="1000" dirty="0"/>
              <a:t>)</a:t>
            </a:r>
            <a:r>
              <a:rPr lang="ja-JP" altLang="en-US" sz="1000" dirty="0"/>
              <a:t>、</a:t>
            </a:r>
            <a:r>
              <a:rPr lang="en-US" altLang="ja-JP" sz="1000" dirty="0"/>
              <a:t>30</a:t>
            </a:r>
            <a:r>
              <a:rPr lang="ja-JP" altLang="en-US" sz="1000" dirty="0"/>
              <a:t>歳代と</a:t>
            </a:r>
            <a:r>
              <a:rPr lang="en-US" altLang="ja-JP" sz="1000" dirty="0"/>
              <a:t>60</a:t>
            </a:r>
            <a:r>
              <a:rPr lang="ja-JP" altLang="en-US" sz="1000" dirty="0"/>
              <a:t>歳代</a:t>
            </a:r>
            <a:r>
              <a:rPr lang="en-US" altLang="ja-JP" sz="1000" dirty="0"/>
              <a:t>(</a:t>
            </a:r>
            <a:r>
              <a:rPr lang="ja-JP" altLang="en-US" sz="1000" dirty="0"/>
              <a:t>各</a:t>
            </a:r>
            <a:r>
              <a:rPr lang="en-US" altLang="ja-JP" sz="1000" dirty="0"/>
              <a:t>63</a:t>
            </a:r>
            <a:r>
              <a:rPr lang="ja-JP" altLang="en-US" sz="1000" dirty="0"/>
              <a:t>％</a:t>
            </a:r>
            <a:r>
              <a:rPr lang="en-US" altLang="ja-JP" sz="1000" dirty="0"/>
              <a:t>)</a:t>
            </a:r>
            <a:r>
              <a:rPr lang="ja-JP" altLang="en-US" sz="1000" dirty="0"/>
              <a:t>などで高めとなっているが</a:t>
            </a:r>
            <a:r>
              <a:rPr lang="ja-JP" altLang="en-US" sz="1000" dirty="0" smtClean="0"/>
              <a:t>、</a:t>
            </a:r>
            <a:r>
              <a:rPr lang="en-US" altLang="ja-JP" sz="1000" dirty="0" smtClean="0"/>
              <a:t>70</a:t>
            </a:r>
            <a:r>
              <a:rPr lang="ja-JP" altLang="en-US" sz="1000" dirty="0"/>
              <a:t>歳代</a:t>
            </a:r>
            <a:r>
              <a:rPr lang="ja-JP" altLang="en-US" sz="1000" dirty="0" smtClean="0"/>
              <a:t>以上</a:t>
            </a:r>
            <a:r>
              <a:rPr lang="en-US" altLang="ja-JP" sz="1000" dirty="0" smtClean="0"/>
              <a:t>(</a:t>
            </a:r>
            <a:r>
              <a:rPr lang="en-US" altLang="ja-JP" sz="1000" dirty="0"/>
              <a:t>41</a:t>
            </a:r>
            <a:r>
              <a:rPr lang="ja-JP" altLang="en-US" sz="1000" dirty="0"/>
              <a:t>％</a:t>
            </a:r>
            <a:r>
              <a:rPr lang="en-US" altLang="ja-JP" sz="1000" dirty="0" smtClean="0"/>
              <a:t>)</a:t>
            </a:r>
            <a:r>
              <a:rPr lang="ja-JP" altLang="en-US" sz="1000" dirty="0" smtClean="0"/>
              <a:t>では</a:t>
            </a:r>
            <a:r>
              <a:rPr lang="ja-JP" altLang="en-US" sz="1000" dirty="0"/>
              <a:t>低め</a:t>
            </a:r>
            <a:r>
              <a:rPr lang="ja-JP" altLang="en-US" sz="1000" dirty="0" smtClean="0"/>
              <a:t>にとど</a:t>
            </a:r>
            <a:endParaRPr lang="en-US" altLang="ja-JP" sz="1000" dirty="0" smtClean="0"/>
          </a:p>
          <a:p>
            <a:r>
              <a:rPr lang="ja-JP" altLang="en-US" sz="1000" dirty="0" smtClean="0"/>
              <a:t>まる。</a:t>
            </a:r>
            <a:r>
              <a:rPr lang="en-US" altLang="ja-JP" sz="1000" dirty="0" smtClean="0"/>
              <a:t>(※</a:t>
            </a:r>
            <a:r>
              <a:rPr lang="ja-JP" altLang="en-US" sz="1000" dirty="0" smtClean="0"/>
              <a:t>なお、「～</a:t>
            </a:r>
            <a:r>
              <a:rPr lang="en-US" altLang="ja-JP" sz="1000" dirty="0" smtClean="0"/>
              <a:t>20</a:t>
            </a:r>
            <a:r>
              <a:rPr lang="ja-JP" altLang="en-US" sz="1000" dirty="0" smtClean="0"/>
              <a:t>歳代」</a:t>
            </a:r>
            <a:r>
              <a:rPr lang="en-US" altLang="ja-JP" sz="1000" dirty="0" smtClean="0"/>
              <a:t>(42</a:t>
            </a:r>
            <a:r>
              <a:rPr lang="ja-JP" altLang="en-US" sz="1000" dirty="0" smtClean="0"/>
              <a:t>％</a:t>
            </a:r>
            <a:r>
              <a:rPr lang="en-US" altLang="ja-JP" sz="1000" dirty="0" smtClean="0"/>
              <a:t>)</a:t>
            </a:r>
            <a:r>
              <a:rPr lang="ja-JP" altLang="en-US" sz="1000" dirty="0" smtClean="0"/>
              <a:t>も低いがサンプル数が</a:t>
            </a:r>
            <a:r>
              <a:rPr lang="en-US" altLang="ja-JP" sz="1000" dirty="0" smtClean="0"/>
              <a:t>12</a:t>
            </a:r>
            <a:r>
              <a:rPr lang="ja-JP" altLang="en-US" sz="1000" dirty="0" smtClean="0"/>
              <a:t>と少ないので、コメント対象から除外）</a:t>
            </a:r>
            <a:endParaRPr lang="en-US" altLang="ja-JP" sz="1000" dirty="0" smtClean="0"/>
          </a:p>
          <a:p>
            <a:pPr>
              <a:lnSpc>
                <a:spcPts val="400"/>
              </a:lnSpc>
            </a:pPr>
            <a:endParaRPr lang="en-US" altLang="ja-JP" sz="1000" dirty="0" smtClean="0"/>
          </a:p>
          <a:p>
            <a:r>
              <a:rPr lang="ja-JP" altLang="en-US" sz="1000" dirty="0" smtClean="0"/>
              <a:t>その他</a:t>
            </a:r>
            <a:r>
              <a:rPr lang="ja-JP" altLang="en-US" sz="1000" dirty="0"/>
              <a:t>の項目で、特定の性別や年代が高めな傾向がみられる項目には、</a:t>
            </a:r>
            <a:r>
              <a:rPr lang="en-US" altLang="ja-JP" sz="1000" dirty="0"/>
              <a:t>50</a:t>
            </a:r>
            <a:r>
              <a:rPr lang="ja-JP" altLang="en-US" sz="1000" dirty="0"/>
              <a:t>歳代が高めな「地域の</a:t>
            </a:r>
            <a:r>
              <a:rPr lang="ja-JP" altLang="en-US" sz="1000" dirty="0" smtClean="0"/>
              <a:t>子ども</a:t>
            </a:r>
            <a:endParaRPr lang="en-US" altLang="ja-JP" sz="1000" dirty="0" smtClean="0"/>
          </a:p>
          <a:p>
            <a:r>
              <a:rPr lang="ja-JP" altLang="en-US" sz="1000" dirty="0" smtClean="0"/>
              <a:t>向け</a:t>
            </a:r>
            <a:r>
              <a:rPr lang="ja-JP" altLang="en-US" sz="1000" dirty="0"/>
              <a:t>イベントへの協力」</a:t>
            </a:r>
            <a:r>
              <a:rPr lang="en-US" altLang="ja-JP" sz="1000" dirty="0"/>
              <a:t>(</a:t>
            </a:r>
            <a:r>
              <a:rPr lang="ja-JP" altLang="en-US" sz="1000" dirty="0"/>
              <a:t>全体</a:t>
            </a:r>
            <a:r>
              <a:rPr lang="en-US" altLang="ja-JP" sz="1000" dirty="0"/>
              <a:t>38</a:t>
            </a:r>
            <a:r>
              <a:rPr lang="ja-JP" altLang="en-US" sz="1000" dirty="0"/>
              <a:t>％／</a:t>
            </a:r>
            <a:r>
              <a:rPr lang="en-US" altLang="ja-JP" sz="1000" dirty="0"/>
              <a:t>50</a:t>
            </a:r>
            <a:r>
              <a:rPr lang="ja-JP" altLang="en-US" sz="1000" dirty="0"/>
              <a:t>歳代</a:t>
            </a:r>
            <a:r>
              <a:rPr lang="en-US" altLang="ja-JP" sz="1000" dirty="0"/>
              <a:t>47</a:t>
            </a:r>
            <a:r>
              <a:rPr lang="ja-JP" altLang="en-US" sz="1000" dirty="0"/>
              <a:t>％</a:t>
            </a:r>
            <a:r>
              <a:rPr lang="en-US" altLang="ja-JP" sz="1000" dirty="0" smtClean="0"/>
              <a:t>)</a:t>
            </a:r>
            <a:r>
              <a:rPr lang="ja-JP" altLang="en-US" sz="1000" dirty="0" err="1" smtClean="0"/>
              <a:t>、</a:t>
            </a:r>
            <a:r>
              <a:rPr lang="en-US" altLang="ja-JP" sz="1000" dirty="0" smtClean="0"/>
              <a:t>70</a:t>
            </a:r>
            <a:r>
              <a:rPr lang="ja-JP" altLang="en-US" sz="1000" dirty="0"/>
              <a:t>歳代</a:t>
            </a:r>
            <a:r>
              <a:rPr lang="ja-JP" altLang="en-US" sz="1000" dirty="0" smtClean="0"/>
              <a:t>以上と</a:t>
            </a:r>
            <a:r>
              <a:rPr lang="en-US" altLang="ja-JP" sz="1000" dirty="0" smtClean="0"/>
              <a:t>60</a:t>
            </a:r>
            <a:r>
              <a:rPr lang="ja-JP" altLang="en-US" sz="1000" dirty="0" smtClean="0"/>
              <a:t>歳代で</a:t>
            </a:r>
            <a:r>
              <a:rPr lang="ja-JP" altLang="en-US" sz="1000" dirty="0"/>
              <a:t>高い「親子に声を</a:t>
            </a:r>
            <a:r>
              <a:rPr lang="ja-JP" altLang="en-US" sz="1000" dirty="0" smtClean="0"/>
              <a:t>かけて</a:t>
            </a:r>
            <a:endParaRPr lang="en-US" altLang="ja-JP" sz="1000" dirty="0" smtClean="0"/>
          </a:p>
          <a:p>
            <a:r>
              <a:rPr lang="ja-JP" altLang="en-US" sz="1000" dirty="0" smtClean="0"/>
              <a:t>いる」</a:t>
            </a:r>
            <a:r>
              <a:rPr lang="en-US" altLang="ja-JP" sz="1000" dirty="0" smtClean="0"/>
              <a:t>(</a:t>
            </a:r>
            <a:r>
              <a:rPr lang="ja-JP" altLang="en-US" sz="1000" dirty="0"/>
              <a:t>全体</a:t>
            </a:r>
            <a:r>
              <a:rPr lang="en-US" altLang="ja-JP" sz="1000" dirty="0"/>
              <a:t>29</a:t>
            </a:r>
            <a:r>
              <a:rPr lang="ja-JP" altLang="en-US" sz="1000" dirty="0"/>
              <a:t>％／</a:t>
            </a:r>
            <a:r>
              <a:rPr lang="en-US" altLang="ja-JP" sz="1000" dirty="0"/>
              <a:t>70</a:t>
            </a:r>
            <a:r>
              <a:rPr lang="ja-JP" altLang="en-US" sz="1000" dirty="0"/>
              <a:t>歳代以上</a:t>
            </a:r>
            <a:r>
              <a:rPr lang="en-US" altLang="ja-JP" sz="1000" dirty="0"/>
              <a:t>49</a:t>
            </a:r>
            <a:r>
              <a:rPr lang="ja-JP" altLang="en-US" sz="1000" dirty="0" smtClean="0"/>
              <a:t>％／</a:t>
            </a:r>
            <a:r>
              <a:rPr lang="en-US" altLang="ja-JP" sz="1000" dirty="0" smtClean="0"/>
              <a:t>60</a:t>
            </a:r>
            <a:r>
              <a:rPr lang="ja-JP" altLang="en-US" sz="1000" dirty="0" smtClean="0"/>
              <a:t>歳代</a:t>
            </a:r>
            <a:r>
              <a:rPr lang="en-US" altLang="ja-JP" sz="1000" dirty="0" smtClean="0"/>
              <a:t>42</a:t>
            </a:r>
            <a:r>
              <a:rPr lang="ja-JP" altLang="en-US" sz="1000" dirty="0" smtClean="0"/>
              <a:t>％</a:t>
            </a:r>
            <a:r>
              <a:rPr lang="en-US" altLang="ja-JP" sz="1000" dirty="0" smtClean="0"/>
              <a:t>)</a:t>
            </a:r>
            <a:r>
              <a:rPr lang="ja-JP" altLang="en-US" sz="1000" dirty="0"/>
              <a:t>、女性で高めな「親の相談にのっている」</a:t>
            </a:r>
            <a:r>
              <a:rPr lang="en-US" altLang="ja-JP" sz="1000" dirty="0"/>
              <a:t>(</a:t>
            </a:r>
            <a:r>
              <a:rPr lang="ja-JP" altLang="en-US" sz="1000" dirty="0" smtClean="0"/>
              <a:t>全体</a:t>
            </a:r>
            <a:endParaRPr lang="en-US" altLang="ja-JP" sz="1000" dirty="0" smtClean="0"/>
          </a:p>
          <a:p>
            <a:r>
              <a:rPr lang="en-US" altLang="ja-JP" sz="1000" dirty="0" smtClean="0"/>
              <a:t>16</a:t>
            </a:r>
            <a:r>
              <a:rPr lang="ja-JP" altLang="en-US" sz="1000" dirty="0"/>
              <a:t>％／女性</a:t>
            </a:r>
            <a:r>
              <a:rPr lang="en-US" altLang="ja-JP" sz="1000" dirty="0"/>
              <a:t>20</a:t>
            </a:r>
            <a:r>
              <a:rPr lang="ja-JP" altLang="en-US" sz="1000" dirty="0"/>
              <a:t>％</a:t>
            </a:r>
            <a:r>
              <a:rPr lang="en-US" altLang="ja-JP" sz="1000" dirty="0"/>
              <a:t>)</a:t>
            </a:r>
            <a:r>
              <a:rPr lang="ja-JP" altLang="en-US" sz="1000" dirty="0"/>
              <a:t>などがある。 </a:t>
            </a:r>
            <a:endParaRPr lang="en-US" altLang="ja-JP" sz="1000" dirty="0"/>
          </a:p>
        </p:txBody>
      </p:sp>
      <p:sp>
        <p:nvSpPr>
          <p:cNvPr id="12" name="正方形/長方形 11"/>
          <p:cNvSpPr/>
          <p:nvPr/>
        </p:nvSpPr>
        <p:spPr>
          <a:xfrm>
            <a:off x="417600" y="3941800"/>
            <a:ext cx="2443592" cy="699868"/>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16</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核家族化</a:t>
            </a:r>
            <a:r>
              <a:rPr lang="ja-JP" altLang="en-US" sz="800" b="1" dirty="0">
                <a:latin typeface="HG丸ｺﾞｼｯｸM-PRO"/>
                <a:ea typeface="HG丸ｺﾞｼｯｸM-PRO"/>
                <a:cs typeface="HG丸ｺﾞｼｯｸM-PRO"/>
              </a:rPr>
              <a:t>により、家庭での子育ての負担が大きくなっていると言われています。そのため、近隣の人たちからの支えが重要になると考えますが、あなたは、地域の子育てに協力したことがありますか。（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は１つだけ）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sp>
        <p:nvSpPr>
          <p:cNvPr id="13" name="正方形/長方形 12"/>
          <p:cNvSpPr/>
          <p:nvPr/>
        </p:nvSpPr>
        <p:spPr>
          <a:xfrm>
            <a:off x="3272400" y="3941800"/>
            <a:ext cx="2449216" cy="541151"/>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＜問16で「1.はい」とお答えの方</a:t>
            </a:r>
            <a:r>
              <a:rPr lang="ja-JP" altLang="en-US" sz="800" b="1" dirty="0" smtClean="0">
                <a:solidFill>
                  <a:srgbClr val="000000"/>
                </a:solidFill>
                <a:latin typeface="HG丸ｺﾞｼｯｸM-PRO"/>
                <a:ea typeface="HG丸ｺﾞｼｯｸM-PRO"/>
                <a:cs typeface="HG丸ｺﾞｼｯｸM-PRO"/>
              </a:rPr>
              <a:t>＞</a:t>
            </a:r>
            <a:endParaRPr lang="en-US" altLang="ja-JP" sz="800" b="1" dirty="0" smtClean="0">
              <a:solidFill>
                <a:srgbClr val="000000"/>
              </a:solidFill>
              <a:latin typeface="HG丸ｺﾞｼｯｸM-PRO"/>
              <a:ea typeface="HG丸ｺﾞｼｯｸM-PRO"/>
              <a:cs typeface="HG丸ｺﾞｼｯｸM-PRO"/>
            </a:endParaRPr>
          </a:p>
          <a:p>
            <a:r>
              <a:rPr lang="ja-JP" altLang="en-US" sz="800" b="1" dirty="0" smtClean="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16-1</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どんな</a:t>
            </a:r>
            <a:r>
              <a:rPr lang="ja-JP" altLang="en-US" sz="800" b="1" dirty="0">
                <a:latin typeface="HG丸ｺﾞｼｯｸM-PRO"/>
                <a:ea typeface="HG丸ｺﾞｼｯｸM-PRO"/>
                <a:cs typeface="HG丸ｺﾞｼｯｸM-PRO"/>
              </a:rPr>
              <a:t>ことに協力したことがありますか。（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a:t>
            </a:r>
            <a:r>
              <a:rPr lang="en-US" altLang="ja-JP" sz="800" b="1" dirty="0" smtClean="0">
                <a:latin typeface="HG丸ｺﾞｼｯｸM-PRO"/>
                <a:ea typeface="HG丸ｺﾞｼｯｸM-PRO"/>
                <a:cs typeface="HG丸ｺﾞｼｯｸM-PRO"/>
              </a:rPr>
              <a:t>=346</a:t>
            </a:r>
            <a:r>
              <a:rPr lang="ja-JP" altLang="en-US" sz="800" b="1" dirty="0" smtClean="0">
                <a:latin typeface="HG丸ｺﾞｼｯｸM-PRO"/>
                <a:ea typeface="HG丸ｺﾞｼｯｸM-PRO"/>
                <a:cs typeface="HG丸ｺﾞｼｯｸM-PRO"/>
              </a:rPr>
              <a:t>］</a:t>
            </a:r>
            <a:endParaRPr lang="ja-JP" altLang="en-US" sz="800" b="1" dirty="0">
              <a:latin typeface="HG丸ｺﾞｼｯｸM-PRO"/>
              <a:ea typeface="HG丸ｺﾞｼｯｸM-PRO"/>
              <a:cs typeface="HG丸ｺﾞｼｯｸM-PRO"/>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907881673"/>
              </p:ext>
            </p:extLst>
          </p:nvPr>
        </p:nvGraphicFramePr>
        <p:xfrm>
          <a:off x="306000" y="4737825"/>
          <a:ext cx="5897880" cy="3741420"/>
        </p:xfrm>
        <a:graphic>
          <a:graphicData uri="http://schemas.openxmlformats.org/presentationml/2006/ole">
            <mc:AlternateContent xmlns:mc="http://schemas.openxmlformats.org/markup-compatibility/2006">
              <mc:Choice xmlns:v="urn:schemas-microsoft-com:vml" Requires="v">
                <p:oleObj spid="_x0000_s10430" name="ワークシート" r:id="rId7" imgW="9829438" imgH="6235471" progId="Excel.Sheet.12">
                  <p:embed/>
                </p:oleObj>
              </mc:Choice>
              <mc:Fallback>
                <p:oleObj name="ワークシート" r:id="rId7" imgW="9829438" imgH="6235471" progId="Excel.Sheet.12">
                  <p:embed/>
                  <p:pic>
                    <p:nvPicPr>
                      <p:cNvPr id="0" name="Picture 1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4737825"/>
                        <a:ext cx="5897880" cy="37414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098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3</a:t>
            </a:fld>
            <a:endParaRPr kumimoji="1" lang="ja-JP" altLang="en-US"/>
          </a:p>
        </p:txBody>
      </p:sp>
      <p:sp>
        <p:nvSpPr>
          <p:cNvPr id="14" name="タイトル 1"/>
          <p:cNvSpPr>
            <a:spLocks noGrp="1"/>
          </p:cNvSpPr>
          <p:nvPr>
            <p:ph type="ctrTitle"/>
          </p:nvPr>
        </p:nvSpPr>
        <p:spPr>
          <a:xfrm>
            <a:off x="383865" y="626690"/>
            <a:ext cx="6118480" cy="541378"/>
          </a:xfrm>
          <a:solidFill>
            <a:srgbClr val="D9D9D9"/>
          </a:solidFill>
          <a:ln>
            <a:solidFill>
              <a:srgbClr val="FFFFFF"/>
            </a:solidFill>
          </a:ln>
        </p:spPr>
        <p:txBody>
          <a:bodyPr>
            <a:noAutofit/>
          </a:bodyPr>
          <a:lstStyle/>
          <a:p>
            <a:r>
              <a:rPr lang="ja-JP" altLang="en-US" sz="1200" dirty="0" smtClean="0"/>
              <a:t>中学生</a:t>
            </a:r>
            <a:r>
              <a:rPr lang="ja-JP" altLang="en-US" sz="1200" dirty="0"/>
              <a:t>以下の児童のいる</a:t>
            </a:r>
            <a:r>
              <a:rPr lang="ja-JP" altLang="en-US" sz="1200" dirty="0" smtClean="0"/>
              <a:t>世帯で</a:t>
            </a:r>
            <a:r>
              <a:rPr lang="ja-JP" altLang="en-US" sz="1200" dirty="0"/>
              <a:t>は３割強だった</a:t>
            </a:r>
            <a:r>
              <a:rPr lang="en-US" altLang="ja-JP" sz="1200" dirty="0"/>
              <a:t>『</a:t>
            </a:r>
            <a:r>
              <a:rPr lang="ja-JP" altLang="en-US" sz="1200" dirty="0"/>
              <a:t>子育て支援者はいない</a:t>
            </a:r>
            <a:r>
              <a:rPr lang="en-US" altLang="ja-JP" sz="1200" dirty="0"/>
              <a:t>』</a:t>
            </a:r>
            <a:r>
              <a:rPr lang="ja-JP" altLang="en-US" sz="1200" dirty="0"/>
              <a:t>の割合は</a:t>
            </a:r>
            <a:r>
              <a:rPr lang="ja-JP" altLang="en-US" sz="1200" dirty="0" smtClean="0"/>
              <a:t>、</a:t>
            </a:r>
            <a:r>
              <a:rPr lang="en-US" altLang="ja-JP" sz="1200" dirty="0" smtClean="0"/>
              <a:t>【</a:t>
            </a:r>
            <a:r>
              <a:rPr lang="ja-JP" altLang="en-US" sz="1200" dirty="0" smtClean="0"/>
              <a:t>園児</a:t>
            </a:r>
            <a:r>
              <a:rPr lang="ja-JP" altLang="en-US" sz="1200" dirty="0"/>
              <a:t>を含まない未就学児のいる</a:t>
            </a:r>
            <a:r>
              <a:rPr lang="ja-JP" altLang="en-US" sz="1200" dirty="0" smtClean="0"/>
              <a:t>世帯</a:t>
            </a:r>
            <a:r>
              <a:rPr lang="en-US" altLang="ja-JP" sz="1200" dirty="0" smtClean="0"/>
              <a:t>】</a:t>
            </a:r>
            <a:r>
              <a:rPr lang="ja-JP" altLang="en-US" sz="1200" dirty="0" smtClean="0"/>
              <a:t>に</a:t>
            </a:r>
            <a:r>
              <a:rPr lang="ja-JP" altLang="en-US" sz="1200" dirty="0"/>
              <a:t>限る</a:t>
            </a:r>
            <a:r>
              <a:rPr lang="ja-JP" altLang="en-US" sz="1200" dirty="0" smtClean="0"/>
              <a:t>と、４割</a:t>
            </a:r>
            <a:r>
              <a:rPr lang="ja-JP" altLang="en-US" sz="1200" dirty="0"/>
              <a:t>強に増加する。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現在子育て世帯の近所での子育て支援者の有無とその属性</a:t>
            </a:r>
            <a:r>
              <a:rPr lang="en-US" altLang="ja-JP" sz="900" dirty="0"/>
              <a:t>】</a:t>
            </a:r>
            <a:r>
              <a:rPr lang="ja-JP" altLang="en-US" sz="900" dirty="0"/>
              <a:t>（問</a:t>
            </a:r>
            <a:r>
              <a:rPr lang="en-US" altLang="ja-JP" sz="900" dirty="0"/>
              <a:t>17</a:t>
            </a:r>
            <a:r>
              <a:rPr lang="ja-JP" altLang="en-US" sz="900" dirty="0"/>
              <a:t>ー</a:t>
            </a:r>
            <a:r>
              <a:rPr lang="en-US" altLang="ja-JP" sz="900" dirty="0"/>
              <a:t>P1</a:t>
            </a:r>
            <a:r>
              <a:rPr lang="ja-JP" altLang="en-US" sz="900" dirty="0"/>
              <a:t>） </a:t>
            </a:r>
          </a:p>
        </p:txBody>
      </p:sp>
      <p:sp>
        <p:nvSpPr>
          <p:cNvPr id="17" name="サブタイトル 2"/>
          <p:cNvSpPr>
            <a:spLocks noGrp="1"/>
          </p:cNvSpPr>
          <p:nvPr>
            <p:ph type="subTitle" idx="1"/>
          </p:nvPr>
        </p:nvSpPr>
        <p:spPr>
          <a:xfrm>
            <a:off x="383865" y="1214917"/>
            <a:ext cx="6245535" cy="1654991"/>
          </a:xfrm>
        </p:spPr>
        <p:txBody>
          <a:bodyPr>
            <a:noAutofit/>
          </a:bodyPr>
          <a:lstStyle/>
          <a:p>
            <a:r>
              <a:rPr lang="ja-JP" altLang="en-US" sz="1000" dirty="0" smtClean="0"/>
              <a:t>同居</a:t>
            </a:r>
            <a:r>
              <a:rPr lang="ja-JP" altLang="en-US" sz="1000" dirty="0"/>
              <a:t>家族</a:t>
            </a:r>
            <a:r>
              <a:rPr lang="ja-JP" altLang="en-US" sz="1000" dirty="0" smtClean="0"/>
              <a:t>に、中学生</a:t>
            </a:r>
            <a:r>
              <a:rPr lang="ja-JP" altLang="en-US" sz="1000" dirty="0"/>
              <a:t>以下の児童が</a:t>
            </a:r>
            <a:r>
              <a:rPr lang="ja-JP" altLang="en-US" sz="1000" dirty="0" smtClean="0"/>
              <a:t>いる</a:t>
            </a:r>
            <a:r>
              <a:rPr lang="en-US" altLang="ja-JP" sz="1000" dirty="0" smtClean="0"/>
              <a:t>【</a:t>
            </a:r>
            <a:r>
              <a:rPr lang="ja-JP" altLang="en-US" sz="1000" dirty="0" smtClean="0"/>
              <a:t>子育て世帯</a:t>
            </a:r>
            <a:r>
              <a:rPr lang="en-US" altLang="ja-JP" sz="1000" dirty="0" smtClean="0"/>
              <a:t>】</a:t>
            </a:r>
            <a:r>
              <a:rPr lang="ja-JP" altLang="en-US" sz="1000" dirty="0" smtClean="0"/>
              <a:t>の</a:t>
            </a:r>
            <a:r>
              <a:rPr lang="ja-JP" altLang="en-US" sz="1000" dirty="0"/>
              <a:t>回答者</a:t>
            </a:r>
            <a:r>
              <a:rPr lang="en-US" altLang="ja-JP" sz="1000" dirty="0"/>
              <a:t>(532</a:t>
            </a:r>
            <a:r>
              <a:rPr lang="ja-JP" altLang="en-US" sz="1000" dirty="0"/>
              <a:t>名</a:t>
            </a:r>
            <a:r>
              <a:rPr lang="en-US" altLang="ja-JP" sz="1000" dirty="0" smtClean="0"/>
              <a:t>)</a:t>
            </a:r>
            <a:r>
              <a:rPr lang="ja-JP" altLang="en-US" sz="1000" dirty="0" smtClean="0"/>
              <a:t>をベースに集計してみた</a:t>
            </a:r>
            <a:r>
              <a:rPr lang="en-US" altLang="ja-JP" sz="1000" dirty="0" smtClean="0"/>
              <a:t>『</a:t>
            </a:r>
            <a:r>
              <a:rPr lang="ja-JP" altLang="en-US" sz="1000" dirty="0" smtClean="0"/>
              <a:t>近所</a:t>
            </a:r>
            <a:endParaRPr lang="en-US" altLang="ja-JP" sz="1000" dirty="0" smtClean="0"/>
          </a:p>
          <a:p>
            <a:r>
              <a:rPr lang="ja-JP" altLang="en-US" sz="1000" dirty="0" smtClean="0"/>
              <a:t>の</a:t>
            </a:r>
            <a:r>
              <a:rPr lang="ja-JP" altLang="en-US" sz="1000" dirty="0"/>
              <a:t>子育て</a:t>
            </a:r>
            <a:r>
              <a:rPr lang="ja-JP" altLang="en-US" sz="1000" dirty="0" smtClean="0"/>
              <a:t>支援者</a:t>
            </a:r>
            <a:r>
              <a:rPr lang="en-US" altLang="ja-JP" sz="1000" dirty="0" smtClean="0"/>
              <a:t>』</a:t>
            </a:r>
            <a:r>
              <a:rPr lang="ja-JP" altLang="en-US" sz="1000" dirty="0" smtClean="0"/>
              <a:t>の結果</a:t>
            </a:r>
            <a:r>
              <a:rPr lang="en-US" altLang="ja-JP" sz="1000" dirty="0" smtClean="0"/>
              <a:t>(</a:t>
            </a:r>
            <a:r>
              <a:rPr lang="ja-JP" altLang="en-US" sz="1000" dirty="0" smtClean="0"/>
              <a:t>左のグラフ</a:t>
            </a:r>
            <a:r>
              <a:rPr lang="en-US" altLang="ja-JP" sz="1000" dirty="0" smtClean="0"/>
              <a:t>)</a:t>
            </a:r>
            <a:r>
              <a:rPr lang="ja-JP" altLang="en-US" sz="1000" dirty="0" smtClean="0"/>
              <a:t>を、更に</a:t>
            </a:r>
            <a:r>
              <a:rPr lang="en-US" altLang="ja-JP" sz="1000" dirty="0"/>
              <a:t>【</a:t>
            </a:r>
            <a:r>
              <a:rPr lang="ja-JP" altLang="en-US" sz="1000" dirty="0"/>
              <a:t>未就学児のいる世帯</a:t>
            </a:r>
            <a:r>
              <a:rPr lang="en-US" altLang="ja-JP" sz="1000" dirty="0" smtClean="0"/>
              <a:t>】</a:t>
            </a:r>
            <a:r>
              <a:rPr lang="ja-JP" altLang="en-US" sz="1000" dirty="0" smtClean="0"/>
              <a:t>に</a:t>
            </a:r>
            <a:r>
              <a:rPr lang="ja-JP" altLang="en-US" sz="1000" dirty="0"/>
              <a:t>絞ってみる</a:t>
            </a:r>
            <a:r>
              <a:rPr lang="ja-JP" altLang="en-US" sz="1000" dirty="0" smtClean="0"/>
              <a:t>と</a:t>
            </a:r>
            <a:r>
              <a:rPr lang="en-US" altLang="ja-JP" sz="1000" dirty="0" smtClean="0"/>
              <a:t>(</a:t>
            </a:r>
            <a:r>
              <a:rPr lang="ja-JP" altLang="en-US" sz="1000" dirty="0" smtClean="0"/>
              <a:t>グラフ中央と右</a:t>
            </a:r>
            <a:r>
              <a:rPr lang="en-US" altLang="ja-JP" sz="1000" dirty="0" smtClean="0"/>
              <a:t>)</a:t>
            </a:r>
            <a:r>
              <a:rPr lang="ja-JP" altLang="en-US" sz="1000" dirty="0" err="1" smtClean="0"/>
              <a:t>、</a:t>
            </a:r>
            <a:endParaRPr lang="en-US" altLang="ja-JP" sz="1000" dirty="0" smtClean="0"/>
          </a:p>
          <a:p>
            <a:r>
              <a:rPr lang="en-US" altLang="ja-JP" sz="1000" dirty="0" smtClean="0"/>
              <a:t>【</a:t>
            </a:r>
            <a:r>
              <a:rPr lang="ja-JP" altLang="en-US" sz="1000" dirty="0"/>
              <a:t>園児を含まない未就学児あり世帯（</a:t>
            </a:r>
            <a:r>
              <a:rPr lang="en-US" altLang="ja-JP" sz="1000" dirty="0"/>
              <a:t>197</a:t>
            </a:r>
            <a:r>
              <a:rPr lang="ja-JP" altLang="en-US" sz="1000" dirty="0"/>
              <a:t>名）</a:t>
            </a:r>
            <a:r>
              <a:rPr lang="en-US" altLang="ja-JP" sz="1000" dirty="0" smtClean="0"/>
              <a:t>】(</a:t>
            </a:r>
            <a:r>
              <a:rPr lang="ja-JP" altLang="en-US" sz="1000" dirty="0" smtClean="0"/>
              <a:t>右のグラフ</a:t>
            </a:r>
            <a:r>
              <a:rPr lang="en-US" altLang="ja-JP" sz="1000" dirty="0" smtClean="0"/>
              <a:t>)</a:t>
            </a:r>
            <a:r>
              <a:rPr lang="ja-JP" altLang="en-US" sz="1000" dirty="0" smtClean="0"/>
              <a:t>では、半数</a:t>
            </a:r>
            <a:r>
              <a:rPr lang="ja-JP" altLang="en-US" sz="1000" dirty="0"/>
              <a:t>以上の人が</a:t>
            </a:r>
            <a:r>
              <a:rPr lang="en-US" altLang="ja-JP" sz="1000" dirty="0"/>
              <a:t>『</a:t>
            </a:r>
            <a:r>
              <a:rPr lang="ja-JP" altLang="en-US" sz="1000" dirty="0"/>
              <a:t>近所に子育て</a:t>
            </a:r>
            <a:r>
              <a:rPr lang="ja-JP" altLang="en-US" sz="1000" dirty="0" smtClean="0"/>
              <a:t>支</a:t>
            </a:r>
            <a:endParaRPr lang="en-US" altLang="ja-JP" sz="1000" dirty="0" smtClean="0"/>
          </a:p>
          <a:p>
            <a:r>
              <a:rPr lang="ja-JP" altLang="en-US" sz="1000" dirty="0" smtClean="0"/>
              <a:t>援者</a:t>
            </a:r>
            <a:r>
              <a:rPr lang="ja-JP" altLang="en-US" sz="1000" dirty="0"/>
              <a:t>あり</a:t>
            </a:r>
            <a:r>
              <a:rPr lang="en-US" altLang="ja-JP" sz="1000" dirty="0"/>
              <a:t>』(55</a:t>
            </a:r>
            <a:r>
              <a:rPr lang="ja-JP" altLang="en-US" sz="1000" dirty="0"/>
              <a:t>％</a:t>
            </a:r>
            <a:r>
              <a:rPr lang="en-US" altLang="ja-JP" sz="1000" dirty="0"/>
              <a:t>)</a:t>
            </a:r>
            <a:r>
              <a:rPr lang="ja-JP" altLang="en-US" sz="1000" dirty="0"/>
              <a:t>と回答しており</a:t>
            </a:r>
            <a:r>
              <a:rPr lang="ja-JP" altLang="en-US" sz="1000" dirty="0" smtClean="0"/>
              <a:t>、その</a:t>
            </a:r>
            <a:r>
              <a:rPr lang="ja-JP" altLang="en-US" sz="1000" dirty="0"/>
              <a:t>支援者の内訳としては、「親」</a:t>
            </a:r>
            <a:r>
              <a:rPr lang="en-US" altLang="ja-JP" sz="1000" dirty="0"/>
              <a:t>(41</a:t>
            </a:r>
            <a:r>
              <a:rPr lang="ja-JP" altLang="en-US" sz="1000" dirty="0"/>
              <a:t>％</a:t>
            </a:r>
            <a:r>
              <a:rPr lang="en-US" altLang="ja-JP" sz="1000" dirty="0"/>
              <a:t>)</a:t>
            </a:r>
            <a:r>
              <a:rPr lang="ja-JP" altLang="en-US" sz="1000" dirty="0"/>
              <a:t>が４割超で多い</a:t>
            </a:r>
            <a:r>
              <a:rPr lang="ja-JP" altLang="en-US" sz="1000" dirty="0" smtClean="0"/>
              <a:t>が、</a:t>
            </a:r>
            <a:endParaRPr lang="en-US" altLang="ja-JP" sz="1000" dirty="0" smtClean="0"/>
          </a:p>
          <a:p>
            <a:r>
              <a:rPr lang="ja-JP" altLang="en-US" sz="1000" dirty="0" smtClean="0"/>
              <a:t>「</a:t>
            </a:r>
            <a:r>
              <a:rPr lang="ja-JP" altLang="en-US" sz="1000" dirty="0"/>
              <a:t>友人」</a:t>
            </a:r>
            <a:r>
              <a:rPr lang="en-US" altLang="ja-JP" sz="1000" dirty="0"/>
              <a:t>(12</a:t>
            </a:r>
            <a:r>
              <a:rPr lang="ja-JP" altLang="en-US" sz="1000" dirty="0"/>
              <a:t>％</a:t>
            </a:r>
            <a:r>
              <a:rPr lang="en-US" altLang="ja-JP" sz="1000" dirty="0"/>
              <a:t>)</a:t>
            </a:r>
            <a:r>
              <a:rPr lang="ja-JP" altLang="en-US" sz="1000" dirty="0"/>
              <a:t>や「兄弟姉妹」</a:t>
            </a:r>
            <a:r>
              <a:rPr lang="en-US" altLang="ja-JP" sz="1000" dirty="0"/>
              <a:t>(11</a:t>
            </a:r>
            <a:r>
              <a:rPr lang="ja-JP" altLang="en-US" sz="1000" dirty="0"/>
              <a:t>％</a:t>
            </a:r>
            <a:r>
              <a:rPr lang="en-US" altLang="ja-JP" sz="1000" dirty="0"/>
              <a:t>)</a:t>
            </a:r>
            <a:r>
              <a:rPr lang="ja-JP" altLang="en-US" sz="1000" dirty="0" smtClean="0"/>
              <a:t>は共に１割</a:t>
            </a:r>
            <a:r>
              <a:rPr lang="ja-JP" altLang="en-US" sz="1000" dirty="0"/>
              <a:t>強にとどまり、「近所では手伝ったり預かったり</a:t>
            </a:r>
            <a:r>
              <a:rPr lang="ja-JP" altLang="en-US" sz="1000" dirty="0" smtClean="0"/>
              <a:t>して</a:t>
            </a:r>
            <a:endParaRPr lang="en-US" altLang="ja-JP" sz="1000" dirty="0" smtClean="0"/>
          </a:p>
          <a:p>
            <a:r>
              <a:rPr lang="ja-JP" altLang="en-US" sz="1000" dirty="0" smtClean="0"/>
              <a:t>くれる</a:t>
            </a:r>
            <a:r>
              <a:rPr lang="ja-JP" altLang="en-US" sz="1000" dirty="0"/>
              <a:t>人はいない</a:t>
            </a:r>
            <a:r>
              <a:rPr lang="ja-JP" altLang="en-US" sz="1000" dirty="0" smtClean="0"/>
              <a:t>」</a:t>
            </a:r>
            <a:r>
              <a:rPr lang="en-US" altLang="ja-JP" sz="1000" dirty="0" smtClean="0"/>
              <a:t>(42</a:t>
            </a:r>
            <a:r>
              <a:rPr lang="ja-JP" altLang="en-US" sz="1000" dirty="0" smtClean="0"/>
              <a:t>％</a:t>
            </a:r>
            <a:r>
              <a:rPr lang="en-US" altLang="ja-JP" sz="1000" dirty="0" smtClean="0"/>
              <a:t>)</a:t>
            </a:r>
            <a:r>
              <a:rPr lang="ja-JP" altLang="en-US" sz="1000" dirty="0" smtClean="0"/>
              <a:t>が</a:t>
            </a:r>
            <a:r>
              <a:rPr lang="ja-JP" altLang="en-US" sz="1000" dirty="0"/>
              <a:t>４割強</a:t>
            </a:r>
            <a:r>
              <a:rPr lang="ja-JP" altLang="en-US" sz="1000" dirty="0" smtClean="0"/>
              <a:t>まで増える</a:t>
            </a:r>
            <a:r>
              <a:rPr lang="ja-JP" altLang="en-US" sz="1000" dirty="0"/>
              <a:t>結果となっており</a:t>
            </a:r>
            <a:r>
              <a:rPr lang="ja-JP" altLang="en-US" sz="1000" dirty="0" smtClean="0"/>
              <a:t>、この</a:t>
            </a:r>
            <a:r>
              <a:rPr lang="ja-JP" altLang="en-US" sz="1000" dirty="0"/>
              <a:t>傾向は、この層に保育園児</a:t>
            </a:r>
            <a:r>
              <a:rPr lang="ja-JP" altLang="en-US" sz="1000" dirty="0" smtClean="0"/>
              <a:t>と</a:t>
            </a:r>
            <a:endParaRPr lang="en-US" altLang="ja-JP" sz="1000" dirty="0" smtClean="0"/>
          </a:p>
          <a:p>
            <a:r>
              <a:rPr lang="ja-JP" altLang="en-US" sz="1000" dirty="0" smtClean="0"/>
              <a:t>幼稚</a:t>
            </a:r>
            <a:r>
              <a:rPr lang="ja-JP" altLang="en-US" sz="1000" dirty="0"/>
              <a:t>園児がいる世帯層</a:t>
            </a:r>
            <a:r>
              <a:rPr lang="en-US" altLang="ja-JP" sz="1000" dirty="0"/>
              <a:t>(124</a:t>
            </a:r>
            <a:r>
              <a:rPr lang="ja-JP" altLang="en-US" sz="1000" dirty="0"/>
              <a:t>名</a:t>
            </a:r>
            <a:r>
              <a:rPr lang="en-US" altLang="ja-JP" sz="1000" dirty="0"/>
              <a:t>)</a:t>
            </a:r>
            <a:r>
              <a:rPr lang="ja-JP" altLang="en-US" sz="1000" dirty="0"/>
              <a:t>を</a:t>
            </a:r>
            <a:r>
              <a:rPr lang="ja-JP" altLang="en-US" sz="1000" dirty="0" smtClean="0"/>
              <a:t>加えた</a:t>
            </a:r>
            <a:r>
              <a:rPr lang="en-US" altLang="ja-JP" sz="1000" dirty="0" smtClean="0"/>
              <a:t>【</a:t>
            </a:r>
            <a:r>
              <a:rPr lang="ja-JP" altLang="en-US" sz="1000" dirty="0"/>
              <a:t>園児を含めた未就学児</a:t>
            </a:r>
            <a:r>
              <a:rPr lang="ja-JP" altLang="en-US" sz="1000" dirty="0" smtClean="0"/>
              <a:t>あり世帯</a:t>
            </a:r>
            <a:r>
              <a:rPr lang="ja-JP" altLang="en-US" sz="1000" dirty="0"/>
              <a:t>（</a:t>
            </a:r>
            <a:r>
              <a:rPr lang="en-US" altLang="ja-JP" sz="1000" dirty="0"/>
              <a:t>321</a:t>
            </a:r>
            <a:r>
              <a:rPr lang="ja-JP" altLang="en-US" sz="1000" dirty="0"/>
              <a:t>名）</a:t>
            </a:r>
            <a:r>
              <a:rPr lang="en-US" altLang="ja-JP" sz="1000" dirty="0" smtClean="0"/>
              <a:t>】(</a:t>
            </a:r>
            <a:r>
              <a:rPr lang="ja-JP" altLang="en-US" sz="1000" dirty="0" smtClean="0"/>
              <a:t>中央のグラフ</a:t>
            </a:r>
            <a:r>
              <a:rPr lang="en-US" altLang="ja-JP" sz="1000" dirty="0" smtClean="0"/>
              <a:t>)</a:t>
            </a:r>
          </a:p>
          <a:p>
            <a:r>
              <a:rPr lang="ja-JP" altLang="en-US" sz="1000" dirty="0" smtClean="0"/>
              <a:t>で</a:t>
            </a:r>
            <a:r>
              <a:rPr lang="ja-JP" altLang="en-US" sz="1000" dirty="0"/>
              <a:t>みても、大きくは変わらない。 </a:t>
            </a:r>
            <a:endParaRPr lang="en-US" altLang="ja-JP" sz="1000" dirty="0"/>
          </a:p>
        </p:txBody>
      </p:sp>
      <p:sp>
        <p:nvSpPr>
          <p:cNvPr id="15" name="タイトル 1"/>
          <p:cNvSpPr txBox="1">
            <a:spLocks/>
          </p:cNvSpPr>
          <p:nvPr/>
        </p:nvSpPr>
        <p:spPr>
          <a:xfrm>
            <a:off x="234000" y="2970509"/>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900" b="0" dirty="0"/>
              <a:t>（同居家族に未就学児～中学生がいる</a:t>
            </a:r>
            <a:r>
              <a:rPr lang="ja-JP" altLang="en-US" sz="900" b="0" dirty="0" smtClean="0"/>
              <a:t>人・</a:t>
            </a:r>
            <a:r>
              <a:rPr lang="en-US" altLang="ja-JP" sz="900" b="0" dirty="0" smtClean="0"/>
              <a:t>532</a:t>
            </a:r>
            <a:r>
              <a:rPr lang="ja-JP" altLang="en-US" sz="900" b="0" dirty="0" smtClean="0"/>
              <a:t>名を</a:t>
            </a:r>
            <a:r>
              <a:rPr lang="ja-JP" altLang="en-US" sz="900" b="0" dirty="0"/>
              <a:t>ベースに集計した結果） </a:t>
            </a:r>
          </a:p>
        </p:txBody>
      </p:sp>
      <p:sp>
        <p:nvSpPr>
          <p:cNvPr id="16" name="正方形/長方形 15"/>
          <p:cNvSpPr/>
          <p:nvPr/>
        </p:nvSpPr>
        <p:spPr>
          <a:xfrm>
            <a:off x="383865" y="3247906"/>
            <a:ext cx="6119999" cy="340922"/>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17</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現在子</a:t>
            </a:r>
            <a:r>
              <a:rPr lang="ja-JP" altLang="en-US" sz="800" b="1" dirty="0">
                <a:latin typeface="HG丸ｺﾞｼｯｸM-PRO"/>
                <a:ea typeface="HG丸ｺﾞｼｯｸM-PRO"/>
                <a:cs typeface="HG丸ｺﾞｼｯｸM-PRO"/>
              </a:rPr>
              <a:t>育て中の世帯の方にお伺いします。近所には子育てを手伝ってくれる人、預かってくれる人はいますか</a:t>
            </a:r>
            <a:r>
              <a:rPr lang="ja-JP" altLang="en-US" sz="800" b="1" dirty="0" smtClean="0">
                <a:latin typeface="HG丸ｺﾞｼｯｸM-PRO"/>
                <a:ea typeface="HG丸ｺﾞｼｯｸM-PRO"/>
                <a:cs typeface="HG丸ｺﾞｼｯｸM-PRO"/>
              </a:rPr>
              <a:t>。</a:t>
            </a:r>
            <a:endParaRPr lang="en-US" altLang="ja-JP" sz="800" b="1" dirty="0" smtClean="0">
              <a:latin typeface="HG丸ｺﾞｼｯｸM-PRO"/>
              <a:ea typeface="HG丸ｺﾞｼｯｸM-PRO"/>
              <a:cs typeface="HG丸ｺﾞｼｯｸM-PRO"/>
            </a:endParaRPr>
          </a:p>
          <a:p>
            <a:r>
              <a:rPr lang="ja-JP" altLang="en-US" sz="800" b="1" dirty="0" smtClean="0">
                <a:latin typeface="HG丸ｺﾞｼｯｸM-PRO"/>
                <a:ea typeface="HG丸ｺﾞｼｯｸM-PRO"/>
                <a:cs typeface="HG丸ｺﾞｼｯｸM-PRO"/>
              </a:rPr>
              <a:t>また</a:t>
            </a:r>
            <a:r>
              <a:rPr lang="ja-JP" altLang="en-US" sz="800" b="1" dirty="0">
                <a:latin typeface="HG丸ｺﾞｼｯｸM-PRO"/>
                <a:ea typeface="HG丸ｺﾞｼｯｸM-PRO"/>
                <a:cs typeface="HG丸ｺﾞｼｯｸM-PRO"/>
              </a:rPr>
              <a:t>、それはどんな人ですか。（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a:t>
            </a:r>
            <a:r>
              <a:rPr lang="en-US" altLang="ja-JP" sz="800" b="1" dirty="0" smtClean="0">
                <a:latin typeface="HG丸ｺﾞｼｯｸM-PRO"/>
                <a:ea typeface="HG丸ｺﾞｼｯｸM-PRO"/>
                <a:cs typeface="HG丸ｺﾞｼｯｸM-PRO"/>
              </a:rPr>
              <a:t>=532</a:t>
            </a:r>
            <a:r>
              <a:rPr lang="ja-JP" altLang="en-US" sz="800" b="1" dirty="0" smtClean="0">
                <a:latin typeface="HG丸ｺﾞｼｯｸM-PRO"/>
                <a:ea typeface="HG丸ｺﾞｼｯｸM-PRO"/>
                <a:cs typeface="HG丸ｺﾞｼｯｸM-PRO"/>
              </a:rPr>
              <a:t>］</a:t>
            </a:r>
            <a:endParaRPr lang="ja-JP" altLang="en-US" sz="800" b="1" dirty="0">
              <a:latin typeface="HG丸ｺﾞｼｯｸM-PRO"/>
              <a:ea typeface="HG丸ｺﾞｼｯｸM-PRO"/>
              <a:cs typeface="HG丸ｺﾞｼｯｸM-PRO"/>
            </a:endParaRPr>
          </a:p>
        </p:txBody>
      </p:sp>
      <p:grpSp>
        <p:nvGrpSpPr>
          <p:cNvPr id="2" name="図形グループ 1"/>
          <p:cNvGrpSpPr/>
          <p:nvPr/>
        </p:nvGrpSpPr>
        <p:grpSpPr>
          <a:xfrm>
            <a:off x="383865" y="3837315"/>
            <a:ext cx="6108647" cy="3224168"/>
            <a:chOff x="383865" y="3761865"/>
            <a:chExt cx="6108647" cy="3224168"/>
          </a:xfrm>
        </p:grpSpPr>
        <p:graphicFrame>
          <p:nvGraphicFramePr>
            <p:cNvPr id="22" name="グラフ 21"/>
            <p:cNvGraphicFramePr>
              <a:graphicFrameLocks/>
            </p:cNvGraphicFramePr>
            <p:nvPr>
              <p:extLst>
                <p:ext uri="{D42A27DB-BD31-4B8C-83A1-F6EECF244321}">
                  <p14:modId xmlns:p14="http://schemas.microsoft.com/office/powerpoint/2010/main" val="3589367005"/>
                </p:ext>
              </p:extLst>
            </p:nvPr>
          </p:nvGraphicFramePr>
          <p:xfrm>
            <a:off x="4009700" y="4242833"/>
            <a:ext cx="2340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extLst>
                <p:ext uri="{D42A27DB-BD31-4B8C-83A1-F6EECF244321}">
                  <p14:modId xmlns:p14="http://schemas.microsoft.com/office/powerpoint/2010/main" val="1407662090"/>
                </p:ext>
              </p:extLst>
            </p:nvPr>
          </p:nvGraphicFramePr>
          <p:xfrm>
            <a:off x="2186292" y="4242833"/>
            <a:ext cx="2340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タイトル 1"/>
            <p:cNvSpPr txBox="1">
              <a:spLocks/>
            </p:cNvSpPr>
            <p:nvPr/>
          </p:nvSpPr>
          <p:spPr>
            <a:xfrm>
              <a:off x="4764514" y="3761865"/>
              <a:ext cx="1727998" cy="395997"/>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en-US" altLang="ja-JP" sz="800" dirty="0"/>
                <a:t>【</a:t>
              </a:r>
              <a:r>
                <a:rPr lang="ja-JP" altLang="en-US" sz="800" dirty="0"/>
                <a:t>園児を除く未就学児あり世帯</a:t>
              </a:r>
              <a:r>
                <a:rPr lang="en-US" altLang="ja-JP" sz="800" dirty="0" smtClean="0"/>
                <a:t>】</a:t>
              </a:r>
              <a:r>
                <a:rPr lang="ja-JP" altLang="en-US" sz="800" dirty="0" smtClean="0"/>
                <a:t>（</a:t>
              </a:r>
              <a:r>
                <a:rPr lang="en-US" altLang="ja-JP" sz="800" dirty="0" smtClean="0"/>
                <a:t>N</a:t>
              </a:r>
              <a:r>
                <a:rPr lang="ja-JP" altLang="en-US" sz="800" dirty="0" smtClean="0"/>
                <a:t>＝</a:t>
              </a:r>
              <a:r>
                <a:rPr lang="en-US" altLang="ja-JP" sz="800" dirty="0" smtClean="0"/>
                <a:t>197</a:t>
              </a:r>
              <a:r>
                <a:rPr lang="ja-JP" altLang="en-US" sz="800" dirty="0" smtClean="0"/>
                <a:t>）</a:t>
              </a:r>
              <a:endParaRPr lang="ja-JP" altLang="en-US" sz="800" dirty="0"/>
            </a:p>
          </p:txBody>
        </p:sp>
        <p:sp>
          <p:nvSpPr>
            <p:cNvPr id="23" name="タイトル 1"/>
            <p:cNvSpPr txBox="1">
              <a:spLocks/>
            </p:cNvSpPr>
            <p:nvPr/>
          </p:nvSpPr>
          <p:spPr>
            <a:xfrm>
              <a:off x="1024730" y="3761865"/>
              <a:ext cx="1727998" cy="395997"/>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en-US" altLang="ja-JP" sz="800" dirty="0"/>
                <a:t>【</a:t>
              </a:r>
              <a:r>
                <a:rPr lang="ja-JP" altLang="en-US" sz="800" dirty="0"/>
                <a:t>未就学児～中学生あり世帯</a:t>
              </a:r>
              <a:r>
                <a:rPr lang="en-US" altLang="ja-JP" sz="800" dirty="0" smtClean="0"/>
                <a:t>】</a:t>
              </a:r>
              <a:r>
                <a:rPr lang="ja-JP" altLang="en-US" sz="800" dirty="0" smtClean="0"/>
                <a:t>（</a:t>
              </a:r>
              <a:r>
                <a:rPr lang="en-US" altLang="ja-JP" sz="800" dirty="0" smtClean="0"/>
                <a:t>N</a:t>
              </a:r>
              <a:r>
                <a:rPr lang="ja-JP" altLang="en-US" sz="800" dirty="0" smtClean="0"/>
                <a:t>＝</a:t>
              </a:r>
              <a:r>
                <a:rPr lang="en-US" altLang="ja-JP" sz="800" dirty="0" smtClean="0"/>
                <a:t>532</a:t>
              </a:r>
              <a:r>
                <a:rPr lang="ja-JP" altLang="en-US" sz="800" dirty="0" smtClean="0"/>
                <a:t>）</a:t>
              </a:r>
              <a:endParaRPr lang="ja-JP" altLang="en-US" sz="800" dirty="0"/>
            </a:p>
          </p:txBody>
        </p:sp>
        <p:sp>
          <p:nvSpPr>
            <p:cNvPr id="24" name="タイトル 1"/>
            <p:cNvSpPr txBox="1">
              <a:spLocks/>
            </p:cNvSpPr>
            <p:nvPr/>
          </p:nvSpPr>
          <p:spPr>
            <a:xfrm>
              <a:off x="2894622" y="3761865"/>
              <a:ext cx="1727998" cy="395997"/>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en-US" altLang="ja-JP" sz="800" dirty="0"/>
                <a:t>【</a:t>
              </a:r>
              <a:r>
                <a:rPr lang="ja-JP" altLang="en-US" sz="800" dirty="0"/>
                <a:t>園児を含む未就学児あり世帯</a:t>
              </a:r>
              <a:r>
                <a:rPr lang="en-US" altLang="ja-JP" sz="800" dirty="0" smtClean="0"/>
                <a:t>】</a:t>
              </a:r>
              <a:r>
                <a:rPr lang="ja-JP" altLang="en-US" sz="800" dirty="0" smtClean="0"/>
                <a:t>（</a:t>
              </a:r>
              <a:r>
                <a:rPr lang="en-US" altLang="ja-JP" sz="800" dirty="0" smtClean="0"/>
                <a:t>N</a:t>
              </a:r>
              <a:r>
                <a:rPr lang="ja-JP" altLang="en-US" sz="800" dirty="0" smtClean="0"/>
                <a:t>＝</a:t>
              </a:r>
              <a:r>
                <a:rPr lang="en-US" altLang="ja-JP" sz="800" dirty="0" smtClean="0"/>
                <a:t>321</a:t>
              </a:r>
              <a:r>
                <a:rPr lang="ja-JP" altLang="en-US" sz="800" dirty="0" smtClean="0"/>
                <a:t>）</a:t>
              </a:r>
              <a:endParaRPr lang="ja-JP" altLang="en-US" sz="800" dirty="0"/>
            </a:p>
          </p:txBody>
        </p:sp>
        <p:graphicFrame>
          <p:nvGraphicFramePr>
            <p:cNvPr id="29" name="グラフ 28"/>
            <p:cNvGraphicFramePr>
              <a:graphicFrameLocks/>
            </p:cNvGraphicFramePr>
            <p:nvPr>
              <p:extLst>
                <p:ext uri="{D42A27DB-BD31-4B8C-83A1-F6EECF244321}">
                  <p14:modId xmlns:p14="http://schemas.microsoft.com/office/powerpoint/2010/main" val="1855384403"/>
                </p:ext>
              </p:extLst>
            </p:nvPr>
          </p:nvGraphicFramePr>
          <p:xfrm>
            <a:off x="383865" y="4242833"/>
            <a:ext cx="2314023" cy="274320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12998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580192503"/>
              </p:ext>
            </p:extLst>
          </p:nvPr>
        </p:nvGraphicFramePr>
        <p:xfrm>
          <a:off x="3444876" y="7618914"/>
          <a:ext cx="1927860" cy="601980"/>
        </p:xfrm>
        <a:graphic>
          <a:graphicData uri="http://schemas.openxmlformats.org/presentationml/2006/ole">
            <mc:AlternateContent xmlns:mc="http://schemas.openxmlformats.org/markup-compatibility/2006">
              <mc:Choice xmlns:v="urn:schemas-microsoft-com:vml" Requires="v">
                <p:oleObj spid="_x0000_s11442" name="ワークシート" r:id="rId4" imgW="3212982" imgH="1003263" progId="Excel.Sheet.12">
                  <p:embed/>
                </p:oleObj>
              </mc:Choice>
              <mc:Fallback>
                <p:oleObj name="ワークシート" r:id="rId4" imgW="3212982" imgH="1003263" progId="Excel.Sheet.12">
                  <p:embed/>
                  <p:pic>
                    <p:nvPicPr>
                      <p:cNvPr id="0" name="Picture 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76" y="7618914"/>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4</a:t>
            </a:fld>
            <a:endParaRPr kumimoji="1" lang="ja-JP" altLang="en-US"/>
          </a:p>
        </p:txBody>
      </p:sp>
      <p:sp>
        <p:nvSpPr>
          <p:cNvPr id="14" name="タイトル 1"/>
          <p:cNvSpPr>
            <a:spLocks noGrp="1"/>
          </p:cNvSpPr>
          <p:nvPr>
            <p:ph type="ctrTitle"/>
          </p:nvPr>
        </p:nvSpPr>
        <p:spPr>
          <a:xfrm>
            <a:off x="383865" y="626688"/>
            <a:ext cx="6118480" cy="899997"/>
          </a:xfrm>
          <a:solidFill>
            <a:srgbClr val="D9D9D9"/>
          </a:solidFill>
          <a:ln>
            <a:solidFill>
              <a:srgbClr val="FFFFFF"/>
            </a:solidFill>
          </a:ln>
        </p:spPr>
        <p:txBody>
          <a:bodyPr>
            <a:noAutofit/>
          </a:bodyPr>
          <a:lstStyle/>
          <a:p>
            <a:r>
              <a:rPr lang="ja-JP" altLang="en-US" sz="1200" dirty="0" smtClean="0"/>
              <a:t>「</a:t>
            </a:r>
            <a:r>
              <a:rPr lang="ja-JP" altLang="en-US" sz="1200" dirty="0"/>
              <a:t>よこはま子ども虐待ホットライン」に係る項目の認知率</a:t>
            </a:r>
            <a:r>
              <a:rPr lang="ja-JP" altLang="en-US" sz="1200" dirty="0" smtClean="0"/>
              <a:t>は、</a:t>
            </a:r>
            <a:r>
              <a:rPr lang="en-US" altLang="ja-JP" sz="1200" dirty="0" smtClean="0"/>
              <a:t/>
            </a:r>
            <a:br>
              <a:rPr lang="en-US" altLang="ja-JP" sz="1200" dirty="0" smtClean="0"/>
            </a:br>
            <a:r>
              <a:rPr lang="ja-JP" altLang="en-US" sz="1200" dirty="0" smtClean="0"/>
              <a:t>　　　　　　　　いずれ</a:t>
            </a:r>
            <a:r>
              <a:rPr lang="ja-JP" altLang="en-US" sz="1200" dirty="0"/>
              <a:t>も女性の方が高めで</a:t>
            </a:r>
            <a:r>
              <a:rPr lang="ja-JP" altLang="en-US" sz="1200" dirty="0" smtClean="0"/>
              <a:t>、その</a:t>
            </a:r>
            <a:r>
              <a:rPr lang="ja-JP" altLang="en-US" sz="1200" dirty="0"/>
              <a:t>浸透度には性差がみられるが</a:t>
            </a:r>
            <a:r>
              <a:rPr lang="ja-JP" altLang="en-US" sz="1200" dirty="0" smtClean="0"/>
              <a:t>、</a:t>
            </a:r>
            <a:r>
              <a:rPr lang="en-US" altLang="ja-JP" sz="1200" dirty="0" smtClean="0"/>
              <a:t/>
            </a:r>
            <a:br>
              <a:rPr lang="en-US" altLang="ja-JP" sz="1200" dirty="0" smtClean="0"/>
            </a:br>
            <a:r>
              <a:rPr lang="ja-JP" altLang="en-US" sz="1200" dirty="0" smtClean="0"/>
              <a:t>男性</a:t>
            </a:r>
            <a:r>
              <a:rPr lang="ja-JP" altLang="en-US" sz="1200" dirty="0"/>
              <a:t>で５割台半ばを占めた「何も</a:t>
            </a:r>
            <a:r>
              <a:rPr lang="ja-JP" altLang="en-US" sz="1200" dirty="0" smtClean="0"/>
              <a:t>知らなかった・</a:t>
            </a:r>
            <a:r>
              <a:rPr lang="ja-JP" altLang="en-US" sz="1200" dirty="0"/>
              <a:t>初めて聞いた」</a:t>
            </a:r>
            <a:r>
              <a:rPr lang="ja-JP" altLang="en-US" sz="1200" dirty="0" smtClean="0"/>
              <a:t>が</a:t>
            </a:r>
            <a:r>
              <a:rPr lang="en-US" altLang="ja-JP" sz="1200" dirty="0" smtClean="0"/>
              <a:t/>
            </a:r>
            <a:br>
              <a:rPr lang="en-US" altLang="ja-JP" sz="1200" dirty="0" smtClean="0"/>
            </a:br>
            <a:r>
              <a:rPr lang="ja-JP" altLang="en-US" sz="1200" dirty="0" smtClean="0"/>
              <a:t>　　　　　女性</a:t>
            </a:r>
            <a:r>
              <a:rPr lang="ja-JP" altLang="en-US" sz="1200" dirty="0"/>
              <a:t>でも４割を超えて多く、その認知浸透度は総じて低めにとどまる。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「よこはま子ども虐待ホットライン」認知内容</a:t>
            </a:r>
            <a:r>
              <a:rPr lang="en-US" altLang="ja-JP" sz="900" dirty="0"/>
              <a:t>】</a:t>
            </a:r>
            <a:r>
              <a:rPr lang="ja-JP" altLang="en-US" sz="900" dirty="0"/>
              <a:t>（問</a:t>
            </a:r>
            <a:r>
              <a:rPr lang="en-US" altLang="ja-JP" sz="900" dirty="0"/>
              <a:t>18</a:t>
            </a:r>
            <a:r>
              <a:rPr lang="ja-JP" altLang="en-US" sz="900" dirty="0"/>
              <a:t>） </a:t>
            </a:r>
          </a:p>
        </p:txBody>
      </p:sp>
      <p:sp>
        <p:nvSpPr>
          <p:cNvPr id="17" name="サブタイトル 2"/>
          <p:cNvSpPr>
            <a:spLocks noGrp="1"/>
          </p:cNvSpPr>
          <p:nvPr>
            <p:ph type="subTitle" idx="1"/>
          </p:nvPr>
        </p:nvSpPr>
        <p:spPr>
          <a:xfrm>
            <a:off x="383866" y="1566329"/>
            <a:ext cx="6118479" cy="1828804"/>
          </a:xfrm>
        </p:spPr>
        <p:txBody>
          <a:bodyPr>
            <a:noAutofit/>
          </a:bodyPr>
          <a:lstStyle/>
          <a:p>
            <a:r>
              <a:rPr lang="ja-JP" altLang="en-US" sz="1000" dirty="0" smtClean="0"/>
              <a:t>「</a:t>
            </a:r>
            <a:r>
              <a:rPr lang="ja-JP" altLang="en-US" sz="1000" dirty="0"/>
              <a:t>よこはま子ども虐待ホットライン」について知っていることを選んでもらった結果を</a:t>
            </a:r>
            <a:r>
              <a:rPr lang="ja-JP" altLang="en-US" sz="1000" dirty="0" smtClean="0"/>
              <a:t>、性別</a:t>
            </a:r>
            <a:r>
              <a:rPr lang="ja-JP" altLang="en-US" sz="1000" dirty="0"/>
              <a:t>と年代</a:t>
            </a:r>
            <a:r>
              <a:rPr lang="ja-JP" altLang="en-US" sz="1000" dirty="0" smtClean="0"/>
              <a:t>別</a:t>
            </a:r>
            <a:endParaRPr lang="en-US" altLang="ja-JP" sz="1000" dirty="0" smtClean="0"/>
          </a:p>
          <a:p>
            <a:r>
              <a:rPr lang="ja-JP" altLang="en-US" sz="1000" dirty="0" smtClean="0"/>
              <a:t>に</a:t>
            </a:r>
            <a:r>
              <a:rPr lang="ja-JP" altLang="en-US" sz="1000" dirty="0"/>
              <a:t>みると、男女共に「何も知らなっかった・初めて聴いた」</a:t>
            </a:r>
            <a:r>
              <a:rPr lang="en-US" altLang="ja-JP" sz="1000" dirty="0"/>
              <a:t>(</a:t>
            </a:r>
            <a:r>
              <a:rPr lang="ja-JP" altLang="en-US" sz="1000" dirty="0"/>
              <a:t>全体</a:t>
            </a:r>
            <a:r>
              <a:rPr lang="en-US" altLang="ja-JP" sz="1000" dirty="0"/>
              <a:t>48</a:t>
            </a:r>
            <a:r>
              <a:rPr lang="ja-JP" altLang="en-US" sz="1000" dirty="0"/>
              <a:t>％／男性</a:t>
            </a:r>
            <a:r>
              <a:rPr lang="en-US" altLang="ja-JP" sz="1000" dirty="0"/>
              <a:t>57</a:t>
            </a:r>
            <a:r>
              <a:rPr lang="ja-JP" altLang="en-US" sz="1000" dirty="0"/>
              <a:t>％</a:t>
            </a:r>
            <a:r>
              <a:rPr lang="ja-JP" altLang="en-US" sz="1000" dirty="0" smtClean="0"/>
              <a:t>／女性</a:t>
            </a:r>
            <a:r>
              <a:rPr lang="en-US" altLang="ja-JP" sz="1000" dirty="0"/>
              <a:t>41</a:t>
            </a:r>
            <a:r>
              <a:rPr lang="ja-JP" altLang="en-US" sz="1000" dirty="0"/>
              <a:t>％</a:t>
            </a:r>
            <a:r>
              <a:rPr lang="en-US" altLang="ja-JP" sz="1000" dirty="0"/>
              <a:t>))</a:t>
            </a:r>
            <a:r>
              <a:rPr lang="ja-JP" altLang="en-US" sz="1000" dirty="0"/>
              <a:t>が</a:t>
            </a:r>
            <a:r>
              <a:rPr lang="ja-JP" altLang="en-US" sz="1000" dirty="0" smtClean="0"/>
              <a:t>半数</a:t>
            </a:r>
            <a:endParaRPr lang="en-US" altLang="ja-JP" sz="1000" dirty="0" smtClean="0"/>
          </a:p>
          <a:p>
            <a:r>
              <a:rPr lang="ja-JP" altLang="en-US" sz="1000" dirty="0" smtClean="0"/>
              <a:t>前後を</a:t>
            </a:r>
            <a:r>
              <a:rPr lang="ja-JP" altLang="en-US" sz="1000" dirty="0"/>
              <a:t>占めて多く、これに「名前は聞いたことがある」</a:t>
            </a:r>
            <a:r>
              <a:rPr lang="en-US" altLang="ja-JP" sz="1000" dirty="0"/>
              <a:t>(</a:t>
            </a:r>
            <a:r>
              <a:rPr lang="ja-JP" altLang="en-US" sz="1000" dirty="0"/>
              <a:t>全体</a:t>
            </a:r>
            <a:r>
              <a:rPr lang="en-US" altLang="ja-JP" sz="1000" dirty="0"/>
              <a:t>35</a:t>
            </a:r>
            <a:r>
              <a:rPr lang="ja-JP" altLang="en-US" sz="1000" dirty="0"/>
              <a:t>％／男性</a:t>
            </a:r>
            <a:r>
              <a:rPr lang="en-US" altLang="ja-JP" sz="1000" dirty="0"/>
              <a:t>31</a:t>
            </a:r>
            <a:r>
              <a:rPr lang="ja-JP" altLang="en-US" sz="1000" dirty="0"/>
              <a:t>％</a:t>
            </a:r>
            <a:r>
              <a:rPr lang="ja-JP" altLang="en-US" sz="1000" dirty="0" smtClean="0"/>
              <a:t>／女性</a:t>
            </a:r>
            <a:r>
              <a:rPr lang="en-US" altLang="ja-JP" sz="1000" dirty="0"/>
              <a:t>38</a:t>
            </a:r>
            <a:r>
              <a:rPr lang="ja-JP" altLang="en-US" sz="1000" dirty="0"/>
              <a:t>％</a:t>
            </a:r>
            <a:r>
              <a:rPr lang="en-US" altLang="ja-JP" sz="1000" dirty="0"/>
              <a:t>))</a:t>
            </a:r>
            <a:r>
              <a:rPr lang="ja-JP" altLang="en-US" sz="1000" dirty="0" smtClean="0"/>
              <a:t>が共に</a:t>
            </a:r>
            <a:r>
              <a:rPr lang="en-US" altLang="ja-JP" sz="1000" dirty="0" smtClean="0"/>
              <a:t>3</a:t>
            </a:r>
            <a:r>
              <a:rPr lang="ja-JP" altLang="en-US" sz="1000" dirty="0" smtClean="0"/>
              <a:t>割</a:t>
            </a:r>
            <a:endParaRPr lang="en-US" altLang="ja-JP" sz="1000" dirty="0" smtClean="0"/>
          </a:p>
          <a:p>
            <a:r>
              <a:rPr lang="ja-JP" altLang="en-US" sz="1000" dirty="0" smtClean="0"/>
              <a:t>台で続き</a:t>
            </a:r>
            <a:r>
              <a:rPr lang="ja-JP" altLang="en-US" sz="1000" dirty="0"/>
              <a:t>、その認知浸透度は総じて低い</a:t>
            </a:r>
            <a:r>
              <a:rPr lang="ja-JP" altLang="en-US" sz="1000" dirty="0" smtClean="0"/>
              <a:t>。認知</a:t>
            </a:r>
            <a:r>
              <a:rPr lang="ja-JP" altLang="en-US" sz="1000" dirty="0"/>
              <a:t>浸透度の低さは女性より男性でより顕著ながら、年代</a:t>
            </a:r>
            <a:r>
              <a:rPr lang="ja-JP" altLang="en-US" sz="1000" dirty="0" smtClean="0"/>
              <a:t>別</a:t>
            </a:r>
            <a:endParaRPr lang="en-US" altLang="ja-JP" sz="1000" dirty="0" smtClean="0"/>
          </a:p>
          <a:p>
            <a:r>
              <a:rPr lang="ja-JP" altLang="en-US" sz="1000" dirty="0" smtClean="0"/>
              <a:t>の</a:t>
            </a:r>
            <a:r>
              <a:rPr lang="ja-JP" altLang="en-US" sz="1000" dirty="0"/>
              <a:t>認知浸透度に大きな格差はみられない</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一方</a:t>
            </a:r>
            <a:r>
              <a:rPr lang="ja-JP" altLang="en-US" sz="1000" dirty="0"/>
              <a:t>、「</a:t>
            </a:r>
            <a:r>
              <a:rPr lang="en-US" altLang="ja-JP" sz="1000" dirty="0"/>
              <a:t>24</a:t>
            </a:r>
            <a:r>
              <a:rPr lang="ja-JP" altLang="en-US" sz="1000" dirty="0"/>
              <a:t>時間</a:t>
            </a:r>
            <a:r>
              <a:rPr lang="en-US" altLang="ja-JP" sz="1000" dirty="0"/>
              <a:t>365</a:t>
            </a:r>
            <a:r>
              <a:rPr lang="ja-JP" altLang="en-US" sz="1000" dirty="0"/>
              <a:t>日受付」</a:t>
            </a:r>
            <a:r>
              <a:rPr lang="en-US" altLang="ja-JP" sz="1000" dirty="0"/>
              <a:t>(</a:t>
            </a:r>
            <a:r>
              <a:rPr lang="ja-JP" altLang="en-US" sz="1000" dirty="0"/>
              <a:t>全体で</a:t>
            </a:r>
            <a:r>
              <a:rPr lang="en-US" altLang="ja-JP" sz="1000" dirty="0"/>
              <a:t>10</a:t>
            </a:r>
            <a:r>
              <a:rPr lang="ja-JP" altLang="en-US" sz="1000" dirty="0"/>
              <a:t>％</a:t>
            </a:r>
            <a:r>
              <a:rPr lang="en-US" altLang="ja-JP" sz="1000" dirty="0"/>
              <a:t>)</a:t>
            </a:r>
            <a:r>
              <a:rPr lang="ja-JP" altLang="en-US" sz="1000" dirty="0"/>
              <a:t>、「匿名で相談できる」</a:t>
            </a:r>
            <a:r>
              <a:rPr lang="en-US" altLang="ja-JP" sz="1000" dirty="0"/>
              <a:t>(</a:t>
            </a:r>
            <a:r>
              <a:rPr lang="ja-JP" altLang="en-US" sz="1000" dirty="0"/>
              <a:t>同</a:t>
            </a:r>
            <a:r>
              <a:rPr lang="en-US" altLang="ja-JP" sz="1000" dirty="0"/>
              <a:t>9</a:t>
            </a:r>
            <a:r>
              <a:rPr lang="ja-JP" altLang="en-US" sz="1000" dirty="0"/>
              <a:t>％</a:t>
            </a:r>
            <a:r>
              <a:rPr lang="en-US" altLang="ja-JP" sz="1000" dirty="0"/>
              <a:t>)</a:t>
            </a:r>
            <a:r>
              <a:rPr lang="ja-JP" altLang="en-US" sz="1000" dirty="0"/>
              <a:t>、「電話番号」</a:t>
            </a:r>
            <a:r>
              <a:rPr lang="en-US" altLang="ja-JP" sz="1000" dirty="0"/>
              <a:t>(</a:t>
            </a:r>
            <a:r>
              <a:rPr lang="ja-JP" altLang="en-US" sz="1000" dirty="0"/>
              <a:t>同</a:t>
            </a:r>
            <a:r>
              <a:rPr lang="en-US" altLang="ja-JP" sz="1000" dirty="0"/>
              <a:t>6</a:t>
            </a:r>
            <a:r>
              <a:rPr lang="ja-JP" altLang="en-US" sz="1000" dirty="0" smtClean="0"/>
              <a:t>％</a:t>
            </a:r>
            <a:r>
              <a:rPr lang="en-US" altLang="ja-JP" sz="1000" dirty="0" smtClean="0"/>
              <a:t>)</a:t>
            </a:r>
            <a:r>
              <a:rPr lang="ja-JP" altLang="en-US" sz="1000" dirty="0" smtClean="0"/>
              <a:t>な</a:t>
            </a:r>
            <a:endParaRPr lang="en-US" altLang="ja-JP" sz="1000" dirty="0" smtClean="0"/>
          </a:p>
          <a:p>
            <a:r>
              <a:rPr lang="ja-JP" altLang="en-US" sz="1000" dirty="0" smtClean="0"/>
              <a:t>どの</a:t>
            </a:r>
            <a:r>
              <a:rPr lang="en-US" altLang="ja-JP" sz="1000" dirty="0" smtClean="0"/>
              <a:t>『</a:t>
            </a:r>
            <a:r>
              <a:rPr lang="en-US" altLang="ja-JP" sz="1000" dirty="0"/>
              <a:t>※</a:t>
            </a:r>
            <a:r>
              <a:rPr lang="ja-JP" altLang="en-US" sz="1000" dirty="0"/>
              <a:t>具体的認知内容あり</a:t>
            </a:r>
            <a:r>
              <a:rPr lang="en-US" altLang="ja-JP" sz="1000" dirty="0"/>
              <a:t>』(</a:t>
            </a:r>
            <a:r>
              <a:rPr lang="ja-JP" altLang="en-US" sz="1000" dirty="0"/>
              <a:t>全体</a:t>
            </a:r>
            <a:r>
              <a:rPr lang="en-US" altLang="ja-JP" sz="1000" dirty="0"/>
              <a:t>15</a:t>
            </a:r>
            <a:r>
              <a:rPr lang="ja-JP" altLang="en-US" sz="1000" dirty="0"/>
              <a:t>％／男性</a:t>
            </a:r>
            <a:r>
              <a:rPr lang="en-US" altLang="ja-JP" sz="1000" dirty="0"/>
              <a:t>9</a:t>
            </a:r>
            <a:r>
              <a:rPr lang="ja-JP" altLang="en-US" sz="1000" dirty="0"/>
              <a:t>％／女性</a:t>
            </a:r>
            <a:r>
              <a:rPr lang="en-US" altLang="ja-JP" sz="1000" dirty="0"/>
              <a:t>19</a:t>
            </a:r>
            <a:r>
              <a:rPr lang="ja-JP" altLang="en-US" sz="1000" dirty="0"/>
              <a:t>％</a:t>
            </a:r>
            <a:r>
              <a:rPr lang="en-US" altLang="ja-JP" sz="1000" dirty="0"/>
              <a:t>)</a:t>
            </a:r>
            <a:r>
              <a:rPr lang="ja-JP" altLang="en-US" sz="1000" dirty="0"/>
              <a:t>という人は、女性の方が１０</a:t>
            </a:r>
            <a:r>
              <a:rPr lang="ja-JP" altLang="en-US" sz="1000" dirty="0" smtClean="0"/>
              <a:t>ポイン</a:t>
            </a:r>
            <a:endParaRPr lang="en-US" altLang="ja-JP" sz="1000" dirty="0" smtClean="0"/>
          </a:p>
          <a:p>
            <a:r>
              <a:rPr lang="ja-JP" altLang="en-US" sz="1000" dirty="0" smtClean="0"/>
              <a:t>ト</a:t>
            </a:r>
            <a:r>
              <a:rPr lang="ja-JP" altLang="en-US" sz="1000" dirty="0"/>
              <a:t>多く</a:t>
            </a:r>
            <a:r>
              <a:rPr lang="ja-JP" altLang="en-US" sz="1000" dirty="0" smtClean="0"/>
              <a:t>、その</a:t>
            </a:r>
            <a:r>
              <a:rPr lang="ja-JP" altLang="en-US" sz="1000" dirty="0"/>
              <a:t>認知浸透度</a:t>
            </a:r>
            <a:r>
              <a:rPr lang="ja-JP" altLang="en-US" sz="1000" dirty="0" smtClean="0"/>
              <a:t>には性差</a:t>
            </a:r>
            <a:r>
              <a:rPr lang="ja-JP" altLang="en-US" sz="1000" dirty="0"/>
              <a:t>がみられるが、年代別では～</a:t>
            </a:r>
            <a:r>
              <a:rPr lang="en-US" altLang="ja-JP" sz="1000" dirty="0"/>
              <a:t>20</a:t>
            </a:r>
            <a:r>
              <a:rPr lang="ja-JP" altLang="en-US" sz="1000" dirty="0"/>
              <a:t>歳代</a:t>
            </a:r>
            <a:r>
              <a:rPr lang="en-US" altLang="ja-JP" sz="1000" dirty="0"/>
              <a:t>(20</a:t>
            </a:r>
            <a:r>
              <a:rPr lang="ja-JP" altLang="en-US" sz="1000" dirty="0"/>
              <a:t>％</a:t>
            </a:r>
            <a:r>
              <a:rPr lang="en-US" altLang="ja-JP" sz="1000" dirty="0"/>
              <a:t>)</a:t>
            </a:r>
            <a:r>
              <a:rPr lang="ja-JP" altLang="en-US" sz="1000" dirty="0"/>
              <a:t>と</a:t>
            </a:r>
            <a:r>
              <a:rPr lang="en-US" altLang="ja-JP" sz="1000" dirty="0"/>
              <a:t>40</a:t>
            </a:r>
            <a:r>
              <a:rPr lang="ja-JP" altLang="en-US" sz="1000" dirty="0"/>
              <a:t>歳代</a:t>
            </a:r>
            <a:r>
              <a:rPr lang="en-US" altLang="ja-JP" sz="1000" dirty="0"/>
              <a:t>(19</a:t>
            </a:r>
            <a:r>
              <a:rPr lang="ja-JP" altLang="en-US" sz="1000" dirty="0"/>
              <a:t>％</a:t>
            </a:r>
            <a:r>
              <a:rPr lang="en-US" altLang="ja-JP" sz="1000" dirty="0"/>
              <a:t>)</a:t>
            </a:r>
            <a:r>
              <a:rPr lang="ja-JP" altLang="en-US" sz="1000" dirty="0" smtClean="0"/>
              <a:t>で僅かに</a:t>
            </a:r>
            <a:endParaRPr lang="en-US" altLang="ja-JP" sz="1000" dirty="0" smtClean="0"/>
          </a:p>
          <a:p>
            <a:r>
              <a:rPr lang="ja-JP" altLang="en-US" sz="1000" dirty="0" smtClean="0"/>
              <a:t>高め傾向がみられる。 </a:t>
            </a:r>
            <a:endParaRPr lang="en-US" altLang="ja-JP" sz="1000" dirty="0"/>
          </a:p>
        </p:txBody>
      </p:sp>
      <p:sp>
        <p:nvSpPr>
          <p:cNvPr id="11" name="正方形/長方形 10"/>
          <p:cNvSpPr/>
          <p:nvPr/>
        </p:nvSpPr>
        <p:spPr>
          <a:xfrm>
            <a:off x="382346" y="3705104"/>
            <a:ext cx="6230121" cy="382549"/>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18</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横浜市</a:t>
            </a:r>
            <a:r>
              <a:rPr lang="ja-JP" altLang="en-US" sz="800" b="1" dirty="0">
                <a:latin typeface="HG丸ｺﾞｼｯｸM-PRO"/>
                <a:ea typeface="HG丸ｺﾞｼｯｸM-PRO"/>
                <a:cs typeface="HG丸ｺﾞｼｯｸM-PRO"/>
              </a:rPr>
              <a:t>では児童虐待の通報や相談窓口として、「よこはま子ども虐待ホットライン」という電話相談窓口を開設しています。あなたが、「よこはま子ども虐待ホットライン」について知っていることを選んでください。（</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871851283"/>
              </p:ext>
            </p:extLst>
          </p:nvPr>
        </p:nvGraphicFramePr>
        <p:xfrm>
          <a:off x="306000" y="4113050"/>
          <a:ext cx="5090160" cy="3550920"/>
        </p:xfrm>
        <a:graphic>
          <a:graphicData uri="http://schemas.openxmlformats.org/presentationml/2006/ole">
            <mc:AlternateContent xmlns:mc="http://schemas.openxmlformats.org/markup-compatibility/2006">
              <mc:Choice xmlns:v="urn:schemas-microsoft-com:vml" Requires="v">
                <p:oleObj spid="_x0000_s11443" name="ワークシート" r:id="rId7" imgW="8483288" imgH="5917982" progId="Excel.Sheet.12">
                  <p:embed/>
                </p:oleObj>
              </mc:Choice>
              <mc:Fallback>
                <p:oleObj name="ワークシート" r:id="rId7" imgW="8483288" imgH="5917982" progId="Excel.Sheet.12">
                  <p:embed/>
                  <p:pic>
                    <p:nvPicPr>
                      <p:cNvPr id="0"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4113050"/>
                        <a:ext cx="5090160" cy="35509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2370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217468394"/>
              </p:ext>
            </p:extLst>
          </p:nvPr>
        </p:nvGraphicFramePr>
        <p:xfrm>
          <a:off x="4254852" y="7336523"/>
          <a:ext cx="1927860" cy="601980"/>
        </p:xfrm>
        <a:graphic>
          <a:graphicData uri="http://schemas.openxmlformats.org/presentationml/2006/ole">
            <mc:AlternateContent xmlns:mc="http://schemas.openxmlformats.org/markup-compatibility/2006">
              <mc:Choice xmlns:v="urn:schemas-microsoft-com:vml" Requires="v">
                <p:oleObj spid="_x0000_s12464" name="ワークシート" r:id="rId4" imgW="3212982" imgH="1003263" progId="Excel.Sheet.12">
                  <p:embed/>
                </p:oleObj>
              </mc:Choice>
              <mc:Fallback>
                <p:oleObj name="ワークシート" r:id="rId4" imgW="3212982" imgH="1003263" progId="Excel.Sheet.12">
                  <p:embed/>
                  <p:pic>
                    <p:nvPicPr>
                      <p:cNvPr id="0" name="Picture 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852" y="7336523"/>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5</a:t>
            </a:fld>
            <a:endParaRPr kumimoji="1" lang="ja-JP" altLang="en-US"/>
          </a:p>
        </p:txBody>
      </p:sp>
      <p:sp>
        <p:nvSpPr>
          <p:cNvPr id="14" name="タイトル 1"/>
          <p:cNvSpPr>
            <a:spLocks noGrp="1"/>
          </p:cNvSpPr>
          <p:nvPr>
            <p:ph type="ctrTitle"/>
          </p:nvPr>
        </p:nvSpPr>
        <p:spPr>
          <a:xfrm>
            <a:off x="383865" y="626690"/>
            <a:ext cx="6118480" cy="677662"/>
          </a:xfrm>
          <a:solidFill>
            <a:srgbClr val="D9D9D9"/>
          </a:solidFill>
          <a:ln>
            <a:solidFill>
              <a:srgbClr val="FFFFFF"/>
            </a:solidFill>
          </a:ln>
        </p:spPr>
        <p:txBody>
          <a:bodyPr>
            <a:noAutofit/>
          </a:bodyPr>
          <a:lstStyle/>
          <a:p>
            <a:r>
              <a:rPr lang="ja-JP" altLang="en-US" sz="1200" dirty="0" smtClean="0"/>
              <a:t>虐待が疑われる児童に気づいた場合にとる</a:t>
            </a:r>
            <a:r>
              <a:rPr lang="ja-JP" altLang="en-US" sz="1200" dirty="0"/>
              <a:t>対応で上位２項目のうち</a:t>
            </a:r>
            <a:r>
              <a:rPr lang="ja-JP" altLang="en-US" sz="1200" dirty="0" smtClean="0"/>
              <a:t>、</a:t>
            </a:r>
            <a:r>
              <a:rPr lang="en-US" altLang="ja-JP" sz="1200" dirty="0" smtClean="0"/>
              <a:t/>
            </a:r>
            <a:br>
              <a:rPr lang="en-US" altLang="ja-JP" sz="1200" dirty="0" smtClean="0"/>
            </a:br>
            <a:r>
              <a:rPr lang="ja-JP" altLang="en-US" sz="1200" dirty="0" smtClean="0"/>
              <a:t>　　「</a:t>
            </a:r>
            <a:r>
              <a:rPr lang="ja-JP" altLang="en-US" sz="1200" dirty="0"/>
              <a:t>区役所や児童相談所に連絡」</a:t>
            </a:r>
            <a:r>
              <a:rPr lang="ja-JP" altLang="en-US" sz="1200" dirty="0" smtClean="0"/>
              <a:t>は、性別</a:t>
            </a:r>
            <a:r>
              <a:rPr lang="ja-JP" altLang="en-US" sz="1200" dirty="0"/>
              <a:t>や年代による格差</a:t>
            </a:r>
            <a:r>
              <a:rPr lang="ja-JP" altLang="en-US" sz="1200" dirty="0" smtClean="0"/>
              <a:t>が小さい</a:t>
            </a:r>
            <a:r>
              <a:rPr lang="ja-JP" altLang="en-US" sz="1200" dirty="0"/>
              <a:t>が</a:t>
            </a:r>
            <a:r>
              <a:rPr lang="ja-JP" altLang="en-US" sz="1200" dirty="0" smtClean="0"/>
              <a:t>、</a:t>
            </a:r>
            <a:r>
              <a:rPr lang="en-US" altLang="ja-JP" sz="1200" dirty="0" smtClean="0"/>
              <a:t/>
            </a:r>
            <a:br>
              <a:rPr lang="en-US" altLang="ja-JP" sz="1200" dirty="0" smtClean="0"/>
            </a:br>
            <a:r>
              <a:rPr lang="ja-JP" altLang="en-US" sz="1200" dirty="0" smtClean="0"/>
              <a:t>　　　　　　「</a:t>
            </a:r>
            <a:r>
              <a:rPr lang="ja-JP" altLang="en-US" sz="1200" dirty="0"/>
              <a:t>警察に連絡」</a:t>
            </a:r>
            <a:r>
              <a:rPr lang="ja-JP" altLang="en-US" sz="1200" dirty="0" smtClean="0"/>
              <a:t>は性差</a:t>
            </a:r>
            <a:r>
              <a:rPr lang="ja-JP" altLang="en-US" sz="1200" dirty="0"/>
              <a:t>が大きく、男性が女性を大きく上回って高い。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児童虐待疑いの児童に気づいた場合の対応</a:t>
            </a:r>
            <a:r>
              <a:rPr lang="en-US" altLang="ja-JP" sz="900" dirty="0"/>
              <a:t>】</a:t>
            </a:r>
            <a:r>
              <a:rPr lang="ja-JP" altLang="en-US" sz="900" dirty="0"/>
              <a:t>（問</a:t>
            </a:r>
            <a:r>
              <a:rPr lang="en-US" altLang="ja-JP" sz="900" dirty="0"/>
              <a:t>19</a:t>
            </a:r>
            <a:r>
              <a:rPr lang="ja-JP" altLang="en-US" sz="900" dirty="0"/>
              <a:t>） </a:t>
            </a:r>
          </a:p>
        </p:txBody>
      </p:sp>
      <p:sp>
        <p:nvSpPr>
          <p:cNvPr id="17" name="サブタイトル 2"/>
          <p:cNvSpPr>
            <a:spLocks noGrp="1"/>
          </p:cNvSpPr>
          <p:nvPr>
            <p:ph type="subTitle" idx="1"/>
          </p:nvPr>
        </p:nvSpPr>
        <p:spPr>
          <a:xfrm>
            <a:off x="383865" y="1354902"/>
            <a:ext cx="6119999" cy="1743649"/>
          </a:xfrm>
        </p:spPr>
        <p:txBody>
          <a:bodyPr>
            <a:noAutofit/>
          </a:bodyPr>
          <a:lstStyle/>
          <a:p>
            <a:r>
              <a:rPr lang="ja-JP" altLang="en-US" sz="1000" dirty="0" smtClean="0"/>
              <a:t>虐待</a:t>
            </a:r>
            <a:r>
              <a:rPr lang="ja-JP" altLang="en-US" sz="1000" dirty="0"/>
              <a:t>が疑われる児童に気づいた場合にとる</a:t>
            </a:r>
            <a:r>
              <a:rPr lang="ja-JP" altLang="en-US" sz="1000" dirty="0" smtClean="0"/>
              <a:t>対応を聴いた</a:t>
            </a:r>
            <a:r>
              <a:rPr lang="ja-JP" altLang="en-US" sz="1000" dirty="0"/>
              <a:t>結果を、性別と年代別にみると</a:t>
            </a:r>
            <a:r>
              <a:rPr lang="ja-JP" altLang="en-US" sz="1000" dirty="0" smtClean="0"/>
              <a:t>、トップの</a:t>
            </a:r>
            <a:endParaRPr lang="en-US" altLang="ja-JP" sz="1000" dirty="0" smtClean="0"/>
          </a:p>
          <a:p>
            <a:r>
              <a:rPr lang="ja-JP" altLang="en-US" sz="1000" dirty="0" smtClean="0"/>
              <a:t>「区役所</a:t>
            </a:r>
            <a:r>
              <a:rPr lang="en-US" altLang="ja-JP" sz="1000" dirty="0"/>
              <a:t>(</a:t>
            </a:r>
            <a:r>
              <a:rPr lang="ja-JP" altLang="en-US" sz="1000" dirty="0"/>
              <a:t>福祉健康センター</a:t>
            </a:r>
            <a:r>
              <a:rPr lang="en-US" altLang="ja-JP" sz="1000" dirty="0"/>
              <a:t>)</a:t>
            </a:r>
            <a:r>
              <a:rPr lang="ja-JP" altLang="en-US" sz="1000" dirty="0"/>
              <a:t>や児童相談所などに連絡する」</a:t>
            </a:r>
            <a:r>
              <a:rPr lang="en-US" altLang="ja-JP" sz="1000" dirty="0"/>
              <a:t>(</a:t>
            </a:r>
            <a:r>
              <a:rPr lang="ja-JP" altLang="en-US" sz="1000" dirty="0"/>
              <a:t>全体で</a:t>
            </a:r>
            <a:r>
              <a:rPr lang="en-US" altLang="ja-JP" sz="1000" dirty="0"/>
              <a:t>37</a:t>
            </a:r>
            <a:r>
              <a:rPr lang="ja-JP" altLang="en-US" sz="1000" dirty="0"/>
              <a:t>％</a:t>
            </a:r>
            <a:r>
              <a:rPr lang="en-US" altLang="ja-JP" sz="1000" dirty="0"/>
              <a:t>)</a:t>
            </a:r>
            <a:r>
              <a:rPr lang="ja-JP" altLang="en-US" sz="1000" dirty="0"/>
              <a:t>は、性別で</a:t>
            </a:r>
            <a:r>
              <a:rPr lang="ja-JP" altLang="en-US" sz="1000" dirty="0" smtClean="0"/>
              <a:t>はほとんど</a:t>
            </a:r>
            <a:r>
              <a:rPr lang="ja-JP" altLang="en-US" sz="1000" dirty="0"/>
              <a:t>差</a:t>
            </a:r>
            <a:r>
              <a:rPr lang="ja-JP" altLang="en-US" sz="1000" dirty="0" smtClean="0"/>
              <a:t>が</a:t>
            </a:r>
            <a:endParaRPr lang="en-US" altLang="ja-JP" sz="1000" dirty="0" smtClean="0"/>
          </a:p>
          <a:p>
            <a:r>
              <a:rPr lang="ja-JP" altLang="en-US" sz="1000" dirty="0" smtClean="0"/>
              <a:t>ない</a:t>
            </a:r>
            <a:r>
              <a:rPr lang="ja-JP" altLang="en-US" sz="1000" dirty="0"/>
              <a:t>が</a:t>
            </a:r>
            <a:r>
              <a:rPr lang="ja-JP" altLang="en-US" sz="1000" dirty="0" smtClean="0"/>
              <a:t>、年代</a:t>
            </a:r>
            <a:r>
              <a:rPr lang="ja-JP" altLang="en-US" sz="1000" dirty="0"/>
              <a:t>別では</a:t>
            </a:r>
            <a:r>
              <a:rPr lang="en-US" altLang="ja-JP" sz="1000" dirty="0"/>
              <a:t>60</a:t>
            </a:r>
            <a:r>
              <a:rPr lang="ja-JP" altLang="en-US" sz="1000" dirty="0"/>
              <a:t>歳代</a:t>
            </a:r>
            <a:r>
              <a:rPr lang="en-US" altLang="ja-JP" sz="1000" dirty="0"/>
              <a:t>(46</a:t>
            </a:r>
            <a:r>
              <a:rPr lang="ja-JP" altLang="en-US" sz="1000" dirty="0"/>
              <a:t>％</a:t>
            </a:r>
            <a:r>
              <a:rPr lang="en-US" altLang="ja-JP" sz="1000" dirty="0"/>
              <a:t>)</a:t>
            </a:r>
            <a:r>
              <a:rPr lang="ja-JP" altLang="en-US" sz="1000" dirty="0"/>
              <a:t>で高めとなっている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一方</a:t>
            </a:r>
            <a:r>
              <a:rPr lang="ja-JP" altLang="en-US" sz="1000" dirty="0"/>
              <a:t>、僅差で次点の「警察に連絡する」</a:t>
            </a:r>
            <a:r>
              <a:rPr lang="en-US" altLang="ja-JP" sz="1000" dirty="0"/>
              <a:t>(</a:t>
            </a:r>
            <a:r>
              <a:rPr lang="ja-JP" altLang="en-US" sz="1000" dirty="0"/>
              <a:t>全体で</a:t>
            </a:r>
            <a:r>
              <a:rPr lang="en-US" altLang="ja-JP" sz="1000" dirty="0"/>
              <a:t>35</a:t>
            </a:r>
            <a:r>
              <a:rPr lang="ja-JP" altLang="en-US" sz="1000" dirty="0"/>
              <a:t>％</a:t>
            </a:r>
            <a:r>
              <a:rPr lang="en-US" altLang="ja-JP" sz="1000" dirty="0"/>
              <a:t>)</a:t>
            </a:r>
            <a:r>
              <a:rPr lang="ja-JP" altLang="en-US" sz="1000" dirty="0"/>
              <a:t>は、大きな年代差はみられない中で</a:t>
            </a:r>
            <a:r>
              <a:rPr lang="ja-JP" altLang="en-US" sz="1000" dirty="0" smtClean="0"/>
              <a:t>、性別</a:t>
            </a:r>
            <a:r>
              <a:rPr lang="ja-JP" altLang="en-US" sz="1000" dirty="0"/>
              <a:t>で</a:t>
            </a:r>
            <a:r>
              <a:rPr lang="ja-JP" altLang="en-US" sz="1000" dirty="0" smtClean="0"/>
              <a:t>は</a:t>
            </a:r>
            <a:endParaRPr lang="en-US" altLang="ja-JP" sz="1000" dirty="0" smtClean="0"/>
          </a:p>
          <a:p>
            <a:r>
              <a:rPr lang="ja-JP" altLang="en-US" sz="1000" dirty="0" smtClean="0"/>
              <a:t>男性</a:t>
            </a:r>
            <a:r>
              <a:rPr lang="en-US" altLang="ja-JP" sz="1000" dirty="0"/>
              <a:t>(41</a:t>
            </a:r>
            <a:r>
              <a:rPr lang="ja-JP" altLang="en-US" sz="1000" dirty="0"/>
              <a:t>％</a:t>
            </a:r>
            <a:r>
              <a:rPr lang="en-US" altLang="ja-JP" sz="1000" dirty="0"/>
              <a:t>)</a:t>
            </a:r>
            <a:r>
              <a:rPr lang="ja-JP" altLang="en-US" sz="1000" dirty="0"/>
              <a:t>の方が女性</a:t>
            </a:r>
            <a:r>
              <a:rPr lang="en-US" altLang="ja-JP" sz="1000" dirty="0"/>
              <a:t>(29</a:t>
            </a:r>
            <a:r>
              <a:rPr lang="ja-JP" altLang="en-US" sz="1000" dirty="0"/>
              <a:t>％</a:t>
            </a:r>
            <a:r>
              <a:rPr lang="en-US" altLang="ja-JP" sz="1000" dirty="0"/>
              <a:t>)</a:t>
            </a:r>
            <a:r>
              <a:rPr lang="ja-JP" altLang="en-US" sz="1000" dirty="0"/>
              <a:t>より</a:t>
            </a:r>
            <a:r>
              <a:rPr lang="en-US" altLang="ja-JP" sz="1000" dirty="0"/>
              <a:t>10</a:t>
            </a:r>
            <a:r>
              <a:rPr lang="ja-JP" altLang="en-US" sz="1000" dirty="0"/>
              <a:t>ポイント以上高く性差が大きくなっている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その他</a:t>
            </a:r>
            <a:r>
              <a:rPr lang="ja-JP" altLang="en-US" sz="1000" dirty="0"/>
              <a:t>の項目で、特定の性別や年代が高めな傾向がみられる項目には、</a:t>
            </a:r>
            <a:r>
              <a:rPr lang="en-US" altLang="ja-JP" sz="1000" dirty="0"/>
              <a:t>70</a:t>
            </a:r>
            <a:r>
              <a:rPr lang="ja-JP" altLang="en-US" sz="1000" dirty="0"/>
              <a:t>歳代以上で</a:t>
            </a:r>
            <a:r>
              <a:rPr lang="ja-JP" altLang="en-US" sz="1000" dirty="0" smtClean="0"/>
              <a:t>高い「</a:t>
            </a:r>
            <a:r>
              <a:rPr lang="ja-JP" altLang="en-US" sz="1000" dirty="0"/>
              <a:t>民生</a:t>
            </a:r>
            <a:r>
              <a:rPr lang="ja-JP" altLang="en-US" sz="1000" dirty="0" smtClean="0"/>
              <a:t>委員</a:t>
            </a:r>
            <a:endParaRPr lang="en-US" altLang="ja-JP" sz="1000" dirty="0" smtClean="0"/>
          </a:p>
          <a:p>
            <a:r>
              <a:rPr lang="ja-JP" altLang="en-US" sz="1000" dirty="0" smtClean="0"/>
              <a:t>や</a:t>
            </a:r>
            <a:r>
              <a:rPr lang="ja-JP" altLang="en-US" sz="1000" dirty="0"/>
              <a:t>児童委員に連絡する」</a:t>
            </a:r>
            <a:r>
              <a:rPr lang="en-US" altLang="ja-JP" sz="1000" dirty="0"/>
              <a:t>(</a:t>
            </a:r>
            <a:r>
              <a:rPr lang="ja-JP" altLang="en-US" sz="1000" dirty="0"/>
              <a:t>全体</a:t>
            </a:r>
            <a:r>
              <a:rPr lang="en-US" altLang="ja-JP" sz="1000" dirty="0"/>
              <a:t>13</a:t>
            </a:r>
            <a:r>
              <a:rPr lang="ja-JP" altLang="en-US" sz="1000" dirty="0"/>
              <a:t>％／</a:t>
            </a:r>
            <a:r>
              <a:rPr lang="en-US" altLang="ja-JP" sz="1000" dirty="0"/>
              <a:t>70</a:t>
            </a:r>
            <a:r>
              <a:rPr lang="ja-JP" altLang="en-US" sz="1000" dirty="0"/>
              <a:t>歳代以上</a:t>
            </a:r>
            <a:r>
              <a:rPr lang="en-US" altLang="ja-JP" sz="1000" dirty="0"/>
              <a:t>28</a:t>
            </a:r>
            <a:r>
              <a:rPr lang="ja-JP" altLang="en-US" sz="1000" dirty="0"/>
              <a:t>％</a:t>
            </a:r>
            <a:r>
              <a:rPr lang="en-US" altLang="ja-JP" sz="1000" dirty="0"/>
              <a:t>)</a:t>
            </a:r>
            <a:r>
              <a:rPr lang="ja-JP" altLang="en-US" sz="1000" dirty="0"/>
              <a:t>や、～</a:t>
            </a:r>
            <a:r>
              <a:rPr lang="en-US" altLang="ja-JP" sz="1000" dirty="0"/>
              <a:t>20</a:t>
            </a:r>
            <a:r>
              <a:rPr lang="ja-JP" altLang="en-US" sz="1000" dirty="0"/>
              <a:t>歳代と</a:t>
            </a:r>
            <a:r>
              <a:rPr lang="en-US" altLang="ja-JP" sz="1000" dirty="0"/>
              <a:t>30</a:t>
            </a:r>
            <a:r>
              <a:rPr lang="ja-JP" altLang="en-US" sz="1000" dirty="0"/>
              <a:t>歳代で</a:t>
            </a:r>
            <a:r>
              <a:rPr lang="ja-JP" altLang="en-US" sz="1000" dirty="0" smtClean="0"/>
              <a:t>高めな「どうして</a:t>
            </a:r>
            <a:endParaRPr lang="en-US" altLang="ja-JP" sz="1000" dirty="0" smtClean="0"/>
          </a:p>
          <a:p>
            <a:r>
              <a:rPr lang="ja-JP" altLang="en-US" sz="1000" dirty="0" smtClean="0"/>
              <a:t>よい</a:t>
            </a:r>
            <a:r>
              <a:rPr lang="ja-JP" altLang="en-US" sz="1000" dirty="0"/>
              <a:t>かわからない」</a:t>
            </a:r>
            <a:r>
              <a:rPr lang="en-US" altLang="ja-JP" sz="1000" dirty="0"/>
              <a:t>(</a:t>
            </a:r>
            <a:r>
              <a:rPr lang="ja-JP" altLang="en-US" sz="1000" dirty="0"/>
              <a:t>全体</a:t>
            </a:r>
            <a:r>
              <a:rPr lang="en-US" altLang="ja-JP" sz="1000" dirty="0"/>
              <a:t>13</a:t>
            </a:r>
            <a:r>
              <a:rPr lang="ja-JP" altLang="en-US" sz="1000" dirty="0"/>
              <a:t>％／～</a:t>
            </a:r>
            <a:r>
              <a:rPr lang="en-US" altLang="ja-JP" sz="1000" dirty="0"/>
              <a:t>20</a:t>
            </a:r>
            <a:r>
              <a:rPr lang="ja-JP" altLang="en-US" sz="1000" dirty="0"/>
              <a:t>歳代</a:t>
            </a:r>
            <a:r>
              <a:rPr lang="en-US" altLang="ja-JP" sz="1000" dirty="0"/>
              <a:t>20</a:t>
            </a:r>
            <a:r>
              <a:rPr lang="ja-JP" altLang="en-US" sz="1000" dirty="0"/>
              <a:t>％／</a:t>
            </a:r>
            <a:r>
              <a:rPr lang="en-US" altLang="ja-JP" sz="1000" dirty="0"/>
              <a:t>30</a:t>
            </a:r>
            <a:r>
              <a:rPr lang="ja-JP" altLang="en-US" sz="1000" dirty="0"/>
              <a:t>歳代</a:t>
            </a:r>
            <a:r>
              <a:rPr lang="en-US" altLang="ja-JP" sz="1000" dirty="0"/>
              <a:t>20</a:t>
            </a:r>
            <a:r>
              <a:rPr lang="ja-JP" altLang="en-US" sz="1000" dirty="0"/>
              <a:t>％</a:t>
            </a:r>
            <a:r>
              <a:rPr lang="en-US" altLang="ja-JP" sz="1000" dirty="0"/>
              <a:t>)</a:t>
            </a:r>
            <a:r>
              <a:rPr lang="ja-JP" altLang="en-US" sz="1000" dirty="0"/>
              <a:t>などがある。 </a:t>
            </a:r>
            <a:endParaRPr lang="en-US" altLang="ja-JP" sz="1000" dirty="0"/>
          </a:p>
        </p:txBody>
      </p:sp>
      <p:sp>
        <p:nvSpPr>
          <p:cNvPr id="11" name="正方形/長方形 10"/>
          <p:cNvSpPr/>
          <p:nvPr/>
        </p:nvSpPr>
        <p:spPr>
          <a:xfrm>
            <a:off x="383865" y="3399769"/>
            <a:ext cx="6119999" cy="215444"/>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19</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あなた</a:t>
            </a:r>
            <a:r>
              <a:rPr lang="ja-JP" altLang="en-US" sz="800" b="1" dirty="0">
                <a:latin typeface="HG丸ｺﾞｼｯｸM-PRO"/>
                <a:ea typeface="HG丸ｺﾞｼｯｸM-PRO"/>
                <a:cs typeface="HG丸ｺﾞｼｯｸM-PRO"/>
              </a:rPr>
              <a:t>は、虐待が疑われる児童に気がついた場合、どのような対応をとりますか。（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794613191"/>
              </p:ext>
            </p:extLst>
          </p:nvPr>
        </p:nvGraphicFramePr>
        <p:xfrm>
          <a:off x="306000" y="3633808"/>
          <a:ext cx="5897880" cy="3741420"/>
        </p:xfrm>
        <a:graphic>
          <a:graphicData uri="http://schemas.openxmlformats.org/presentationml/2006/ole">
            <mc:AlternateContent xmlns:mc="http://schemas.openxmlformats.org/markup-compatibility/2006">
              <mc:Choice xmlns:v="urn:schemas-microsoft-com:vml" Requires="v">
                <p:oleObj spid="_x0000_s12465" name="ワークシート" r:id="rId7" imgW="9829438" imgH="6235471" progId="Excel.Sheet.12">
                  <p:embed/>
                </p:oleObj>
              </mc:Choice>
              <mc:Fallback>
                <p:oleObj name="ワークシート" r:id="rId7" imgW="9829438" imgH="6235471" progId="Excel.Sheet.12">
                  <p:embed/>
                  <p:pic>
                    <p:nvPicPr>
                      <p:cNvPr id="0" name="Picture 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3633808"/>
                        <a:ext cx="5897880" cy="37414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368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4117768315"/>
              </p:ext>
            </p:extLst>
          </p:nvPr>
        </p:nvGraphicFramePr>
        <p:xfrm>
          <a:off x="3043272" y="7438430"/>
          <a:ext cx="1927860" cy="601980"/>
        </p:xfrm>
        <a:graphic>
          <a:graphicData uri="http://schemas.openxmlformats.org/presentationml/2006/ole">
            <mc:AlternateContent xmlns:mc="http://schemas.openxmlformats.org/markup-compatibility/2006">
              <mc:Choice xmlns:v="urn:schemas-microsoft-com:vml" Requires="v">
                <p:oleObj spid="_x0000_s13487" name="ワークシート" r:id="rId4" imgW="3212982" imgH="1003263" progId="Excel.Sheet.12">
                  <p:embed/>
                </p:oleObj>
              </mc:Choice>
              <mc:Fallback>
                <p:oleObj name="ワークシート" r:id="rId4" imgW="3212982" imgH="1003263" progId="Excel.Sheet.12">
                  <p:embed/>
                  <p:pic>
                    <p:nvPicPr>
                      <p:cNvPr id="0" name="Picture 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272" y="7438430"/>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6</a:t>
            </a:fld>
            <a:endParaRPr kumimoji="1" lang="ja-JP" altLang="en-US"/>
          </a:p>
        </p:txBody>
      </p:sp>
      <p:sp>
        <p:nvSpPr>
          <p:cNvPr id="14" name="タイトル 1"/>
          <p:cNvSpPr>
            <a:spLocks noGrp="1"/>
          </p:cNvSpPr>
          <p:nvPr>
            <p:ph type="ctrTitle"/>
          </p:nvPr>
        </p:nvSpPr>
        <p:spPr>
          <a:xfrm>
            <a:off x="383864" y="626690"/>
            <a:ext cx="6119999" cy="684000"/>
          </a:xfrm>
          <a:solidFill>
            <a:srgbClr val="D9D9D9"/>
          </a:solidFill>
          <a:ln>
            <a:solidFill>
              <a:srgbClr val="FFFFFF"/>
            </a:solidFill>
          </a:ln>
        </p:spPr>
        <p:txBody>
          <a:bodyPr>
            <a:noAutofit/>
          </a:bodyPr>
          <a:lstStyle/>
          <a:p>
            <a:r>
              <a:rPr lang="ja-JP" altLang="en-US" sz="1200" dirty="0" smtClean="0"/>
              <a:t>何ら</a:t>
            </a:r>
            <a:r>
              <a:rPr lang="ja-JP" altLang="en-US" sz="1200" dirty="0"/>
              <a:t>かの問題を</a:t>
            </a:r>
            <a:r>
              <a:rPr lang="en-US" altLang="ja-JP" sz="1200" dirty="0"/>
              <a:t>『※</a:t>
            </a:r>
            <a:r>
              <a:rPr lang="ja-JP" altLang="en-US" sz="1200" dirty="0"/>
              <a:t>見聞きしたことあり</a:t>
            </a:r>
            <a:r>
              <a:rPr lang="en-US" altLang="ja-JP" sz="1200" dirty="0"/>
              <a:t>』</a:t>
            </a:r>
            <a:r>
              <a:rPr lang="ja-JP" altLang="en-US" sz="1200" dirty="0"/>
              <a:t>の割合に</a:t>
            </a:r>
            <a:r>
              <a:rPr lang="ja-JP" altLang="en-US" sz="1200" dirty="0" smtClean="0"/>
              <a:t>、</a:t>
            </a:r>
            <a:r>
              <a:rPr lang="en-US" altLang="ja-JP" sz="1200" dirty="0" smtClean="0"/>
              <a:t/>
            </a:r>
            <a:br>
              <a:rPr lang="en-US" altLang="ja-JP" sz="1200" dirty="0" smtClean="0"/>
            </a:br>
            <a:r>
              <a:rPr lang="ja-JP" altLang="en-US" sz="1200" dirty="0" smtClean="0"/>
              <a:t>　　性差</a:t>
            </a:r>
            <a:r>
              <a:rPr lang="ja-JP" altLang="en-US" sz="1200" dirty="0"/>
              <a:t>はみられないものの</a:t>
            </a:r>
            <a:r>
              <a:rPr lang="ja-JP" altLang="en-US" sz="1200" dirty="0" smtClean="0"/>
              <a:t>、年代</a:t>
            </a:r>
            <a:r>
              <a:rPr lang="ja-JP" altLang="en-US" sz="1200" dirty="0"/>
              <a:t>別では４割弱に達する～</a:t>
            </a:r>
            <a:r>
              <a:rPr lang="en-US" altLang="ja-JP" sz="1200" dirty="0"/>
              <a:t>20</a:t>
            </a:r>
            <a:r>
              <a:rPr lang="ja-JP" altLang="en-US" sz="1200" dirty="0"/>
              <a:t>歳代で特に高く</a:t>
            </a:r>
            <a:r>
              <a:rPr lang="ja-JP" altLang="en-US" sz="1200" dirty="0" smtClean="0"/>
              <a:t>、</a:t>
            </a:r>
            <a:r>
              <a:rPr lang="en-US" altLang="ja-JP" sz="1200" dirty="0" smtClean="0"/>
              <a:t/>
            </a:r>
            <a:br>
              <a:rPr lang="en-US" altLang="ja-JP" sz="1200" dirty="0" smtClean="0"/>
            </a:br>
            <a:r>
              <a:rPr lang="ja-JP" altLang="en-US" sz="1200" dirty="0" smtClean="0"/>
              <a:t>　　　　　　　　　　　　　　　　　　　年代</a:t>
            </a:r>
            <a:r>
              <a:rPr lang="ja-JP" altLang="en-US" sz="1200" dirty="0"/>
              <a:t>が上がるにつれてその割合は低まる。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子どもの貧困が原因の問題への接触有無とその内容</a:t>
            </a:r>
            <a:r>
              <a:rPr lang="en-US" altLang="ja-JP" sz="900" dirty="0"/>
              <a:t>】</a:t>
            </a:r>
            <a:r>
              <a:rPr lang="ja-JP" altLang="en-US" sz="900" dirty="0"/>
              <a:t>（問</a:t>
            </a:r>
            <a:r>
              <a:rPr lang="en-US" altLang="ja-JP" sz="900" dirty="0"/>
              <a:t>20</a:t>
            </a:r>
            <a:r>
              <a:rPr lang="ja-JP" altLang="en-US" sz="900" dirty="0"/>
              <a:t>） </a:t>
            </a:r>
          </a:p>
        </p:txBody>
      </p:sp>
      <p:sp>
        <p:nvSpPr>
          <p:cNvPr id="17" name="サブタイトル 2"/>
          <p:cNvSpPr>
            <a:spLocks noGrp="1"/>
          </p:cNvSpPr>
          <p:nvPr>
            <p:ph type="subTitle" idx="1"/>
          </p:nvPr>
        </p:nvSpPr>
        <p:spPr>
          <a:xfrm>
            <a:off x="383865" y="1371076"/>
            <a:ext cx="6076615" cy="1439359"/>
          </a:xfrm>
        </p:spPr>
        <p:txBody>
          <a:bodyPr>
            <a:noAutofit/>
          </a:bodyPr>
          <a:lstStyle/>
          <a:p>
            <a:r>
              <a:rPr lang="ja-JP" altLang="en-US" sz="1000" dirty="0" smtClean="0"/>
              <a:t>子ども</a:t>
            </a:r>
            <a:r>
              <a:rPr lang="ja-JP" altLang="en-US" sz="1000" dirty="0"/>
              <a:t>の貧困が原因の問題への接触有無とその内容について聴いた結果を、性別と年代別にみると</a:t>
            </a:r>
            <a:r>
              <a:rPr lang="ja-JP" altLang="en-US" sz="1000" dirty="0" smtClean="0"/>
              <a:t>、</a:t>
            </a:r>
            <a:endParaRPr lang="en-US" altLang="ja-JP" sz="1000" dirty="0" smtClean="0"/>
          </a:p>
          <a:p>
            <a:r>
              <a:rPr lang="ja-JP" altLang="en-US" sz="1000" dirty="0" smtClean="0"/>
              <a:t>～</a:t>
            </a:r>
            <a:r>
              <a:rPr lang="en-US" altLang="ja-JP" sz="1000" dirty="0"/>
              <a:t>20</a:t>
            </a:r>
            <a:r>
              <a:rPr lang="ja-JP" altLang="en-US" sz="1000" dirty="0"/>
              <a:t>歳代で「問題を見たり 聞いたりしたことはない」</a:t>
            </a:r>
            <a:r>
              <a:rPr lang="en-US" altLang="ja-JP" sz="1000" dirty="0"/>
              <a:t>(</a:t>
            </a:r>
            <a:r>
              <a:rPr lang="ja-JP" altLang="en-US" sz="1000" dirty="0"/>
              <a:t>全体</a:t>
            </a:r>
            <a:r>
              <a:rPr lang="en-US" altLang="ja-JP" sz="1000" dirty="0"/>
              <a:t>74</a:t>
            </a:r>
            <a:r>
              <a:rPr lang="ja-JP" altLang="en-US" sz="1000" dirty="0"/>
              <a:t>％／～</a:t>
            </a:r>
            <a:r>
              <a:rPr lang="en-US" altLang="ja-JP" sz="1000" dirty="0"/>
              <a:t>20</a:t>
            </a:r>
            <a:r>
              <a:rPr lang="ja-JP" altLang="en-US" sz="1000" dirty="0"/>
              <a:t>歳代</a:t>
            </a:r>
            <a:r>
              <a:rPr lang="en-US" altLang="ja-JP" sz="1000" dirty="0"/>
              <a:t>60</a:t>
            </a:r>
            <a:r>
              <a:rPr lang="ja-JP" altLang="en-US" sz="1000" dirty="0"/>
              <a:t>％</a:t>
            </a:r>
            <a:r>
              <a:rPr lang="en-US" altLang="ja-JP" sz="1000" dirty="0"/>
              <a:t>)</a:t>
            </a:r>
            <a:r>
              <a:rPr lang="ja-JP" altLang="en-US" sz="1000" dirty="0"/>
              <a:t>が低く</a:t>
            </a:r>
            <a:r>
              <a:rPr lang="ja-JP" altLang="en-US" sz="1000" dirty="0" smtClean="0"/>
              <a:t>、</a:t>
            </a:r>
            <a:r>
              <a:rPr lang="en-US" altLang="ja-JP" sz="1000" dirty="0" smtClean="0"/>
              <a:t>『</a:t>
            </a:r>
            <a:r>
              <a:rPr lang="en-US" altLang="ja-JP" sz="1000" dirty="0"/>
              <a:t>※</a:t>
            </a:r>
            <a:r>
              <a:rPr lang="ja-JP" altLang="en-US" sz="1000" dirty="0" smtClean="0"/>
              <a:t>何ら</a:t>
            </a:r>
            <a:endParaRPr lang="en-US" altLang="ja-JP" sz="1000" dirty="0" smtClean="0"/>
          </a:p>
          <a:p>
            <a:r>
              <a:rPr lang="ja-JP" altLang="en-US" sz="1000" dirty="0" smtClean="0"/>
              <a:t>かの</a:t>
            </a:r>
            <a:r>
              <a:rPr lang="ja-JP" altLang="en-US" sz="1000" dirty="0"/>
              <a:t>問題に接触あり</a:t>
            </a:r>
            <a:r>
              <a:rPr lang="en-US" altLang="ja-JP" sz="1000" dirty="0"/>
              <a:t>』(</a:t>
            </a:r>
            <a:r>
              <a:rPr lang="ja-JP" altLang="en-US" sz="1000" dirty="0"/>
              <a:t>全体</a:t>
            </a:r>
            <a:r>
              <a:rPr lang="en-US" altLang="ja-JP" sz="1000" dirty="0"/>
              <a:t>19</a:t>
            </a:r>
            <a:r>
              <a:rPr lang="ja-JP" altLang="en-US" sz="1000" dirty="0"/>
              <a:t>％／～</a:t>
            </a:r>
            <a:r>
              <a:rPr lang="en-US" altLang="ja-JP" sz="1000" dirty="0"/>
              <a:t>20</a:t>
            </a:r>
            <a:r>
              <a:rPr lang="ja-JP" altLang="en-US" sz="1000" dirty="0"/>
              <a:t>歳代</a:t>
            </a:r>
            <a:r>
              <a:rPr lang="en-US" altLang="ja-JP" sz="1000" dirty="0"/>
              <a:t>38</a:t>
            </a:r>
            <a:r>
              <a:rPr lang="ja-JP" altLang="en-US" sz="1000" dirty="0"/>
              <a:t>％</a:t>
            </a:r>
            <a:r>
              <a:rPr lang="en-US" altLang="ja-JP" sz="1000" dirty="0"/>
              <a:t>)</a:t>
            </a:r>
            <a:r>
              <a:rPr lang="ja-JP" altLang="en-US" sz="1000" dirty="0"/>
              <a:t>が高いのが目立っており、</a:t>
            </a:r>
            <a:r>
              <a:rPr lang="ja-JP" altLang="en-US" sz="1000" dirty="0" smtClean="0"/>
              <a:t>中でも「</a:t>
            </a:r>
            <a:r>
              <a:rPr lang="ja-JP" altLang="en-US" sz="1000" dirty="0"/>
              <a:t>学費が理由で</a:t>
            </a:r>
            <a:r>
              <a:rPr lang="ja-JP" altLang="en-US" sz="1000" dirty="0" smtClean="0"/>
              <a:t>、</a:t>
            </a:r>
            <a:endParaRPr lang="en-US" altLang="ja-JP" sz="1000" dirty="0" smtClean="0"/>
          </a:p>
          <a:p>
            <a:r>
              <a:rPr lang="ja-JP" altLang="en-US" sz="1000" dirty="0" smtClean="0"/>
              <a:t>高校</a:t>
            </a:r>
            <a:r>
              <a:rPr lang="ja-JP" altLang="en-US" sz="1000" dirty="0"/>
              <a:t>や大学への進学</a:t>
            </a:r>
            <a:r>
              <a:rPr lang="ja-JP" altLang="en-US" sz="1000" dirty="0" smtClean="0"/>
              <a:t>をあきらめた、</a:t>
            </a:r>
            <a:r>
              <a:rPr lang="ja-JP" altLang="en-US" sz="1000" dirty="0"/>
              <a:t>または学校を中退したと思われた子どもがいる</a:t>
            </a:r>
            <a:r>
              <a:rPr lang="ja-JP" altLang="en-US" sz="1000" dirty="0" smtClean="0"/>
              <a:t>」</a:t>
            </a:r>
            <a:r>
              <a:rPr lang="en-US" altLang="ja-JP" sz="1000" dirty="0" smtClean="0"/>
              <a:t>(</a:t>
            </a:r>
            <a:r>
              <a:rPr lang="ja-JP" altLang="en-US" sz="1000" dirty="0"/>
              <a:t>全体</a:t>
            </a:r>
            <a:r>
              <a:rPr lang="en-US" altLang="ja-JP" sz="1000" dirty="0"/>
              <a:t>12</a:t>
            </a:r>
            <a:r>
              <a:rPr lang="ja-JP" altLang="en-US" sz="1000" dirty="0"/>
              <a:t>％／～</a:t>
            </a:r>
            <a:r>
              <a:rPr lang="en-US" altLang="ja-JP" sz="1000" dirty="0" smtClean="0"/>
              <a:t>20</a:t>
            </a:r>
          </a:p>
          <a:p>
            <a:r>
              <a:rPr lang="ja-JP" altLang="en-US" sz="1000" dirty="0" smtClean="0"/>
              <a:t>歳代</a:t>
            </a:r>
            <a:r>
              <a:rPr lang="en-US" altLang="ja-JP" sz="1000" dirty="0"/>
              <a:t>27</a:t>
            </a:r>
            <a:r>
              <a:rPr lang="ja-JP" altLang="en-US" sz="1000" dirty="0"/>
              <a:t>％</a:t>
            </a:r>
            <a:r>
              <a:rPr lang="en-US" altLang="ja-JP" sz="1000" dirty="0"/>
              <a:t>)</a:t>
            </a:r>
            <a:r>
              <a:rPr lang="ja-JP" altLang="en-US" sz="1000" dirty="0"/>
              <a:t>で他の年代との格差が大きい</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一方</a:t>
            </a:r>
            <a:r>
              <a:rPr lang="ja-JP" altLang="en-US" sz="1000" dirty="0"/>
              <a:t>、他の年代に比べて</a:t>
            </a:r>
            <a:r>
              <a:rPr lang="en-US" altLang="ja-JP" sz="1000" dirty="0"/>
              <a:t>『※</a:t>
            </a:r>
            <a:r>
              <a:rPr lang="ja-JP" altLang="en-US" sz="1000" dirty="0"/>
              <a:t>何らかの問題に接触あり</a:t>
            </a:r>
            <a:r>
              <a:rPr lang="en-US" altLang="ja-JP" sz="1000" dirty="0"/>
              <a:t>』(</a:t>
            </a:r>
            <a:r>
              <a:rPr lang="ja-JP" altLang="en-US" sz="1000" dirty="0"/>
              <a:t>全体</a:t>
            </a:r>
            <a:r>
              <a:rPr lang="en-US" altLang="ja-JP" sz="1000" dirty="0"/>
              <a:t>19</a:t>
            </a:r>
            <a:r>
              <a:rPr lang="ja-JP" altLang="en-US" sz="1000" dirty="0"/>
              <a:t>％／</a:t>
            </a:r>
            <a:r>
              <a:rPr lang="en-US" altLang="ja-JP" sz="1000" dirty="0"/>
              <a:t>70</a:t>
            </a:r>
            <a:r>
              <a:rPr lang="ja-JP" altLang="en-US" sz="1000" dirty="0"/>
              <a:t>歳代以上</a:t>
            </a:r>
            <a:r>
              <a:rPr lang="en-US" altLang="ja-JP" sz="1000" dirty="0"/>
              <a:t>10</a:t>
            </a:r>
            <a:r>
              <a:rPr lang="ja-JP" altLang="en-US" sz="1000" dirty="0"/>
              <a:t>％</a:t>
            </a:r>
            <a:r>
              <a:rPr lang="en-US" altLang="ja-JP" sz="1000" dirty="0"/>
              <a:t>)</a:t>
            </a:r>
            <a:r>
              <a:rPr lang="ja-JP" altLang="en-US" sz="1000" dirty="0"/>
              <a:t>が低め</a:t>
            </a:r>
            <a:r>
              <a:rPr lang="ja-JP" altLang="en-US" sz="1000" dirty="0" smtClean="0"/>
              <a:t>にと</a:t>
            </a:r>
            <a:r>
              <a:rPr lang="ja-JP" altLang="en-US" sz="1000" dirty="0" err="1" smtClean="0"/>
              <a:t>どま</a:t>
            </a:r>
            <a:endParaRPr lang="en-US" altLang="ja-JP" sz="1000" dirty="0" smtClean="0"/>
          </a:p>
          <a:p>
            <a:r>
              <a:rPr lang="ja-JP" altLang="en-US" sz="1000" dirty="0" smtClean="0"/>
              <a:t>る</a:t>
            </a:r>
            <a:r>
              <a:rPr lang="en-US" altLang="ja-JP" sz="1000" dirty="0"/>
              <a:t>70</a:t>
            </a:r>
            <a:r>
              <a:rPr lang="ja-JP" altLang="en-US" sz="1000" dirty="0"/>
              <a:t>歳代以上は「無回答」</a:t>
            </a:r>
            <a:r>
              <a:rPr lang="en-US" altLang="ja-JP" sz="1000" dirty="0"/>
              <a:t>(22</a:t>
            </a:r>
            <a:r>
              <a:rPr lang="ja-JP" altLang="en-US" sz="1000" dirty="0"/>
              <a:t>％</a:t>
            </a:r>
            <a:r>
              <a:rPr lang="en-US" altLang="ja-JP" sz="1000" dirty="0"/>
              <a:t>)</a:t>
            </a:r>
            <a:r>
              <a:rPr lang="ja-JP" altLang="en-US" sz="1000" dirty="0"/>
              <a:t>が</a:t>
            </a:r>
            <a:r>
              <a:rPr lang="en-US" altLang="ja-JP" sz="1000" dirty="0"/>
              <a:t>2</a:t>
            </a:r>
            <a:r>
              <a:rPr lang="ja-JP" altLang="en-US" sz="1000" dirty="0"/>
              <a:t>割強と多い。 </a:t>
            </a:r>
            <a:endParaRPr lang="en-US" altLang="ja-JP" sz="1000" dirty="0"/>
          </a:p>
        </p:txBody>
      </p:sp>
      <p:sp>
        <p:nvSpPr>
          <p:cNvPr id="11" name="正方形/長方形 10"/>
          <p:cNvSpPr/>
          <p:nvPr/>
        </p:nvSpPr>
        <p:spPr>
          <a:xfrm>
            <a:off x="383865" y="3155135"/>
            <a:ext cx="6119999" cy="358943"/>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20</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あなた</a:t>
            </a:r>
            <a:r>
              <a:rPr lang="ja-JP" altLang="en-US" sz="800" b="1" dirty="0">
                <a:latin typeface="HG丸ｺﾞｼｯｸM-PRO"/>
                <a:ea typeface="HG丸ｺﾞｼｯｸM-PRO"/>
                <a:cs typeface="HG丸ｺﾞｼｯｸM-PRO"/>
              </a:rPr>
              <a:t>自身や身の回りで、子どもの貧困が原因となると思われる問題を見たり 聞いたりしたことがありますか</a:t>
            </a:r>
            <a:r>
              <a:rPr lang="ja-JP" altLang="en-US" sz="800" b="1" dirty="0" smtClean="0">
                <a:latin typeface="HG丸ｺﾞｼｯｸM-PRO"/>
                <a:ea typeface="HG丸ｺﾞｼｯｸM-PRO"/>
                <a:cs typeface="HG丸ｺﾞｼｯｸM-PRO"/>
              </a:rPr>
              <a:t>。</a:t>
            </a:r>
            <a:endParaRPr lang="en-US" altLang="ja-JP" sz="800" b="1" dirty="0" smtClean="0">
              <a:latin typeface="HG丸ｺﾞｼｯｸM-PRO"/>
              <a:ea typeface="HG丸ｺﾞｼｯｸM-PRO"/>
              <a:cs typeface="HG丸ｺﾞｼｯｸM-PRO"/>
            </a:endParaRPr>
          </a:p>
          <a:p>
            <a:r>
              <a:rPr lang="ja-JP" altLang="en-US" sz="800" b="1" dirty="0" smtClean="0">
                <a:latin typeface="HG丸ｺﾞｼｯｸM-PRO"/>
                <a:ea typeface="HG丸ｺﾞｼｯｸM-PRO"/>
                <a:cs typeface="HG丸ｺﾞｼｯｸM-PRO"/>
              </a:rPr>
              <a:t>また</a:t>
            </a:r>
            <a:r>
              <a:rPr lang="ja-JP" altLang="en-US" sz="800" b="1" dirty="0">
                <a:latin typeface="HG丸ｺﾞｼｯｸM-PRO"/>
                <a:ea typeface="HG丸ｺﾞｼｯｸM-PRO"/>
                <a:cs typeface="HG丸ｺﾞｼｯｸM-PRO"/>
              </a:rPr>
              <a:t>、ある場合、それはどのような問題ですか。（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466915770"/>
              </p:ext>
            </p:extLst>
          </p:nvPr>
        </p:nvGraphicFramePr>
        <p:xfrm>
          <a:off x="306000" y="3666925"/>
          <a:ext cx="4686300" cy="3817620"/>
        </p:xfrm>
        <a:graphic>
          <a:graphicData uri="http://schemas.openxmlformats.org/presentationml/2006/ole">
            <mc:AlternateContent xmlns:mc="http://schemas.openxmlformats.org/markup-compatibility/2006">
              <mc:Choice xmlns:v="urn:schemas-microsoft-com:vml" Requires="v">
                <p:oleObj spid="_x0000_s13488" name="ワークシート" r:id="rId7" imgW="7810213" imgH="6362466" progId="Excel.Sheet.12">
                  <p:embed/>
                </p:oleObj>
              </mc:Choice>
              <mc:Fallback>
                <p:oleObj name="ワークシート" r:id="rId7" imgW="7810213" imgH="6362466" progId="Excel.Sheet.12">
                  <p:embed/>
                  <p:pic>
                    <p:nvPicPr>
                      <p:cNvPr id="0" name="Picture 1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3666925"/>
                        <a:ext cx="4686300" cy="38176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909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1676426151"/>
              </p:ext>
            </p:extLst>
          </p:nvPr>
        </p:nvGraphicFramePr>
        <p:xfrm>
          <a:off x="4653419" y="6731223"/>
          <a:ext cx="1927860" cy="601980"/>
        </p:xfrm>
        <a:graphic>
          <a:graphicData uri="http://schemas.openxmlformats.org/presentationml/2006/ole">
            <mc:AlternateContent xmlns:mc="http://schemas.openxmlformats.org/markup-compatibility/2006">
              <mc:Choice xmlns:v="urn:schemas-microsoft-com:vml" Requires="v">
                <p:oleObj spid="_x0000_s14510" name="ワークシート" r:id="rId4" imgW="3212982" imgH="1003263" progId="Excel.Sheet.12">
                  <p:embed/>
                </p:oleObj>
              </mc:Choice>
              <mc:Fallback>
                <p:oleObj name="ワークシート" r:id="rId4" imgW="3212982" imgH="1003263" progId="Excel.Sheet.12">
                  <p:embed/>
                  <p:pic>
                    <p:nvPicPr>
                      <p:cNvPr id="0"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419" y="6731223"/>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7</a:t>
            </a:fld>
            <a:endParaRPr kumimoji="1" lang="ja-JP" altLang="en-US"/>
          </a:p>
        </p:txBody>
      </p:sp>
      <p:sp>
        <p:nvSpPr>
          <p:cNvPr id="14" name="タイトル 1"/>
          <p:cNvSpPr>
            <a:spLocks noGrp="1"/>
          </p:cNvSpPr>
          <p:nvPr>
            <p:ph type="ctrTitle"/>
          </p:nvPr>
        </p:nvSpPr>
        <p:spPr>
          <a:xfrm>
            <a:off x="383865" y="626689"/>
            <a:ext cx="6118480" cy="684000"/>
          </a:xfrm>
          <a:solidFill>
            <a:srgbClr val="D9D9D9"/>
          </a:solidFill>
          <a:ln>
            <a:solidFill>
              <a:srgbClr val="FFFFFF"/>
            </a:solidFill>
          </a:ln>
        </p:spPr>
        <p:txBody>
          <a:bodyPr>
            <a:noAutofit/>
          </a:bodyPr>
          <a:lstStyle/>
          <a:p>
            <a:r>
              <a:rPr lang="ja-JP" altLang="en-US" sz="1200" dirty="0" smtClean="0"/>
              <a:t>必要</a:t>
            </a:r>
            <a:r>
              <a:rPr lang="ja-JP" altLang="en-US" sz="1200" dirty="0"/>
              <a:t>だと思う支援で上位の「食事面」と「学費面」「学習面」を中心に</a:t>
            </a:r>
            <a:r>
              <a:rPr lang="ja-JP" altLang="en-US" sz="1200" dirty="0" smtClean="0"/>
              <a:t>、</a:t>
            </a:r>
            <a:r>
              <a:rPr lang="en-US" altLang="ja-JP" sz="1200" dirty="0" smtClean="0"/>
              <a:t/>
            </a:r>
            <a:br>
              <a:rPr lang="en-US" altLang="ja-JP" sz="1200" dirty="0" smtClean="0"/>
            </a:br>
            <a:r>
              <a:rPr lang="ja-JP" altLang="en-US" sz="1200" dirty="0" smtClean="0"/>
              <a:t>　それぞれ</a:t>
            </a:r>
            <a:r>
              <a:rPr lang="ja-JP" altLang="en-US" sz="1200" dirty="0"/>
              <a:t>の項目</a:t>
            </a:r>
            <a:r>
              <a:rPr lang="ja-JP" altLang="en-US" sz="1200" dirty="0" smtClean="0"/>
              <a:t>を挙げる</a:t>
            </a:r>
            <a:r>
              <a:rPr lang="ja-JP" altLang="en-US" sz="1200" dirty="0"/>
              <a:t>割合は、男性より女性の方が高めの傾向がみられるが</a:t>
            </a:r>
            <a:r>
              <a:rPr lang="ja-JP" altLang="en-US" sz="1200" dirty="0" smtClean="0"/>
              <a:t>、</a:t>
            </a:r>
            <a:r>
              <a:rPr lang="en-US" altLang="ja-JP" sz="1200" dirty="0" smtClean="0"/>
              <a:t/>
            </a:r>
            <a:br>
              <a:rPr lang="en-US" altLang="ja-JP" sz="1200" dirty="0" smtClean="0"/>
            </a:br>
            <a:r>
              <a:rPr lang="ja-JP" altLang="en-US" sz="1200" dirty="0" smtClean="0"/>
              <a:t>　　　　　　　　　　　　　　　　　　　　　　　　年代</a:t>
            </a:r>
            <a:r>
              <a:rPr lang="ja-JP" altLang="en-US" sz="1200" dirty="0"/>
              <a:t>別の格差</a:t>
            </a:r>
            <a:r>
              <a:rPr lang="ja-JP" altLang="en-US" sz="1200" dirty="0" smtClean="0"/>
              <a:t>は総じて小さい。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貧困に直面している子どもに必要だと思う支援内容</a:t>
            </a:r>
            <a:r>
              <a:rPr lang="en-US" altLang="ja-JP" sz="900" dirty="0"/>
              <a:t>】</a:t>
            </a:r>
            <a:r>
              <a:rPr lang="ja-JP" altLang="en-US" sz="900" dirty="0"/>
              <a:t>（問</a:t>
            </a:r>
            <a:r>
              <a:rPr lang="en-US" altLang="ja-JP" sz="900" dirty="0"/>
              <a:t>21</a:t>
            </a:r>
            <a:r>
              <a:rPr lang="ja-JP" altLang="en-US" sz="900" dirty="0"/>
              <a:t>） </a:t>
            </a:r>
          </a:p>
        </p:txBody>
      </p:sp>
      <p:sp>
        <p:nvSpPr>
          <p:cNvPr id="17" name="サブタイトル 2"/>
          <p:cNvSpPr>
            <a:spLocks noGrp="1"/>
          </p:cNvSpPr>
          <p:nvPr>
            <p:ph type="subTitle" idx="1"/>
          </p:nvPr>
        </p:nvSpPr>
        <p:spPr>
          <a:xfrm>
            <a:off x="383865" y="1361173"/>
            <a:ext cx="6119999" cy="865060"/>
          </a:xfrm>
        </p:spPr>
        <p:txBody>
          <a:bodyPr>
            <a:noAutofit/>
          </a:bodyPr>
          <a:lstStyle/>
          <a:p>
            <a:r>
              <a:rPr lang="ja-JP" altLang="en-US" sz="1000" dirty="0" smtClean="0"/>
              <a:t>貧困</a:t>
            </a:r>
            <a:r>
              <a:rPr lang="ja-JP" altLang="en-US" sz="1000" dirty="0"/>
              <a:t>に直面していそうな子どもへ必要だと思う支援を聴いた結果を、性別と年代別にみると</a:t>
            </a:r>
            <a:r>
              <a:rPr lang="ja-JP" altLang="en-US" sz="1000" dirty="0" smtClean="0"/>
              <a:t>、性別</a:t>
            </a:r>
            <a:r>
              <a:rPr lang="ja-JP" altLang="en-US" sz="1000" dirty="0"/>
              <a:t>で</a:t>
            </a:r>
            <a:r>
              <a:rPr lang="ja-JP" altLang="en-US" sz="1000" dirty="0" smtClean="0"/>
              <a:t>は</a:t>
            </a:r>
            <a:endParaRPr lang="en-US" altLang="ja-JP" sz="1000" dirty="0" smtClean="0"/>
          </a:p>
          <a:p>
            <a:r>
              <a:rPr lang="ja-JP" altLang="en-US" sz="1000" dirty="0" smtClean="0"/>
              <a:t>ほぼ</a:t>
            </a:r>
            <a:r>
              <a:rPr lang="ja-JP" altLang="en-US" sz="1000" dirty="0"/>
              <a:t>同率の「金銭的援助の充実</a:t>
            </a:r>
            <a:r>
              <a:rPr lang="en-US" altLang="ja-JP" sz="1000" dirty="0"/>
              <a:t>(</a:t>
            </a:r>
            <a:r>
              <a:rPr lang="ja-JP" altLang="en-US" sz="1000" dirty="0"/>
              <a:t>給付金・生活保護など</a:t>
            </a:r>
            <a:r>
              <a:rPr lang="en-US" altLang="ja-JP" sz="1000" dirty="0"/>
              <a:t>)</a:t>
            </a:r>
            <a:r>
              <a:rPr lang="ja-JP" altLang="en-US" sz="1000" dirty="0"/>
              <a:t>」を除くほとんどの項目</a:t>
            </a:r>
            <a:r>
              <a:rPr lang="ja-JP" altLang="en-US" sz="1000" dirty="0" smtClean="0"/>
              <a:t>で</a:t>
            </a:r>
            <a:r>
              <a:rPr lang="ja-JP" altLang="en-US" sz="1000" dirty="0"/>
              <a:t>　女性の方が男性</a:t>
            </a:r>
            <a:r>
              <a:rPr lang="ja-JP" altLang="en-US" sz="1000" dirty="0" smtClean="0"/>
              <a:t>より</a:t>
            </a:r>
            <a:endParaRPr lang="en-US" altLang="ja-JP" sz="1000" dirty="0" smtClean="0"/>
          </a:p>
          <a:p>
            <a:r>
              <a:rPr lang="ja-JP" altLang="en-US" sz="1000" dirty="0" smtClean="0"/>
              <a:t>５</a:t>
            </a:r>
            <a:r>
              <a:rPr lang="ja-JP" altLang="en-US" sz="1000" dirty="0"/>
              <a:t>ポイント程度</a:t>
            </a:r>
            <a:r>
              <a:rPr lang="ja-JP" altLang="en-US" sz="1000" dirty="0" smtClean="0"/>
              <a:t>高めとなって</a:t>
            </a:r>
            <a:r>
              <a:rPr lang="ja-JP" altLang="en-US" sz="1000" dirty="0"/>
              <a:t>いるが、年代別では各項目で</a:t>
            </a:r>
            <a:r>
              <a:rPr lang="en-US" altLang="ja-JP" sz="1000" dirty="0"/>
              <a:t>70</a:t>
            </a:r>
            <a:r>
              <a:rPr lang="ja-JP" altLang="en-US" sz="1000" dirty="0"/>
              <a:t>歳代以上</a:t>
            </a:r>
            <a:r>
              <a:rPr lang="ja-JP" altLang="en-US" sz="1000" dirty="0" smtClean="0"/>
              <a:t>が総じて</a:t>
            </a:r>
            <a:r>
              <a:rPr lang="ja-JP" altLang="en-US" sz="1000" dirty="0"/>
              <a:t>低めにとどまるのを</a:t>
            </a:r>
            <a:r>
              <a:rPr lang="ja-JP" altLang="en-US" sz="1000" dirty="0" smtClean="0"/>
              <a:t>除く</a:t>
            </a:r>
            <a:endParaRPr lang="en-US" altLang="ja-JP" sz="1000" dirty="0" smtClean="0"/>
          </a:p>
          <a:p>
            <a:r>
              <a:rPr lang="ja-JP" altLang="en-US" sz="1000" dirty="0" smtClean="0"/>
              <a:t>と</a:t>
            </a:r>
            <a:r>
              <a:rPr lang="ja-JP" altLang="en-US" sz="1000" dirty="0"/>
              <a:t>、大きな</a:t>
            </a:r>
            <a:r>
              <a:rPr lang="ja-JP" altLang="en-US" sz="1000" dirty="0" smtClean="0"/>
              <a:t>年代格差があまりみられない</a:t>
            </a:r>
            <a:r>
              <a:rPr lang="ja-JP" altLang="en-US" sz="1000" dirty="0"/>
              <a:t>項目が多い。 </a:t>
            </a:r>
            <a:endParaRPr lang="en-US" altLang="ja-JP" sz="1000" dirty="0"/>
          </a:p>
        </p:txBody>
      </p:sp>
      <p:sp>
        <p:nvSpPr>
          <p:cNvPr id="11" name="正方形/長方形 10"/>
          <p:cNvSpPr/>
          <p:nvPr/>
        </p:nvSpPr>
        <p:spPr>
          <a:xfrm>
            <a:off x="383865" y="2516397"/>
            <a:ext cx="6119999" cy="347500"/>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問21</a:t>
            </a:r>
            <a:r>
              <a:rPr lang="ja-JP" altLang="en-US" sz="800" b="1" dirty="0" smtClean="0">
                <a:solidFill>
                  <a:srgbClr val="000000"/>
                </a:solidFill>
                <a:latin typeface="HG丸ｺﾞｼｯｸM-PRO"/>
                <a:ea typeface="HG丸ｺﾞｼｯｸM-PRO"/>
                <a:cs typeface="HG丸ｺﾞｼｯｸM-PRO"/>
              </a:rPr>
              <a:t>. 上記</a:t>
            </a:r>
            <a:r>
              <a:rPr lang="ja-JP" altLang="en-US" sz="800" b="1" dirty="0">
                <a:solidFill>
                  <a:srgbClr val="000000"/>
                </a:solidFill>
                <a:latin typeface="HG丸ｺﾞｼｯｸM-PRO"/>
                <a:ea typeface="HG丸ｺﾞｼｯｸM-PRO"/>
                <a:cs typeface="HG丸ｺﾞｼｯｸM-PRO"/>
              </a:rPr>
              <a:t>のように貧困に直面していると思われる子どもに対して、あなたは、どのような支援が必要だと考えますか</a:t>
            </a:r>
            <a:r>
              <a:rPr lang="ja-JP" altLang="en-US" sz="800" b="1" dirty="0" smtClean="0">
                <a:solidFill>
                  <a:srgbClr val="000000"/>
                </a:solidFill>
                <a:latin typeface="HG丸ｺﾞｼｯｸM-PRO"/>
                <a:ea typeface="HG丸ｺﾞｼｯｸM-PRO"/>
                <a:cs typeface="HG丸ｺﾞｼｯｸM-PRO"/>
              </a:rPr>
              <a:t>。</a:t>
            </a:r>
            <a:endParaRPr lang="en-US" altLang="ja-JP" sz="800" b="1" dirty="0" smtClean="0">
              <a:solidFill>
                <a:srgbClr val="000000"/>
              </a:solidFill>
              <a:latin typeface="HG丸ｺﾞｼｯｸM-PRO"/>
              <a:ea typeface="HG丸ｺﾞｼｯｸM-PRO"/>
              <a:cs typeface="HG丸ｺﾞｼｯｸM-PRO"/>
            </a:endParaRPr>
          </a:p>
          <a:p>
            <a:r>
              <a:rPr lang="en-US" altLang="ja-JP" sz="800" b="1" dirty="0" smtClean="0">
                <a:solidFill>
                  <a:srgbClr val="000000"/>
                </a:solidFill>
                <a:latin typeface="HG丸ｺﾞｼｯｸM-PRO"/>
                <a:ea typeface="HG丸ｺﾞｼｯｸM-PRO"/>
                <a:cs typeface="HG丸ｺﾞｼｯｸM-PRO"/>
              </a:rPr>
              <a:t>(</a:t>
            </a:r>
            <a:r>
              <a:rPr lang="ja-JP" altLang="en-US" sz="800" b="1" dirty="0" smtClean="0">
                <a:solidFill>
                  <a:srgbClr val="000000"/>
                </a:solidFill>
                <a:latin typeface="HG丸ｺﾞｼｯｸM-PRO"/>
                <a:ea typeface="HG丸ｺﾞｼｯｸM-PRO"/>
                <a:cs typeface="HG丸ｺﾞｼｯｸM-PRO"/>
              </a:rPr>
              <a:t>○</a:t>
            </a:r>
            <a:r>
              <a:rPr lang="ja-JP" altLang="en-US" sz="800" b="1" dirty="0">
                <a:solidFill>
                  <a:srgbClr val="000000"/>
                </a:solidFill>
                <a:latin typeface="HG丸ｺﾞｼｯｸM-PRO"/>
                <a:ea typeface="HG丸ｺﾞｼｯｸM-PRO"/>
                <a:cs typeface="HG丸ｺﾞｼｯｸM-PRO"/>
              </a:rPr>
              <a:t>はいくつでも）</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094496553"/>
              </p:ext>
            </p:extLst>
          </p:nvPr>
        </p:nvGraphicFramePr>
        <p:xfrm>
          <a:off x="305999" y="2956596"/>
          <a:ext cx="6301740" cy="3817620"/>
        </p:xfrm>
        <a:graphic>
          <a:graphicData uri="http://schemas.openxmlformats.org/presentationml/2006/ole">
            <mc:AlternateContent xmlns:mc="http://schemas.openxmlformats.org/markup-compatibility/2006">
              <mc:Choice xmlns:v="urn:schemas-microsoft-com:vml" Requires="v">
                <p:oleObj spid="_x0000_s14511" name="ワークシート" r:id="rId7" imgW="10502513" imgH="6362466" progId="Excel.Sheet.12">
                  <p:embed/>
                </p:oleObj>
              </mc:Choice>
              <mc:Fallback>
                <p:oleObj name="ワークシート" r:id="rId7" imgW="10502513" imgH="6362466" progId="Excel.Sheet.12">
                  <p:embed/>
                  <p:pic>
                    <p:nvPicPr>
                      <p:cNvPr id="0" name="Picture 1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99" y="2956596"/>
                        <a:ext cx="6301740" cy="38176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8404243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2549</TotalTime>
  <Words>2602</Words>
  <Application>Microsoft Office PowerPoint</Application>
  <PresentationFormat>A4 210 x 297 mm</PresentationFormat>
  <Paragraphs>134</Paragraphs>
  <Slides>8</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4" baseType="lpstr">
      <vt:lpstr>HG丸ｺﾞｼｯｸM-PRO</vt:lpstr>
      <vt:lpstr>ＭＳ Ｐゴシック</vt:lpstr>
      <vt:lpstr>Arial</vt:lpstr>
      <vt:lpstr>Calibri</vt:lpstr>
      <vt:lpstr>ホワイト</vt:lpstr>
      <vt:lpstr>ワークシート</vt:lpstr>
      <vt:lpstr>【保育園児や幼稚園児を含む未就学児(小学校入学前の児童)がいる世帯】に 　　　　　　　　　　　　　　　　　　　　　　　　　　　限って結果をみると、  ３つの子育て支援サービス共に、利用経験率は２割強～４割となり、 　　　　　　　　　　　　　　　　　　　　知名率は６割弱～７割台半ばに達する。 </vt:lpstr>
      <vt:lpstr>PowerPoint プレゼンテーション</vt:lpstr>
      <vt:lpstr>地域の子育てへの協力経験が「ある」の割合が高いのは、 　　　　　　　　　　　　　　　 年代別では40歳代で、性別では女性の方が高め。 協力内容で最多の「駅でベビーカーの持ち上げなど、場に応じた協力」は、 　　性別では女性で、年代別では40歳代を筆頭に、30歳代と60歳代で高めの傾向。</vt:lpstr>
      <vt:lpstr>中学生以下の児童のいる世帯では３割強だった『子育て支援者はいない』の割合は、【園児を含まない未就学児のいる世帯】に限ると、４割強に増加する。 </vt:lpstr>
      <vt:lpstr>「よこはま子ども虐待ホットライン」に係る項目の認知率は、 　　　　　　　　いずれも女性の方が高めで、その浸透度には性差がみられるが、 男性で５割台半ばを占めた「何も知らなかった・初めて聞いた」が 　　　　　女性でも４割を超えて多く、その認知浸透度は総じて低めにとどまる。 </vt:lpstr>
      <vt:lpstr>虐待が疑われる児童に気づいた場合にとる対応で上位２項目のうち、 　　「区役所や児童相談所に連絡」は、性別や年代による格差が小さいが、 　　　　　　「警察に連絡」は性差が大きく、男性が女性を大きく上回って高い。 </vt:lpstr>
      <vt:lpstr>何らかの問題を『※見聞きしたことあり』の割合に、 　　性差はみられないものの、年代別では４割弱に達する～20歳代で特に高く、 　　　　　　　　　　　　　　　　　　　年代が上がるにつれてその割合は低まる。 </vt:lpstr>
      <vt:lpstr>必要だと思う支援で上位の「食事面」と「学費面」「学習面」を中心に、 　それぞれの項目を挙げる割合は、男性より女性の方が高めの傾向がみられるが、 　　　　　　　　　　　　　　　　　　　　　　　　年代別の格差は総じて小さい。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Hiroaki Hasegawa</dc:creator>
  <cp:lastModifiedBy>Administrator</cp:lastModifiedBy>
  <cp:revision>455</cp:revision>
  <cp:lastPrinted>2017-03-15T02:29:20Z</cp:lastPrinted>
  <dcterms:created xsi:type="dcterms:W3CDTF">2017-02-02T06:29:16Z</dcterms:created>
  <dcterms:modified xsi:type="dcterms:W3CDTF">2017-03-31T02:04:57Z</dcterms:modified>
</cp:coreProperties>
</file>