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</p:sldIdLst>
  <p:sldSz cx="6858000" cy="9906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４．調査結果の分析" id="{65266D8E-23BD-2F47-9BE9-BE026A443B62}">
          <p14:sldIdLst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4" autoAdjust="0"/>
    <p:restoredTop sz="99622" autoAdjust="0"/>
  </p:normalViewPr>
  <p:slideViewPr>
    <p:cSldViewPr snapToGrid="0" snapToObjects="1">
      <p:cViewPr varScale="1">
        <p:scale>
          <a:sx n="52" d="100"/>
          <a:sy n="52" d="100"/>
        </p:scale>
        <p:origin x="2478" y="78"/>
      </p:cViewPr>
      <p:guideLst>
        <p:guide orient="horz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095C-0A36-D340-A7CF-BE757CB61164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4CE9-B18D-2F4D-9D30-8A41E296FC1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5530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1138-31F2-0B4C-96E8-867EE3CC3FB7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2847-F584-334D-8F13-058A179810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67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000" y="360000"/>
            <a:ext cx="6010480" cy="437796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8000" y="864000"/>
            <a:ext cx="6010480" cy="361971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2FFC-71A5-C94B-86A6-736E2F392ADF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1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0D2-F124-2A40-B50A-162803284F60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4E08-D4BF-5349-AFE8-2F490F60DFD5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9131-5BF1-E641-A9D9-506891033C2B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27F0-FB93-BE46-AC2E-34DED881916E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CCE7-50EE-3242-80C2-D01485709638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0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C21-EF13-2649-97CE-4C093361B6F3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1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EF9-989E-8944-B310-2A2BB61A78E7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12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41D-A08E-E243-8AF7-457CABE6AE60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69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254A-89F8-4746-B8FA-6461A8B79059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07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9F08-86B7-DF4D-A4FA-401F1BA8A27D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8000" y="360001"/>
            <a:ext cx="5992480" cy="454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99" y="864000"/>
            <a:ext cx="5992481" cy="289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60280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4188D1E6-21D5-8C43-8255-F5526D076C6A}" type="datetime1">
              <a:rPr lang="ja-JP" altLang="en-US" smtClean="0"/>
              <a:pPr/>
              <a:t>2017/3/31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83865" y="936935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ja-JP" altLang="en-US" smtClean="0"/>
              <a:t>平成</a:t>
            </a:r>
            <a:r>
              <a:rPr lang="en-US" altLang="ja-JP" smtClean="0"/>
              <a:t>28</a:t>
            </a:r>
            <a:r>
              <a:rPr lang="ja-JP" altLang="en-US" smtClean="0"/>
              <a:t>年度 港北区区民意識調査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620365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6E8F5CB2-F233-504E-A0E6-8F243E763DF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5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1400" b="1" kern="1200">
          <a:solidFill>
            <a:schemeClr val="tx1"/>
          </a:solidFill>
          <a:latin typeface="HG丸ｺﾞｼｯｸM-PRO"/>
          <a:ea typeface="HG丸ｺﾞｼｯｸM-PRO"/>
          <a:cs typeface="HG丸ｺﾞｼｯｸM-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______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package" Target="../embeddings/Microsoft_Excel_______1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______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png"/><Relationship Id="rId4" Type="http://schemas.openxmlformats.org/officeDocument/2006/relationships/package" Target="../embeddings/Microsoft_Excel_______3.xls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Excel_______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png"/><Relationship Id="rId4" Type="http://schemas.openxmlformats.org/officeDocument/2006/relationships/package" Target="../embeddings/Microsoft_Excel_______5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Excel_______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package" Target="../embeddings/Microsoft_Excel_______7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Excel_______1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png"/><Relationship Id="rId4" Type="http://schemas.openxmlformats.org/officeDocument/2006/relationships/package" Target="../embeddings/Microsoft_Excel_______9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Excel_______1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png"/><Relationship Id="rId4" Type="http://schemas.openxmlformats.org/officeDocument/2006/relationships/package" Target="../embeddings/Microsoft_Excel_______11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Excel_______1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png"/><Relationship Id="rId4" Type="http://schemas.openxmlformats.org/officeDocument/2006/relationships/package" Target="../embeddings/Microsoft_Excel_______13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55135"/>
              </p:ext>
            </p:extLst>
          </p:nvPr>
        </p:nvGraphicFramePr>
        <p:xfrm>
          <a:off x="3443981" y="7886709"/>
          <a:ext cx="192786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ワークシート" r:id="rId4" imgW="3212982" imgH="1003263" progId="Excel.Sheet.12">
                  <p:embed/>
                </p:oleObj>
              </mc:Choice>
              <mc:Fallback>
                <p:oleObj name="ワークシート" r:id="rId4" imgW="3212982" imgH="1003263" progId="Excel.Sheet.12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981" y="7886709"/>
                        <a:ext cx="1927860" cy="6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360000" y="275220"/>
            <a:ext cx="6010480" cy="437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ja-JP" altLang="en-US" sz="1000" dirty="0" smtClean="0">
                <a:solidFill>
                  <a:srgbClr val="000000"/>
                </a:solidFill>
              </a:rPr>
              <a:t>＜</a:t>
            </a:r>
            <a:r>
              <a:rPr lang="ja-JP" altLang="en-US" sz="1000" dirty="0" smtClean="0"/>
              <a:t>４－６</a:t>
            </a:r>
            <a:r>
              <a:rPr lang="ja-JP" altLang="en-US" sz="1000" dirty="0"/>
              <a:t>　防災に</a:t>
            </a:r>
            <a:r>
              <a:rPr lang="ja-JP" altLang="en-US" sz="1000" dirty="0" smtClean="0"/>
              <a:t>ついて</a:t>
            </a:r>
            <a:r>
              <a:rPr lang="ja-JP" altLang="en-US" sz="1000" dirty="0" smtClean="0">
                <a:solidFill>
                  <a:srgbClr val="000000"/>
                </a:solidFill>
              </a:rPr>
              <a:t>＞</a:t>
            </a:r>
            <a:endParaRPr lang="ja-JP" altLang="en-US" sz="1000" dirty="0"/>
          </a:p>
        </p:txBody>
      </p:sp>
      <p:sp>
        <p:nvSpPr>
          <p:cNvPr id="29" name="タイトル 1"/>
          <p:cNvSpPr>
            <a:spLocks noGrp="1"/>
          </p:cNvSpPr>
          <p:nvPr>
            <p:ph type="ctrTitle"/>
          </p:nvPr>
        </p:nvSpPr>
        <p:spPr>
          <a:xfrm>
            <a:off x="383864" y="871699"/>
            <a:ext cx="6119999" cy="895245"/>
          </a:xfrm>
          <a:solidFill>
            <a:srgbClr val="D9D9D9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ja-JP" altLang="en-US" sz="1200" dirty="0" smtClean="0"/>
              <a:t>防災</a:t>
            </a:r>
            <a:r>
              <a:rPr lang="ja-JP" altLang="en-US" sz="1200" dirty="0"/>
              <a:t>情報の主な情報源で、断然トップの「テレビ」は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性別</a:t>
            </a:r>
            <a:r>
              <a:rPr lang="ja-JP" altLang="en-US" sz="1200" dirty="0"/>
              <a:t>で</a:t>
            </a:r>
            <a:r>
              <a:rPr lang="ja-JP" altLang="en-US" sz="1200" dirty="0" smtClean="0"/>
              <a:t>は女性の方が高めで、年代</a:t>
            </a:r>
            <a:r>
              <a:rPr lang="ja-JP" altLang="en-US" sz="1200" dirty="0"/>
              <a:t>別では年代が高く</a:t>
            </a:r>
            <a:r>
              <a:rPr lang="ja-JP" altLang="en-US" sz="1200" dirty="0" smtClean="0"/>
              <a:t>なるほどその</a:t>
            </a:r>
            <a:r>
              <a:rPr lang="ja-JP" altLang="en-US" sz="1200" dirty="0"/>
              <a:t>比率も高まる</a:t>
            </a:r>
            <a:r>
              <a:rPr lang="ja-JP" altLang="en-US" sz="1200" dirty="0" smtClean="0"/>
              <a:t>。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一方</a:t>
            </a:r>
            <a:r>
              <a:rPr lang="ja-JP" altLang="en-US" sz="1200" dirty="0"/>
              <a:t>、次点の「インターネット」は、逆に男性の方が高めで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　　　　　　　　　　　　　　　　　　　　年代</a:t>
            </a:r>
            <a:r>
              <a:rPr lang="ja-JP" altLang="en-US" sz="1200" dirty="0"/>
              <a:t>別では</a:t>
            </a:r>
            <a:r>
              <a:rPr lang="en-US" altLang="ja-JP" sz="1200" dirty="0"/>
              <a:t>30</a:t>
            </a:r>
            <a:r>
              <a:rPr lang="ja-JP" altLang="en-US" sz="1200" dirty="0"/>
              <a:t>～</a:t>
            </a:r>
            <a:r>
              <a:rPr lang="en-US" altLang="ja-JP" sz="1200" dirty="0"/>
              <a:t>40</a:t>
            </a:r>
            <a:r>
              <a:rPr lang="ja-JP" altLang="en-US" sz="1200" dirty="0"/>
              <a:t>歳代で高い。 </a:t>
            </a:r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/>
          </p:nvPr>
        </p:nvSpPr>
        <p:spPr>
          <a:xfrm>
            <a:off x="383865" y="1817245"/>
            <a:ext cx="6119999" cy="1856414"/>
          </a:xfrm>
        </p:spPr>
        <p:txBody>
          <a:bodyPr>
            <a:noAutofit/>
          </a:bodyPr>
          <a:lstStyle/>
          <a:p>
            <a:r>
              <a:rPr lang="ja-JP" altLang="en-US" sz="1000" dirty="0" smtClean="0"/>
              <a:t>地震</a:t>
            </a:r>
            <a:r>
              <a:rPr lang="ja-JP" altLang="en-US" sz="1000" dirty="0"/>
              <a:t>や気象情報などの災害情報の主な入手元を聴いた結果を、性別と年代別にみると</a:t>
            </a:r>
            <a:r>
              <a:rPr lang="ja-JP" altLang="en-US" sz="1000" dirty="0" smtClean="0"/>
              <a:t>、８割</a:t>
            </a:r>
            <a:r>
              <a:rPr lang="ja-JP" altLang="en-US" sz="1000" dirty="0"/>
              <a:t>台半ば</a:t>
            </a:r>
            <a:r>
              <a:rPr lang="ja-JP" altLang="en-US" sz="1000" dirty="0" smtClean="0"/>
              <a:t>で</a:t>
            </a:r>
            <a:endParaRPr lang="en-US" altLang="ja-JP" sz="1000" dirty="0" smtClean="0"/>
          </a:p>
          <a:p>
            <a:r>
              <a:rPr lang="ja-JP" altLang="en-US" sz="1000" dirty="0" smtClean="0"/>
              <a:t>断然</a:t>
            </a:r>
            <a:r>
              <a:rPr lang="ja-JP" altLang="en-US" sz="1000" dirty="0"/>
              <a:t>トップの「テレビ」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85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は、性別では男性</a:t>
            </a:r>
            <a:r>
              <a:rPr lang="en-US" altLang="ja-JP" sz="1000" dirty="0"/>
              <a:t>(80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より女性</a:t>
            </a:r>
            <a:r>
              <a:rPr lang="en-US" altLang="ja-JP" sz="1000" dirty="0"/>
              <a:t>(88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で高めで</a:t>
            </a:r>
            <a:r>
              <a:rPr lang="ja-JP" altLang="en-US" sz="1000" dirty="0" smtClean="0"/>
              <a:t>、年代</a:t>
            </a:r>
            <a:r>
              <a:rPr lang="ja-JP" altLang="en-US" sz="1000" dirty="0"/>
              <a:t>別で</a:t>
            </a:r>
            <a:r>
              <a:rPr lang="ja-JP" altLang="en-US" sz="1000" dirty="0" smtClean="0"/>
              <a:t>は</a:t>
            </a:r>
            <a:endParaRPr lang="en-US" altLang="ja-JP" sz="1000" dirty="0" smtClean="0"/>
          </a:p>
          <a:p>
            <a:r>
              <a:rPr lang="en-US" altLang="ja-JP" sz="1000" dirty="0" smtClean="0"/>
              <a:t>70</a:t>
            </a:r>
            <a:r>
              <a:rPr lang="ja-JP" altLang="en-US" sz="1000" dirty="0"/>
              <a:t>歳代以上</a:t>
            </a:r>
            <a:r>
              <a:rPr lang="en-US" altLang="ja-JP" sz="1000" dirty="0"/>
              <a:t>(97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や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(94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を筆頭</a:t>
            </a:r>
            <a:r>
              <a:rPr lang="ja-JP" altLang="en-US" sz="1000" dirty="0" smtClean="0"/>
              <a:t>に、年代</a:t>
            </a:r>
            <a:r>
              <a:rPr lang="ja-JP" altLang="en-US" sz="1000" dirty="0"/>
              <a:t>が高くなるほどその比率も</a:t>
            </a:r>
            <a:r>
              <a:rPr lang="ja-JP" altLang="en-US" sz="1000" dirty="0" smtClean="0"/>
              <a:t>高まる。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一方</a:t>
            </a:r>
            <a:r>
              <a:rPr lang="ja-JP" altLang="en-US" sz="1000" dirty="0"/>
              <a:t>、</a:t>
            </a:r>
            <a:r>
              <a:rPr lang="en-US" altLang="ja-JP" sz="1000" dirty="0"/>
              <a:t>5</a:t>
            </a:r>
            <a:r>
              <a:rPr lang="ja-JP" altLang="en-US" sz="1000" dirty="0"/>
              <a:t>割台半ばで次点の「インターネット」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55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は、性別では女性</a:t>
            </a:r>
            <a:r>
              <a:rPr lang="en-US" altLang="ja-JP" sz="1000" dirty="0"/>
              <a:t>(51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より男性</a:t>
            </a:r>
            <a:r>
              <a:rPr lang="en-US" altLang="ja-JP" sz="1000" dirty="0"/>
              <a:t>(60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 smtClean="0"/>
              <a:t>で</a:t>
            </a:r>
            <a:endParaRPr lang="en-US" altLang="ja-JP" sz="1000" dirty="0" smtClean="0"/>
          </a:p>
          <a:p>
            <a:r>
              <a:rPr lang="ja-JP" altLang="en-US" sz="1000" dirty="0" smtClean="0"/>
              <a:t>高め</a:t>
            </a:r>
            <a:r>
              <a:rPr lang="ja-JP" altLang="en-US" sz="1000" dirty="0"/>
              <a:t>で、年代別では</a:t>
            </a:r>
            <a:r>
              <a:rPr lang="en-US" altLang="ja-JP" sz="1000" dirty="0"/>
              <a:t>30</a:t>
            </a:r>
            <a:r>
              <a:rPr lang="ja-JP" altLang="en-US" sz="1000" dirty="0"/>
              <a:t>歳代</a:t>
            </a:r>
            <a:r>
              <a:rPr lang="en-US" altLang="ja-JP" sz="1000" dirty="0"/>
              <a:t>(77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や</a:t>
            </a:r>
            <a:r>
              <a:rPr lang="en-US" altLang="ja-JP" sz="1000" dirty="0"/>
              <a:t>40</a:t>
            </a:r>
            <a:r>
              <a:rPr lang="ja-JP" altLang="en-US" sz="1000" dirty="0"/>
              <a:t>歳代</a:t>
            </a:r>
            <a:r>
              <a:rPr lang="en-US" altLang="ja-JP" sz="1000" dirty="0"/>
              <a:t>(75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</a:t>
            </a:r>
            <a:r>
              <a:rPr lang="en-US" altLang="ja-JP" sz="1000" dirty="0"/>
              <a:t>7</a:t>
            </a:r>
            <a:r>
              <a:rPr lang="ja-JP" altLang="en-US" sz="1000" dirty="0"/>
              <a:t>割台半ば</a:t>
            </a:r>
            <a:r>
              <a:rPr lang="ja-JP" altLang="en-US" sz="1000" dirty="0" smtClean="0"/>
              <a:t>とかなり高い</a:t>
            </a:r>
            <a:r>
              <a:rPr lang="ja-JP" altLang="en-US" sz="1000" dirty="0"/>
              <a:t>のに</a:t>
            </a:r>
            <a:r>
              <a:rPr lang="ja-JP" altLang="en-US" sz="1000" dirty="0" smtClean="0"/>
              <a:t>対し、</a:t>
            </a:r>
            <a:r>
              <a:rPr lang="en-US" altLang="ja-JP" sz="1000" dirty="0" smtClean="0"/>
              <a:t>70</a:t>
            </a:r>
            <a:r>
              <a:rPr lang="ja-JP" altLang="en-US" sz="1000" dirty="0"/>
              <a:t>歳代</a:t>
            </a:r>
            <a:r>
              <a:rPr lang="ja-JP" altLang="en-US" sz="1000" dirty="0" smtClean="0"/>
              <a:t>以上</a:t>
            </a:r>
            <a:endParaRPr lang="en-US" altLang="ja-JP" sz="1000" dirty="0" smtClean="0"/>
          </a:p>
          <a:p>
            <a:r>
              <a:rPr lang="en-US" altLang="ja-JP" sz="1000" dirty="0" smtClean="0"/>
              <a:t>(</a:t>
            </a:r>
            <a:r>
              <a:rPr lang="en-US" altLang="ja-JP" sz="1000" dirty="0"/>
              <a:t>16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 smtClean="0"/>
              <a:t>では</a:t>
            </a:r>
            <a:r>
              <a:rPr lang="en-US" altLang="ja-JP" sz="1000" dirty="0" smtClean="0"/>
              <a:t>1</a:t>
            </a:r>
            <a:r>
              <a:rPr lang="ja-JP" altLang="en-US" sz="1000" dirty="0"/>
              <a:t>割台半ばにとどまり年代格差が大きい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なお</a:t>
            </a:r>
            <a:r>
              <a:rPr lang="ja-JP" altLang="en-US" sz="1000" dirty="0"/>
              <a:t>、</a:t>
            </a:r>
            <a:r>
              <a:rPr lang="en-US" altLang="ja-JP" sz="1000" dirty="0"/>
              <a:t>2</a:t>
            </a:r>
            <a:r>
              <a:rPr lang="ja-JP" altLang="en-US" sz="1000" dirty="0"/>
              <a:t>割弱で</a:t>
            </a:r>
            <a:r>
              <a:rPr lang="en-US" altLang="ja-JP" sz="1000" dirty="0"/>
              <a:t>3</a:t>
            </a:r>
            <a:r>
              <a:rPr lang="ja-JP" altLang="en-US" sz="1000" dirty="0"/>
              <a:t>位の「ラジオ」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19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は、年代別では「テレビ」と同様に年代が高くなる</a:t>
            </a:r>
            <a:r>
              <a:rPr lang="ja-JP" altLang="en-US" sz="1000" dirty="0" smtClean="0"/>
              <a:t>ほど</a:t>
            </a:r>
            <a:endParaRPr lang="en-US" altLang="ja-JP" sz="1000" dirty="0" smtClean="0"/>
          </a:p>
          <a:p>
            <a:r>
              <a:rPr lang="ja-JP" altLang="en-US" sz="1000" dirty="0" smtClean="0"/>
              <a:t>その</a:t>
            </a:r>
            <a:r>
              <a:rPr lang="ja-JP" altLang="en-US" sz="1000" dirty="0"/>
              <a:t>比率が高まる傾向がみられ、</a:t>
            </a:r>
            <a:r>
              <a:rPr lang="en-US" altLang="ja-JP" sz="1000" dirty="0"/>
              <a:t>70</a:t>
            </a:r>
            <a:r>
              <a:rPr lang="ja-JP" altLang="en-US" sz="1000" dirty="0"/>
              <a:t>歳代以上</a:t>
            </a:r>
            <a:r>
              <a:rPr lang="en-US" altLang="ja-JP" sz="1000" dirty="0"/>
              <a:t>(35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では</a:t>
            </a:r>
            <a:r>
              <a:rPr lang="en-US" altLang="ja-JP" sz="1000" dirty="0"/>
              <a:t>3</a:t>
            </a:r>
            <a:r>
              <a:rPr lang="ja-JP" altLang="en-US" sz="1000" dirty="0"/>
              <a:t>割台半ばで「インターネット」</a:t>
            </a:r>
            <a:r>
              <a:rPr lang="en-US" altLang="ja-JP" sz="1000" dirty="0" smtClean="0"/>
              <a:t>(70</a:t>
            </a:r>
            <a:r>
              <a:rPr lang="ja-JP" altLang="en-US" sz="1000" dirty="0" smtClean="0"/>
              <a:t>歳代以上</a:t>
            </a:r>
            <a:endParaRPr lang="en-US" altLang="ja-JP" sz="1000" dirty="0" smtClean="0"/>
          </a:p>
          <a:p>
            <a:r>
              <a:rPr lang="ja-JP" altLang="en-US" sz="1000" dirty="0" smtClean="0"/>
              <a:t>で</a:t>
            </a:r>
            <a:r>
              <a:rPr lang="en-US" altLang="ja-JP" sz="1000" dirty="0" smtClean="0"/>
              <a:t>16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 smtClean="0"/>
              <a:t>を大きく</a:t>
            </a:r>
            <a:r>
              <a:rPr lang="ja-JP" altLang="en-US" sz="1000" dirty="0"/>
              <a:t>上回っている。 </a:t>
            </a:r>
            <a:endParaRPr lang="en-US" altLang="ja-JP" sz="10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34000" y="644400"/>
            <a:ext cx="5398475" cy="251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en-US" altLang="ja-JP" sz="900" dirty="0"/>
              <a:t>【</a:t>
            </a:r>
            <a:r>
              <a:rPr lang="ja-JP" altLang="en-US" sz="900" dirty="0"/>
              <a:t>防災情報の主な入手元</a:t>
            </a:r>
            <a:r>
              <a:rPr lang="en-US" altLang="ja-JP" sz="900" dirty="0"/>
              <a:t>】</a:t>
            </a:r>
            <a:r>
              <a:rPr lang="ja-JP" altLang="en-US" sz="900" dirty="0"/>
              <a:t>（問</a:t>
            </a:r>
            <a:r>
              <a:rPr lang="en-US" altLang="ja-JP" sz="900" dirty="0"/>
              <a:t>22</a:t>
            </a:r>
            <a:r>
              <a:rPr lang="ja-JP" altLang="en-US" sz="900" dirty="0"/>
              <a:t>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83865" y="4022153"/>
            <a:ext cx="6119999" cy="215444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22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 あなた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は、地震や気象情報などの災害情報を、主に何から入手していますか。（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はいくつでも） 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［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N=2,215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］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687214"/>
              </p:ext>
            </p:extLst>
          </p:nvPr>
        </p:nvGraphicFramePr>
        <p:xfrm>
          <a:off x="306000" y="4301925"/>
          <a:ext cx="5090160" cy="362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ワークシート" r:id="rId7" imgW="8483288" imgH="6044978" progId="Excel.Sheet.12">
                  <p:embed/>
                </p:oleObj>
              </mc:Choice>
              <mc:Fallback>
                <p:oleObj name="ワークシート" r:id="rId7" imgW="8483288" imgH="6044978" progId="Excel.Sheet.12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" y="4301925"/>
                        <a:ext cx="5090160" cy="3627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67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06388"/>
              </p:ext>
            </p:extLst>
          </p:nvPr>
        </p:nvGraphicFramePr>
        <p:xfrm>
          <a:off x="4916963" y="8378888"/>
          <a:ext cx="1606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ワークシート" r:id="rId4" imgW="3212982" imgH="1003263" progId="Excel.Sheet.12">
                  <p:embed/>
                </p:oleObj>
              </mc:Choice>
              <mc:Fallback>
                <p:oleObj name="ワークシート" r:id="rId4" imgW="3212982" imgH="1003263" progId="Excel.Sheet.12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963" y="8378888"/>
                        <a:ext cx="16065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図形グループ 6"/>
          <p:cNvGrpSpPr/>
          <p:nvPr/>
        </p:nvGrpSpPr>
        <p:grpSpPr>
          <a:xfrm>
            <a:off x="306000" y="5011391"/>
            <a:ext cx="6231636" cy="3399249"/>
            <a:chOff x="306000" y="4646716"/>
            <a:chExt cx="6231636" cy="3399249"/>
          </a:xfrm>
        </p:grpSpPr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3336412"/>
                </p:ext>
              </p:extLst>
            </p:nvPr>
          </p:nvGraphicFramePr>
          <p:xfrm>
            <a:off x="306000" y="5055496"/>
            <a:ext cx="6231636" cy="2990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2" name="ワークシート" r:id="rId7" imgW="13259481" imgH="6363027" progId="Excel.Sheet.12">
                    <p:embed/>
                  </p:oleObj>
                </mc:Choice>
                <mc:Fallback>
                  <p:oleObj name="ワークシート" r:id="rId7" imgW="13259481" imgH="6363027" progId="Excel.Sheet.12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00" y="5055496"/>
                          <a:ext cx="6231636" cy="29904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正方形/長方形 12"/>
            <p:cNvSpPr/>
            <p:nvPr/>
          </p:nvSpPr>
          <p:spPr>
            <a:xfrm>
              <a:off x="1426195" y="4646716"/>
              <a:ext cx="1007991" cy="323996"/>
            </a:xfrm>
            <a:prstGeom prst="rect">
              <a:avLst/>
            </a:prstGeom>
            <a:noFill/>
            <a:ln w="381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【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１位</a:t>
              </a:r>
              <a:r>
                <a:rPr lang="en-US" altLang="ja-JP" sz="800" b="1" dirty="0" smtClean="0">
                  <a:latin typeface="HG丸ｺﾞｼｯｸM-PRO"/>
                  <a:ea typeface="HG丸ｺﾞｼｯｸM-PRO"/>
                  <a:cs typeface="HG丸ｺﾞｼｯｸM-PRO"/>
                </a:rPr>
                <a:t>】</a:t>
              </a:r>
            </a:p>
            <a:p>
              <a:pPr algn="ctr"/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（</a:t>
              </a:r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N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＝</a:t>
              </a:r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2,215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）</a:t>
              </a:r>
              <a:r>
                <a:rPr lang="ja-JP" altLang="en-US" sz="800" b="1" dirty="0" smtClean="0">
                  <a:latin typeface="HG丸ｺﾞｼｯｸM-PRO"/>
                  <a:ea typeface="HG丸ｺﾞｼｯｸM-PRO"/>
                  <a:cs typeface="HG丸ｺﾞｼｯｸM-PRO"/>
                </a:rPr>
                <a:t> </a:t>
              </a:r>
              <a:endParaRPr lang="ja-JP" altLang="en-US" sz="800" b="1" dirty="0"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179794" y="4646716"/>
              <a:ext cx="1007991" cy="323996"/>
            </a:xfrm>
            <a:prstGeom prst="rect">
              <a:avLst/>
            </a:prstGeom>
            <a:noFill/>
            <a:ln w="381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【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１～２位　計</a:t>
              </a:r>
              <a:r>
                <a:rPr lang="en-US" altLang="ja-JP" sz="800" b="1" dirty="0" smtClean="0">
                  <a:latin typeface="HG丸ｺﾞｼｯｸM-PRO"/>
                  <a:ea typeface="HG丸ｺﾞｼｯｸM-PRO"/>
                  <a:cs typeface="HG丸ｺﾞｼｯｸM-PRO"/>
                </a:rPr>
                <a:t>】</a:t>
              </a:r>
            </a:p>
            <a:p>
              <a:pPr algn="ctr"/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（</a:t>
              </a:r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N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＝</a:t>
              </a:r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2,215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）</a:t>
              </a:r>
              <a:r>
                <a:rPr lang="ja-JP" altLang="en-US" sz="800" b="1" dirty="0" smtClean="0">
                  <a:latin typeface="HG丸ｺﾞｼｯｸM-PRO"/>
                  <a:ea typeface="HG丸ｺﾞｼｯｸM-PRO"/>
                  <a:cs typeface="HG丸ｺﾞｼｯｸM-PRO"/>
                </a:rPr>
                <a:t> </a:t>
              </a:r>
              <a:endParaRPr lang="ja-JP" altLang="en-US" sz="800" b="1" dirty="0"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933394" y="4646716"/>
              <a:ext cx="1007991" cy="323996"/>
            </a:xfrm>
            <a:prstGeom prst="rect">
              <a:avLst/>
            </a:prstGeom>
            <a:noFill/>
            <a:ln w="381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【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１～３位　計</a:t>
              </a:r>
              <a:r>
                <a:rPr lang="en-US" altLang="ja-JP" sz="800" b="1" dirty="0" smtClean="0">
                  <a:latin typeface="HG丸ｺﾞｼｯｸM-PRO"/>
                  <a:ea typeface="HG丸ｺﾞｼｯｸM-PRO"/>
                  <a:cs typeface="HG丸ｺﾞｼｯｸM-PRO"/>
                </a:rPr>
                <a:t>】</a:t>
              </a:r>
            </a:p>
            <a:p>
              <a:pPr algn="ctr"/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（</a:t>
              </a:r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N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＝</a:t>
              </a:r>
              <a:r>
                <a:rPr lang="en-US" altLang="ja-JP" sz="800" b="1" dirty="0">
                  <a:latin typeface="HG丸ｺﾞｼｯｸM-PRO"/>
                  <a:ea typeface="HG丸ｺﾞｼｯｸM-PRO"/>
                  <a:cs typeface="HG丸ｺﾞｼｯｸM-PRO"/>
                </a:rPr>
                <a:t>2,215</a:t>
              </a:r>
              <a:r>
                <a:rPr lang="ja-JP" altLang="en-US" sz="800" b="1" dirty="0">
                  <a:latin typeface="HG丸ｺﾞｼｯｸM-PRO"/>
                  <a:ea typeface="HG丸ｺﾞｼｯｸM-PRO"/>
                  <a:cs typeface="HG丸ｺﾞｼｯｸM-PRO"/>
                </a:rPr>
                <a:t>）</a:t>
              </a:r>
              <a:r>
                <a:rPr lang="ja-JP" altLang="en-US" sz="800" b="1" dirty="0" smtClean="0">
                  <a:latin typeface="HG丸ｺﾞｼｯｸM-PRO"/>
                  <a:ea typeface="HG丸ｺﾞｼｯｸM-PRO"/>
                  <a:cs typeface="HG丸ｺﾞｼｯｸM-PRO"/>
                </a:rPr>
                <a:t> </a:t>
              </a:r>
              <a:endParaRPr lang="ja-JP" altLang="en-US" sz="800" b="1" dirty="0"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383865" y="626688"/>
            <a:ext cx="6118480" cy="899997"/>
          </a:xfrm>
          <a:solidFill>
            <a:srgbClr val="D9D9D9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ja-JP" altLang="en-US" sz="1200" dirty="0" smtClean="0"/>
              <a:t>必要</a:t>
            </a:r>
            <a:r>
              <a:rPr lang="ja-JP" altLang="en-US" sz="1200" dirty="0"/>
              <a:t>だと考える防災対策で</a:t>
            </a:r>
            <a:r>
              <a:rPr lang="en-US" altLang="ja-JP" sz="1200" dirty="0"/>
              <a:t>『</a:t>
            </a:r>
            <a:r>
              <a:rPr lang="ja-JP" altLang="en-US" sz="1200" dirty="0"/>
              <a:t>防災マップ等紙媒体の充実</a:t>
            </a:r>
            <a:r>
              <a:rPr lang="en-US" altLang="ja-JP" sz="1200" dirty="0"/>
              <a:t>』</a:t>
            </a:r>
            <a:r>
              <a:rPr lang="ja-JP" altLang="en-US" sz="1200" dirty="0"/>
              <a:t>を</a:t>
            </a:r>
            <a:r>
              <a:rPr lang="en-US" altLang="ja-JP" sz="1200" dirty="0"/>
              <a:t>【1</a:t>
            </a:r>
            <a:r>
              <a:rPr lang="ja-JP" altLang="en-US" sz="1200" dirty="0"/>
              <a:t>位</a:t>
            </a:r>
            <a:r>
              <a:rPr lang="en-US" altLang="ja-JP" sz="1200" dirty="0"/>
              <a:t>】</a:t>
            </a:r>
            <a:r>
              <a:rPr lang="ja-JP" altLang="en-US" sz="1200" dirty="0"/>
              <a:t>に挙げる割合は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　年代</a:t>
            </a:r>
            <a:r>
              <a:rPr lang="ja-JP" altLang="en-US" sz="1200" dirty="0"/>
              <a:t>が上がるにつれて高まり、</a:t>
            </a:r>
            <a:r>
              <a:rPr lang="en-US" altLang="ja-JP" sz="1200" dirty="0"/>
              <a:t>60</a:t>
            </a:r>
            <a:r>
              <a:rPr lang="ja-JP" altLang="en-US" sz="1200" dirty="0" smtClean="0"/>
              <a:t>歳代以上の高齢層</a:t>
            </a:r>
            <a:r>
              <a:rPr lang="ja-JP" altLang="en-US" sz="1200" dirty="0"/>
              <a:t>では６割を超えている</a:t>
            </a:r>
            <a:r>
              <a:rPr lang="ja-JP" altLang="en-US" sz="1200" dirty="0" smtClean="0"/>
              <a:t>。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逆</a:t>
            </a:r>
            <a:r>
              <a:rPr lang="ja-JP" altLang="en-US" sz="1200" dirty="0"/>
              <a:t>に</a:t>
            </a:r>
            <a:r>
              <a:rPr lang="en-US" altLang="ja-JP" sz="1200" dirty="0"/>
              <a:t>『WEB</a:t>
            </a:r>
            <a:r>
              <a:rPr lang="ja-JP" altLang="en-US" sz="1200" dirty="0"/>
              <a:t>利用の情報発信の強化</a:t>
            </a:r>
            <a:r>
              <a:rPr lang="en-US" altLang="ja-JP" sz="1200" dirty="0"/>
              <a:t>』</a:t>
            </a:r>
            <a:r>
              <a:rPr lang="ja-JP" altLang="en-US" sz="1200" dirty="0"/>
              <a:t>の</a:t>
            </a:r>
            <a:r>
              <a:rPr lang="en-US" altLang="ja-JP" sz="1200" dirty="0"/>
              <a:t>【</a:t>
            </a:r>
            <a:r>
              <a:rPr lang="ja-JP" altLang="en-US" sz="1200" dirty="0"/>
              <a:t>１位</a:t>
            </a:r>
            <a:r>
              <a:rPr lang="en-US" altLang="ja-JP" sz="1200" dirty="0"/>
              <a:t>】</a:t>
            </a:r>
            <a:r>
              <a:rPr lang="ja-JP" altLang="en-US" sz="1200" dirty="0"/>
              <a:t>は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　　　　　　　　　　　　若年層</a:t>
            </a:r>
            <a:r>
              <a:rPr lang="ja-JP" altLang="en-US" sz="1200" dirty="0"/>
              <a:t>ほど</a:t>
            </a:r>
            <a:r>
              <a:rPr lang="ja-JP" altLang="en-US" sz="1200" dirty="0" smtClean="0"/>
              <a:t>高く、～</a:t>
            </a:r>
            <a:r>
              <a:rPr lang="en-US" altLang="ja-JP" sz="1200" dirty="0"/>
              <a:t>20</a:t>
            </a:r>
            <a:r>
              <a:rPr lang="ja-JP" altLang="en-US" sz="1200" dirty="0"/>
              <a:t>歳代で</a:t>
            </a:r>
            <a:r>
              <a:rPr lang="ja-JP" altLang="en-US" sz="1200" dirty="0" smtClean="0"/>
              <a:t>は５割</a:t>
            </a:r>
            <a:r>
              <a:rPr lang="ja-JP" altLang="en-US" sz="1200" dirty="0"/>
              <a:t>を超えている。 </a:t>
            </a:r>
            <a:endParaRPr kumimoji="1" lang="ja-JP" altLang="en-US" sz="1200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34000" y="399600"/>
            <a:ext cx="5398475" cy="251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en-US" altLang="ja-JP" sz="900" dirty="0"/>
              <a:t>【</a:t>
            </a:r>
            <a:r>
              <a:rPr lang="ja-JP" altLang="en-US" sz="900" dirty="0"/>
              <a:t>必要だと考える防災対策　</a:t>
            </a:r>
            <a:r>
              <a:rPr lang="en-US" altLang="ja-JP" sz="900" dirty="0"/>
              <a:t>【</a:t>
            </a:r>
            <a:r>
              <a:rPr lang="ja-JP" altLang="en-US" sz="900" dirty="0"/>
              <a:t>１位</a:t>
            </a:r>
            <a:r>
              <a:rPr lang="en-US" altLang="ja-JP" sz="900" dirty="0"/>
              <a:t>】</a:t>
            </a:r>
            <a:r>
              <a:rPr lang="ja-JP" altLang="en-US" sz="900" dirty="0"/>
              <a:t>と</a:t>
            </a:r>
            <a:r>
              <a:rPr lang="en-US" altLang="ja-JP" sz="900" dirty="0"/>
              <a:t>【</a:t>
            </a:r>
            <a:r>
              <a:rPr lang="ja-JP" altLang="en-US" sz="900" dirty="0"/>
              <a:t>１～２位 計</a:t>
            </a:r>
            <a:r>
              <a:rPr lang="en-US" altLang="ja-JP" sz="900" dirty="0"/>
              <a:t>】</a:t>
            </a:r>
            <a:r>
              <a:rPr lang="ja-JP" altLang="en-US" sz="900" dirty="0"/>
              <a:t>～</a:t>
            </a:r>
            <a:r>
              <a:rPr lang="en-US" altLang="ja-JP" sz="900" dirty="0"/>
              <a:t>【</a:t>
            </a:r>
            <a:r>
              <a:rPr lang="ja-JP" altLang="en-US" sz="900" dirty="0"/>
              <a:t>１～３位 計</a:t>
            </a:r>
            <a:r>
              <a:rPr lang="en-US" altLang="ja-JP" sz="900" dirty="0"/>
              <a:t>】 】</a:t>
            </a:r>
            <a:r>
              <a:rPr lang="ja-JP" altLang="en-US" sz="900" dirty="0"/>
              <a:t>（問</a:t>
            </a:r>
            <a:r>
              <a:rPr lang="en-US" altLang="ja-JP" sz="900" dirty="0"/>
              <a:t>23</a:t>
            </a:r>
            <a:r>
              <a:rPr lang="ja-JP" altLang="en-US" sz="900" dirty="0"/>
              <a:t>－</a:t>
            </a:r>
            <a:r>
              <a:rPr lang="en-US" altLang="ja-JP" sz="900" dirty="0"/>
              <a:t>1</a:t>
            </a:r>
            <a:r>
              <a:rPr lang="ja-JP" altLang="en-US" sz="900" dirty="0" smtClean="0"/>
              <a:t>）</a:t>
            </a:r>
            <a:endParaRPr lang="ja-JP" altLang="en-US" sz="900" dirty="0"/>
          </a:p>
        </p:txBody>
      </p:sp>
      <p:sp>
        <p:nvSpPr>
          <p:cNvPr id="17" name="サブタイトル 2"/>
          <p:cNvSpPr>
            <a:spLocks noGrp="1"/>
          </p:cNvSpPr>
          <p:nvPr>
            <p:ph type="subTitle" idx="1"/>
          </p:nvPr>
        </p:nvSpPr>
        <p:spPr>
          <a:xfrm>
            <a:off x="383866" y="1573957"/>
            <a:ext cx="6153770" cy="2226826"/>
          </a:xfrm>
        </p:spPr>
        <p:txBody>
          <a:bodyPr>
            <a:noAutofit/>
          </a:bodyPr>
          <a:lstStyle/>
          <a:p>
            <a:r>
              <a:rPr lang="ja-JP" altLang="en-US" sz="1000" dirty="0" smtClean="0"/>
              <a:t>必要</a:t>
            </a:r>
            <a:r>
              <a:rPr lang="ja-JP" altLang="en-US" sz="1000" dirty="0"/>
              <a:t>だと思う防災対策を「その他」を含む４項目の中から、</a:t>
            </a:r>
            <a:r>
              <a:rPr lang="en-US" altLang="ja-JP" sz="1000" dirty="0"/>
              <a:t>【</a:t>
            </a:r>
            <a:r>
              <a:rPr lang="ja-JP" altLang="en-US" sz="1000" dirty="0"/>
              <a:t>１位</a:t>
            </a:r>
            <a:r>
              <a:rPr lang="en-US" altLang="ja-JP" sz="1000" dirty="0"/>
              <a:t>】</a:t>
            </a:r>
            <a:r>
              <a:rPr lang="ja-JP" altLang="en-US" sz="1000" dirty="0"/>
              <a:t>～</a:t>
            </a:r>
            <a:r>
              <a:rPr lang="en-US" altLang="ja-JP" sz="1000" dirty="0"/>
              <a:t>【</a:t>
            </a:r>
            <a:r>
              <a:rPr lang="ja-JP" altLang="en-US" sz="1000" dirty="0"/>
              <a:t>３位</a:t>
            </a:r>
            <a:r>
              <a:rPr lang="en-US" altLang="ja-JP" sz="1000" dirty="0"/>
              <a:t>】</a:t>
            </a:r>
            <a:r>
              <a:rPr lang="ja-JP" altLang="en-US" sz="1000" dirty="0"/>
              <a:t>を選んでもらった</a:t>
            </a:r>
            <a:r>
              <a:rPr lang="ja-JP" altLang="en-US" sz="1000" dirty="0" smtClean="0"/>
              <a:t>結果</a:t>
            </a:r>
            <a:endParaRPr lang="en-US" altLang="ja-JP" sz="1000" dirty="0" smtClean="0"/>
          </a:p>
          <a:p>
            <a:r>
              <a:rPr lang="ja-JP" altLang="en-US" sz="1000" dirty="0" smtClean="0"/>
              <a:t>の</a:t>
            </a:r>
            <a:r>
              <a:rPr lang="en-US" altLang="ja-JP" sz="1000" dirty="0" smtClean="0"/>
              <a:t>【</a:t>
            </a:r>
            <a:r>
              <a:rPr lang="en-US" altLang="ja-JP" sz="1000" dirty="0"/>
              <a:t>1</a:t>
            </a:r>
            <a:r>
              <a:rPr lang="ja-JP" altLang="en-US" sz="1000" dirty="0"/>
              <a:t>位</a:t>
            </a:r>
            <a:r>
              <a:rPr lang="en-US" altLang="ja-JP" sz="1000" dirty="0"/>
              <a:t>】</a:t>
            </a:r>
            <a:r>
              <a:rPr lang="ja-JP" altLang="en-US" sz="1000" dirty="0"/>
              <a:t>の結果を性別と年代別でみると、過半数を占めてトップの「防災マップ・ハザードマップ</a:t>
            </a:r>
            <a:r>
              <a:rPr lang="ja-JP" altLang="en-US" sz="1000" dirty="0" smtClean="0"/>
              <a:t>・</a:t>
            </a:r>
            <a:endParaRPr lang="en-US" altLang="ja-JP" sz="1000" dirty="0" smtClean="0"/>
          </a:p>
          <a:p>
            <a:r>
              <a:rPr lang="ja-JP" altLang="en-US" sz="1000" dirty="0" smtClean="0"/>
              <a:t>防災</a:t>
            </a:r>
            <a:r>
              <a:rPr lang="ja-JP" altLang="en-US" sz="1000" dirty="0"/>
              <a:t>ハンドブックなど紙媒体の充実」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54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は、性差</a:t>
            </a:r>
            <a:r>
              <a:rPr lang="en-US" altLang="ja-JP" sz="1000" dirty="0"/>
              <a:t>(</a:t>
            </a:r>
            <a:r>
              <a:rPr lang="ja-JP" altLang="en-US" sz="1000" dirty="0"/>
              <a:t>男性</a:t>
            </a:r>
            <a:r>
              <a:rPr lang="en-US" altLang="ja-JP" sz="1000" dirty="0"/>
              <a:t>56</a:t>
            </a:r>
            <a:r>
              <a:rPr lang="ja-JP" altLang="en-US" sz="1000" dirty="0"/>
              <a:t>％／女性</a:t>
            </a:r>
            <a:r>
              <a:rPr lang="en-US" altLang="ja-JP" sz="1000" dirty="0"/>
              <a:t>52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は小さいものの</a:t>
            </a:r>
            <a:r>
              <a:rPr lang="ja-JP" altLang="en-US" sz="1000" dirty="0" smtClean="0"/>
              <a:t>、</a:t>
            </a:r>
            <a:endParaRPr lang="en-US" altLang="ja-JP" sz="1000" dirty="0" smtClean="0"/>
          </a:p>
          <a:p>
            <a:r>
              <a:rPr lang="ja-JP" altLang="en-US" sz="1000" dirty="0" smtClean="0"/>
              <a:t>年代</a:t>
            </a:r>
            <a:r>
              <a:rPr lang="ja-JP" altLang="en-US" sz="1000" dirty="0"/>
              <a:t>別では差がみられて、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(64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や</a:t>
            </a:r>
            <a:r>
              <a:rPr lang="en-US" altLang="ja-JP" sz="1000" dirty="0"/>
              <a:t>70</a:t>
            </a:r>
            <a:r>
              <a:rPr lang="ja-JP" altLang="en-US" sz="1000" dirty="0"/>
              <a:t>歳代以上</a:t>
            </a:r>
            <a:r>
              <a:rPr lang="en-US" altLang="ja-JP" sz="1000" dirty="0"/>
              <a:t>(63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の高年代層を筆頭に、年代が高くなる</a:t>
            </a:r>
            <a:r>
              <a:rPr lang="ja-JP" altLang="en-US" sz="1000" dirty="0" smtClean="0"/>
              <a:t>に</a:t>
            </a:r>
            <a:endParaRPr lang="en-US" altLang="ja-JP" sz="1000" dirty="0" smtClean="0"/>
          </a:p>
          <a:p>
            <a:r>
              <a:rPr lang="ja-JP" altLang="en-US" sz="1000" dirty="0" smtClean="0"/>
              <a:t>つれて</a:t>
            </a:r>
            <a:r>
              <a:rPr lang="ja-JP" altLang="en-US" sz="1000" dirty="0"/>
              <a:t>その割合も高まる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一方</a:t>
            </a:r>
            <a:r>
              <a:rPr lang="ja-JP" altLang="en-US" sz="1000" dirty="0"/>
              <a:t>、</a:t>
            </a:r>
            <a:r>
              <a:rPr lang="en-US" altLang="ja-JP" sz="1000" dirty="0"/>
              <a:t>【</a:t>
            </a:r>
            <a:r>
              <a:rPr lang="ja-JP" altLang="en-US" sz="1000" dirty="0"/>
              <a:t>１位</a:t>
            </a:r>
            <a:r>
              <a:rPr lang="en-US" altLang="ja-JP" sz="1000" dirty="0"/>
              <a:t>】</a:t>
            </a:r>
            <a:r>
              <a:rPr lang="ja-JP" altLang="en-US" sz="1000" dirty="0"/>
              <a:t>で３割強で次点の「避難勧告などを知るためのインターネット、ツイッター</a:t>
            </a:r>
            <a:r>
              <a:rPr lang="ja-JP" altLang="en-US" sz="1000" dirty="0" smtClean="0"/>
              <a:t>など</a:t>
            </a:r>
            <a:r>
              <a:rPr lang="en-US" altLang="ja-JP" sz="1000" dirty="0" smtClean="0"/>
              <a:t>WEB</a:t>
            </a:r>
          </a:p>
          <a:p>
            <a:r>
              <a:rPr lang="ja-JP" altLang="en-US" sz="1000" dirty="0" smtClean="0"/>
              <a:t>ページ</a:t>
            </a:r>
            <a:r>
              <a:rPr lang="ja-JP" altLang="en-US" sz="1000" dirty="0"/>
              <a:t>を利用した災害情報発信の強化」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33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は、年代別では５割強で過半数を</a:t>
            </a:r>
            <a:r>
              <a:rPr lang="ja-JP" altLang="en-US" sz="1000" dirty="0" smtClean="0"/>
              <a:t>占める～</a:t>
            </a:r>
            <a:r>
              <a:rPr lang="en-US" altLang="ja-JP" sz="1000" dirty="0"/>
              <a:t>20</a:t>
            </a:r>
            <a:r>
              <a:rPr lang="ja-JP" altLang="en-US" sz="1000" dirty="0" smtClean="0"/>
              <a:t>歳</a:t>
            </a:r>
            <a:endParaRPr lang="en-US" altLang="ja-JP" sz="1000" dirty="0" smtClean="0"/>
          </a:p>
          <a:p>
            <a:r>
              <a:rPr lang="ja-JP" altLang="en-US" sz="1000" dirty="0" smtClean="0"/>
              <a:t>代</a:t>
            </a:r>
            <a:r>
              <a:rPr lang="en-US" altLang="ja-JP" sz="1000" dirty="0"/>
              <a:t>(53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を筆頭に、若年層ほどその比率が高い反面、</a:t>
            </a:r>
            <a:r>
              <a:rPr lang="en-US" altLang="ja-JP" sz="1000" dirty="0"/>
              <a:t>70</a:t>
            </a:r>
            <a:r>
              <a:rPr lang="ja-JP" altLang="en-US" sz="1000" dirty="0"/>
              <a:t>歳代以上</a:t>
            </a:r>
            <a:r>
              <a:rPr lang="en-US" altLang="ja-JP" sz="1000" dirty="0"/>
              <a:t>(11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では１割強に</a:t>
            </a:r>
            <a:r>
              <a:rPr lang="ja-JP" altLang="en-US" sz="1000" dirty="0" smtClean="0"/>
              <a:t>とどまり年代格</a:t>
            </a:r>
            <a:endParaRPr lang="en-US" altLang="ja-JP" sz="1000" dirty="0" smtClean="0"/>
          </a:p>
          <a:p>
            <a:r>
              <a:rPr lang="ja-JP" altLang="en-US" sz="1000" dirty="0" smtClean="0"/>
              <a:t>差</a:t>
            </a:r>
            <a:r>
              <a:rPr lang="ja-JP" altLang="en-US" sz="1000" dirty="0"/>
              <a:t>が目立つ結果となっている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これらの</a:t>
            </a:r>
            <a:r>
              <a:rPr lang="en-US" altLang="ja-JP" sz="1000" dirty="0" smtClean="0"/>
              <a:t>【</a:t>
            </a:r>
            <a:r>
              <a:rPr lang="ja-JP" altLang="en-US" sz="1000" dirty="0" smtClean="0"/>
              <a:t>１位</a:t>
            </a:r>
            <a:r>
              <a:rPr lang="en-US" altLang="ja-JP" sz="1000" dirty="0" smtClean="0"/>
              <a:t>】</a:t>
            </a:r>
            <a:r>
              <a:rPr lang="ja-JP" altLang="en-US" sz="1000" dirty="0" smtClean="0"/>
              <a:t>でみられた回答</a:t>
            </a:r>
            <a:r>
              <a:rPr lang="ja-JP" altLang="en-US" sz="1000" dirty="0"/>
              <a:t>傾向は、</a:t>
            </a:r>
            <a:r>
              <a:rPr lang="en-US" altLang="ja-JP" sz="1000" dirty="0"/>
              <a:t>【</a:t>
            </a:r>
            <a:r>
              <a:rPr lang="ja-JP" altLang="en-US" sz="1000" dirty="0"/>
              <a:t>１位～２位 計</a:t>
            </a:r>
            <a:r>
              <a:rPr lang="en-US" altLang="ja-JP" sz="1000" dirty="0"/>
              <a:t>】</a:t>
            </a:r>
            <a:r>
              <a:rPr lang="ja-JP" altLang="en-US" sz="1000" dirty="0"/>
              <a:t>や</a:t>
            </a:r>
            <a:r>
              <a:rPr lang="en-US" altLang="ja-JP" sz="1000" dirty="0"/>
              <a:t>【</a:t>
            </a:r>
            <a:r>
              <a:rPr lang="ja-JP" altLang="en-US" sz="1000" dirty="0"/>
              <a:t>１位～３位 計</a:t>
            </a:r>
            <a:r>
              <a:rPr lang="en-US" altLang="ja-JP" sz="1000" dirty="0"/>
              <a:t>】</a:t>
            </a:r>
            <a:r>
              <a:rPr lang="ja-JP" altLang="en-US" sz="1000" dirty="0"/>
              <a:t>でみると、項目別</a:t>
            </a:r>
            <a:r>
              <a:rPr lang="ja-JP" altLang="en-US" sz="1000" dirty="0" smtClean="0"/>
              <a:t>の</a:t>
            </a:r>
            <a:endParaRPr lang="en-US" altLang="ja-JP" sz="1000" dirty="0" smtClean="0"/>
          </a:p>
          <a:p>
            <a:r>
              <a:rPr lang="ja-JP" altLang="en-US" sz="1000" dirty="0" smtClean="0"/>
              <a:t>反応</a:t>
            </a:r>
            <a:r>
              <a:rPr lang="ja-JP" altLang="en-US" sz="1000" dirty="0"/>
              <a:t>特徴</a:t>
            </a:r>
            <a:r>
              <a:rPr lang="ja-JP" altLang="en-US" sz="1000" dirty="0" smtClean="0"/>
              <a:t>がかなり相殺</a:t>
            </a:r>
            <a:r>
              <a:rPr lang="ja-JP" altLang="en-US" sz="1000" dirty="0"/>
              <a:t>されて、年代別の格差や性差はあまりみられなくなる。 </a:t>
            </a:r>
            <a:endParaRPr lang="en-US" altLang="ja-JP" sz="1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83865" y="4223653"/>
            <a:ext cx="6119999" cy="467999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23-1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 災害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に関する情報について、あなたが必要と考えることは何ですか。以下の、その他を含む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1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～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4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の中から、あなた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が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最も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必要だと思うものから順に、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1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位～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3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位までをお選び、回答欄に選択肢の番号を記入して下さい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。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回答はそれぞれの回答欄に、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1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～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4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の数字を記入） 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はいくつでも） 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［各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N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=2,215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］</a:t>
            </a:r>
          </a:p>
        </p:txBody>
      </p:sp>
    </p:spTree>
    <p:extLst>
      <p:ext uri="{BB962C8B-B14F-4D97-AF65-F5344CB8AC3E}">
        <p14:creationId xmlns:p14="http://schemas.microsoft.com/office/powerpoint/2010/main" val="340674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11706"/>
              </p:ext>
            </p:extLst>
          </p:nvPr>
        </p:nvGraphicFramePr>
        <p:xfrm>
          <a:off x="4962863" y="8526169"/>
          <a:ext cx="1606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" name="ワークシート" r:id="rId4" imgW="3212982" imgH="1003263" progId="Excel.Sheet.12">
                  <p:embed/>
                </p:oleObj>
              </mc:Choice>
              <mc:Fallback>
                <p:oleObj name="ワークシート" r:id="rId4" imgW="3212982" imgH="1003263" progId="Excel.Sheet.12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863" y="8526169"/>
                        <a:ext cx="16065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383865" y="626689"/>
            <a:ext cx="6118480" cy="684000"/>
          </a:xfrm>
          <a:solidFill>
            <a:srgbClr val="D9D9D9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ja-JP" altLang="en-US" sz="1200" dirty="0" smtClean="0"/>
              <a:t>呈示</a:t>
            </a:r>
            <a:r>
              <a:rPr lang="ja-JP" altLang="en-US" sz="1200" dirty="0"/>
              <a:t>３項目別の実施率は、いずれも高年代になるほど高まる傾向がみられるが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３項目</a:t>
            </a:r>
            <a:r>
              <a:rPr lang="ja-JP" altLang="en-US" sz="1200" dirty="0"/>
              <a:t>の中</a:t>
            </a:r>
            <a:r>
              <a:rPr lang="ja-JP" altLang="en-US" sz="1200" dirty="0" smtClean="0"/>
              <a:t>でその</a:t>
            </a:r>
            <a:r>
              <a:rPr lang="ja-JP" altLang="en-US" sz="1200" dirty="0"/>
              <a:t>実施率に最も年代格差が大きいの</a:t>
            </a:r>
            <a:r>
              <a:rPr lang="ja-JP" altLang="en-US" sz="1200" dirty="0" smtClean="0"/>
              <a:t>は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　　　　　　　　　　</a:t>
            </a:r>
            <a:r>
              <a:rPr lang="en-US" altLang="ja-JP" sz="1200" dirty="0" smtClean="0"/>
              <a:t>『</a:t>
            </a:r>
            <a:r>
              <a:rPr lang="ja-JP" altLang="en-US" sz="1200" dirty="0"/>
              <a:t>３日分の飲食品や</a:t>
            </a:r>
            <a:r>
              <a:rPr lang="ja-JP" altLang="en-US" sz="1200" dirty="0" smtClean="0"/>
              <a:t>対策品等の</a:t>
            </a:r>
            <a:r>
              <a:rPr lang="ja-JP" altLang="en-US" sz="1200" dirty="0"/>
              <a:t>備蓄</a:t>
            </a:r>
            <a:r>
              <a:rPr lang="en-US" altLang="ja-JP" sz="1200" dirty="0"/>
              <a:t>』</a:t>
            </a:r>
            <a:r>
              <a:rPr lang="ja-JP" altLang="en-US" sz="1200" dirty="0"/>
              <a:t>となっている。 </a:t>
            </a:r>
            <a:endParaRPr kumimoji="1" lang="ja-JP" altLang="en-US" sz="1200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34000" y="399600"/>
            <a:ext cx="5398475" cy="251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en-US" altLang="ja-JP" sz="900" dirty="0"/>
              <a:t>【</a:t>
            </a:r>
            <a:r>
              <a:rPr lang="ja-JP" altLang="en-US" sz="900" dirty="0"/>
              <a:t>項目別 世帯での防災への日頃の備えの状況</a:t>
            </a:r>
            <a:r>
              <a:rPr lang="en-US" altLang="ja-JP" sz="900" dirty="0"/>
              <a:t>】</a:t>
            </a:r>
            <a:r>
              <a:rPr lang="ja-JP" altLang="en-US" sz="900" dirty="0"/>
              <a:t>（問</a:t>
            </a:r>
            <a:r>
              <a:rPr lang="en-US" altLang="ja-JP" sz="900" dirty="0"/>
              <a:t>23</a:t>
            </a:r>
            <a:r>
              <a:rPr lang="ja-JP" altLang="en-US" sz="900" dirty="0"/>
              <a:t>－</a:t>
            </a:r>
            <a:r>
              <a:rPr lang="en-US" altLang="ja-JP" sz="900" dirty="0"/>
              <a:t>2</a:t>
            </a:r>
            <a:r>
              <a:rPr lang="ja-JP" altLang="en-US" sz="900" dirty="0"/>
              <a:t>） </a:t>
            </a:r>
          </a:p>
        </p:txBody>
      </p:sp>
      <p:grpSp>
        <p:nvGrpSpPr>
          <p:cNvPr id="8" name="図形グループ 7"/>
          <p:cNvGrpSpPr/>
          <p:nvPr/>
        </p:nvGrpSpPr>
        <p:grpSpPr>
          <a:xfrm>
            <a:off x="234000" y="1411308"/>
            <a:ext cx="6420800" cy="789851"/>
            <a:chOff x="234000" y="1498465"/>
            <a:chExt cx="6420800" cy="789851"/>
          </a:xfrm>
        </p:grpSpPr>
        <p:sp>
          <p:nvSpPr>
            <p:cNvPr id="15" name="サブタイトル 2"/>
            <p:cNvSpPr txBox="1">
              <a:spLocks/>
            </p:cNvSpPr>
            <p:nvPr/>
          </p:nvSpPr>
          <p:spPr>
            <a:xfrm>
              <a:off x="383865" y="1724719"/>
              <a:ext cx="6270935" cy="5635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rgbClr val="000000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000" dirty="0" smtClean="0"/>
                <a:t>過半数</a:t>
              </a:r>
              <a:r>
                <a:rPr lang="ja-JP" altLang="en-US" sz="1000" dirty="0"/>
                <a:t>を占める「すでに行っている」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全体で</a:t>
              </a:r>
              <a:r>
                <a:rPr lang="en-US" altLang="ja-JP" sz="1000" dirty="0"/>
                <a:t>54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の割合は、</a:t>
              </a:r>
              <a:r>
                <a:rPr lang="en-US" altLang="ja-JP" sz="1000" dirty="0"/>
                <a:t>60</a:t>
              </a:r>
              <a:r>
                <a:rPr lang="ja-JP" altLang="en-US" sz="1000" dirty="0"/>
                <a:t>歳代と</a:t>
              </a:r>
              <a:r>
                <a:rPr lang="en-US" altLang="ja-JP" sz="1000" dirty="0"/>
                <a:t>70</a:t>
              </a:r>
              <a:r>
                <a:rPr lang="ja-JP" altLang="en-US" sz="1000" dirty="0"/>
                <a:t>歳代以上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共に</a:t>
              </a:r>
              <a:r>
                <a:rPr lang="en-US" altLang="ja-JP" sz="1000" dirty="0"/>
                <a:t>67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 smtClean="0"/>
                <a:t>を筆頭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に</a:t>
              </a:r>
              <a:r>
                <a:rPr lang="ja-JP" altLang="en-US" sz="1000" dirty="0"/>
                <a:t>、高年代になるほど高まるが、～</a:t>
              </a:r>
              <a:r>
                <a:rPr lang="en-US" altLang="ja-JP" sz="1000" dirty="0"/>
                <a:t>20</a:t>
              </a:r>
              <a:r>
                <a:rPr lang="ja-JP" altLang="en-US" sz="1000" dirty="0"/>
                <a:t>歳代</a:t>
              </a:r>
              <a:r>
                <a:rPr lang="en-US" altLang="ja-JP" sz="1000" dirty="0"/>
                <a:t>(34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は３割台半ば、</a:t>
              </a:r>
              <a:r>
                <a:rPr lang="en-US" altLang="ja-JP" sz="1000" dirty="0"/>
                <a:t>30</a:t>
              </a:r>
              <a:r>
                <a:rPr lang="ja-JP" altLang="en-US" sz="1000" dirty="0"/>
                <a:t>歳代</a:t>
              </a:r>
              <a:r>
                <a:rPr lang="en-US" altLang="ja-JP" sz="1000" dirty="0"/>
                <a:t>(40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も４割</a:t>
              </a:r>
              <a:r>
                <a:rPr lang="ja-JP" altLang="en-US" sz="1000" dirty="0" smtClean="0"/>
                <a:t>にとどまるなど、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その</a:t>
              </a:r>
              <a:r>
                <a:rPr lang="ja-JP" altLang="en-US" sz="1000" dirty="0"/>
                <a:t>年代格差は他の２項目よりも大きめとなっている </a:t>
              </a:r>
              <a:endParaRPr lang="en-US" altLang="ja-JP" sz="1000" dirty="0"/>
            </a:p>
          </p:txBody>
        </p:sp>
        <p:sp>
          <p:nvSpPr>
            <p:cNvPr id="13" name="タイトル 1"/>
            <p:cNvSpPr txBox="1">
              <a:spLocks/>
            </p:cNvSpPr>
            <p:nvPr/>
          </p:nvSpPr>
          <p:spPr>
            <a:xfrm>
              <a:off x="234000" y="1498465"/>
              <a:ext cx="5398475" cy="251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kumimoji="1" sz="1400" b="1" kern="12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</a:lstStyle>
            <a:p>
              <a:r>
                <a:rPr lang="en-US" altLang="ja-JP" sz="900" dirty="0"/>
                <a:t>【</a:t>
              </a:r>
              <a:r>
                <a:rPr lang="ja-JP" altLang="en-US" sz="900" dirty="0"/>
                <a:t>Ａ　</a:t>
              </a:r>
              <a:r>
                <a:rPr lang="en-US" altLang="ja-JP" sz="900" dirty="0"/>
                <a:t>3</a:t>
              </a:r>
              <a:r>
                <a:rPr lang="ja-JP" altLang="en-US" sz="900" dirty="0"/>
                <a:t>日分の飲料水、食料品、災害対策品などの備蓄</a:t>
              </a:r>
              <a:r>
                <a:rPr lang="en-US" altLang="ja-JP" sz="900" dirty="0"/>
                <a:t>】</a:t>
              </a:r>
              <a:r>
                <a:rPr lang="ja-JP" altLang="en-US" sz="900" dirty="0"/>
                <a:t>（問</a:t>
              </a:r>
              <a:r>
                <a:rPr lang="en-US" altLang="ja-JP" sz="900" dirty="0"/>
                <a:t>23</a:t>
              </a:r>
              <a:r>
                <a:rPr lang="ja-JP" altLang="en-US" sz="900" dirty="0"/>
                <a:t>－</a:t>
              </a:r>
              <a:r>
                <a:rPr lang="en-US" altLang="ja-JP" sz="900" dirty="0"/>
                <a:t>2</a:t>
              </a:r>
              <a:r>
                <a:rPr lang="ja-JP" altLang="en-US" sz="900" dirty="0"/>
                <a:t>－Ａ） </a:t>
              </a: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234000" y="3465655"/>
            <a:ext cx="6269864" cy="804843"/>
            <a:chOff x="234000" y="3552812"/>
            <a:chExt cx="6269864" cy="804843"/>
          </a:xfrm>
        </p:grpSpPr>
        <p:sp>
          <p:nvSpPr>
            <p:cNvPr id="26" name="タイトル 1"/>
            <p:cNvSpPr txBox="1">
              <a:spLocks/>
            </p:cNvSpPr>
            <p:nvPr/>
          </p:nvSpPr>
          <p:spPr>
            <a:xfrm>
              <a:off x="234000" y="3552812"/>
              <a:ext cx="5398475" cy="251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kumimoji="1" sz="1400" b="1" kern="12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</a:lstStyle>
            <a:p>
              <a:r>
                <a:rPr lang="en-US" altLang="ja-JP" sz="900" dirty="0"/>
                <a:t>【</a:t>
              </a:r>
              <a:r>
                <a:rPr lang="ja-JP" altLang="en-US" sz="900" dirty="0"/>
                <a:t>Ｃ　地震発生時の家具転倒を防ぐための対策</a:t>
              </a:r>
              <a:r>
                <a:rPr lang="en-US" altLang="ja-JP" sz="900" dirty="0"/>
                <a:t>】</a:t>
              </a:r>
              <a:r>
                <a:rPr lang="ja-JP" altLang="en-US" sz="900" dirty="0"/>
                <a:t>（問</a:t>
              </a:r>
              <a:r>
                <a:rPr lang="en-US" altLang="ja-JP" sz="900" dirty="0"/>
                <a:t>23</a:t>
              </a:r>
              <a:r>
                <a:rPr lang="ja-JP" altLang="en-US" sz="900" dirty="0"/>
                <a:t>－</a:t>
              </a:r>
              <a:r>
                <a:rPr lang="en-US" altLang="ja-JP" sz="900" dirty="0"/>
                <a:t>2</a:t>
              </a:r>
              <a:r>
                <a:rPr lang="ja-JP" altLang="en-US" sz="900" dirty="0"/>
                <a:t>－Ｃ） </a:t>
              </a:r>
              <a:r>
                <a:rPr lang="ja-JP" altLang="en-US" sz="900" dirty="0" smtClean="0"/>
                <a:t> </a:t>
              </a:r>
              <a:endParaRPr lang="ja-JP" altLang="en-US" sz="900" dirty="0"/>
            </a:p>
          </p:txBody>
        </p:sp>
        <p:sp>
          <p:nvSpPr>
            <p:cNvPr id="27" name="サブタイトル 2"/>
            <p:cNvSpPr txBox="1">
              <a:spLocks/>
            </p:cNvSpPr>
            <p:nvPr/>
          </p:nvSpPr>
          <p:spPr>
            <a:xfrm>
              <a:off x="383865" y="3779066"/>
              <a:ext cx="6119999" cy="5785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rgbClr val="000000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000" dirty="0" smtClean="0"/>
                <a:t>「</a:t>
              </a:r>
              <a:r>
                <a:rPr lang="ja-JP" altLang="en-US" sz="1000" dirty="0"/>
                <a:t>すでに行っている」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全体で</a:t>
              </a:r>
              <a:r>
                <a:rPr lang="en-US" altLang="ja-JP" sz="1000" dirty="0"/>
                <a:t>43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と「今後行う予定である」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全体で</a:t>
              </a:r>
              <a:r>
                <a:rPr lang="en-US" altLang="ja-JP" sz="1000" dirty="0"/>
                <a:t>31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の２項目は</a:t>
              </a:r>
              <a:r>
                <a:rPr lang="ja-JP" altLang="en-US" sz="1000" dirty="0" smtClean="0"/>
                <a:t>総じて性差や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年代差</a:t>
              </a:r>
              <a:r>
                <a:rPr lang="ja-JP" altLang="en-US" sz="1000" dirty="0"/>
                <a:t>があまり目立たない中で、相対的に年代差が大きめなのは「行う予定はない</a:t>
              </a:r>
              <a:r>
                <a:rPr lang="ja-JP" altLang="en-US" sz="1000" dirty="0" smtClean="0"/>
                <a:t>」</a:t>
              </a:r>
              <a:r>
                <a:rPr lang="en-US" altLang="ja-JP" sz="1000" dirty="0" smtClean="0"/>
                <a:t>(</a:t>
              </a:r>
              <a:r>
                <a:rPr lang="ja-JP" altLang="en-US" sz="1000" dirty="0"/>
                <a:t>全体で</a:t>
              </a:r>
              <a:r>
                <a:rPr lang="en-US" altLang="ja-JP" sz="1000" dirty="0"/>
                <a:t>23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で</a:t>
              </a:r>
              <a:r>
                <a:rPr lang="ja-JP" altLang="en-US" sz="1000" dirty="0" smtClean="0"/>
                <a:t>、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～</a:t>
              </a:r>
              <a:r>
                <a:rPr lang="en-US" altLang="ja-JP" sz="1000" dirty="0"/>
                <a:t>20</a:t>
              </a:r>
              <a:r>
                <a:rPr lang="ja-JP" altLang="en-US" sz="1000" dirty="0"/>
                <a:t>歳代</a:t>
              </a:r>
              <a:r>
                <a:rPr lang="en-US" altLang="ja-JP" sz="1000" dirty="0"/>
                <a:t>(34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を筆頭に若年層ほどその割合が高めの傾向がみられる。 </a:t>
              </a:r>
              <a:endParaRPr lang="en-US" altLang="ja-JP" sz="1000" dirty="0"/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234000" y="2357748"/>
            <a:ext cx="6269864" cy="1107907"/>
            <a:chOff x="234000" y="2577039"/>
            <a:chExt cx="6269864" cy="951317"/>
          </a:xfrm>
        </p:grpSpPr>
        <p:sp>
          <p:nvSpPr>
            <p:cNvPr id="29" name="タイトル 1"/>
            <p:cNvSpPr txBox="1">
              <a:spLocks/>
            </p:cNvSpPr>
            <p:nvPr/>
          </p:nvSpPr>
          <p:spPr>
            <a:xfrm>
              <a:off x="234000" y="2577039"/>
              <a:ext cx="5398475" cy="251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kumimoji="1" sz="1400" b="1" kern="12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</a:lstStyle>
            <a:p>
              <a:r>
                <a:rPr lang="en-US" altLang="ja-JP" sz="900" dirty="0"/>
                <a:t>【</a:t>
              </a:r>
              <a:r>
                <a:rPr lang="ja-JP" altLang="en-US" sz="900" dirty="0"/>
                <a:t>Ｂ　通電火災を防ぐための感震ブレーカーなどの設置</a:t>
              </a:r>
              <a:r>
                <a:rPr lang="en-US" altLang="ja-JP" sz="900" dirty="0"/>
                <a:t>】</a:t>
              </a:r>
              <a:r>
                <a:rPr lang="ja-JP" altLang="en-US" sz="900" dirty="0"/>
                <a:t>（問</a:t>
              </a:r>
              <a:r>
                <a:rPr lang="en-US" altLang="ja-JP" sz="900" dirty="0"/>
                <a:t>23</a:t>
              </a:r>
              <a:r>
                <a:rPr lang="ja-JP" altLang="en-US" sz="900" dirty="0"/>
                <a:t>－</a:t>
              </a:r>
              <a:r>
                <a:rPr lang="en-US" altLang="ja-JP" sz="900" dirty="0"/>
                <a:t>2</a:t>
              </a:r>
              <a:r>
                <a:rPr lang="ja-JP" altLang="en-US" sz="900" dirty="0"/>
                <a:t>－Ｂ） </a:t>
              </a:r>
            </a:p>
          </p:txBody>
        </p:sp>
        <p:sp>
          <p:nvSpPr>
            <p:cNvPr id="30" name="サブタイトル 2"/>
            <p:cNvSpPr txBox="1">
              <a:spLocks/>
            </p:cNvSpPr>
            <p:nvPr/>
          </p:nvSpPr>
          <p:spPr>
            <a:xfrm>
              <a:off x="383865" y="2803293"/>
              <a:ext cx="6119999" cy="7250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rgbClr val="000000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000" dirty="0" smtClean="0"/>
                <a:t>過半数</a:t>
              </a:r>
              <a:r>
                <a:rPr lang="ja-JP" altLang="en-US" sz="1000" dirty="0"/>
                <a:t>を占める「行う予定はない」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全体で</a:t>
              </a:r>
              <a:r>
                <a:rPr lang="en-US" altLang="ja-JP" sz="1000" dirty="0"/>
                <a:t>52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の割合は、</a:t>
              </a:r>
              <a:r>
                <a:rPr lang="en-US" altLang="ja-JP" sz="1000" dirty="0"/>
                <a:t>30</a:t>
              </a:r>
              <a:r>
                <a:rPr lang="ja-JP" altLang="en-US" sz="1000" dirty="0"/>
                <a:t>歳代</a:t>
              </a:r>
              <a:r>
                <a:rPr lang="en-US" altLang="ja-JP" sz="1000" dirty="0"/>
                <a:t>(68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で７割弱と高いが</a:t>
              </a:r>
              <a:r>
                <a:rPr lang="ja-JP" altLang="en-US" sz="1000" dirty="0" smtClean="0"/>
                <a:t>、これが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３割</a:t>
              </a:r>
              <a:r>
                <a:rPr lang="ja-JP" altLang="en-US" sz="1000" dirty="0"/>
                <a:t>にとどまる</a:t>
              </a:r>
              <a:r>
                <a:rPr lang="en-US" altLang="ja-JP" sz="1000" dirty="0"/>
                <a:t>70</a:t>
              </a:r>
              <a:r>
                <a:rPr lang="ja-JP" altLang="en-US" sz="1000" dirty="0"/>
                <a:t>歳代以上</a:t>
              </a:r>
              <a:r>
                <a:rPr lang="en-US" altLang="ja-JP" sz="1000" dirty="0"/>
                <a:t>(30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を除くと、それほど大きな年代格差はみられない</a:t>
              </a:r>
              <a:r>
                <a:rPr lang="ja-JP" altLang="en-US" sz="1000" dirty="0" smtClean="0"/>
                <a:t>。一方</a:t>
              </a:r>
              <a:r>
                <a:rPr lang="ja-JP" altLang="en-US" sz="1000" dirty="0"/>
                <a:t>、</a:t>
              </a:r>
              <a:r>
                <a:rPr lang="en-US" altLang="ja-JP" sz="1000" dirty="0"/>
                <a:t>70</a:t>
              </a:r>
              <a:r>
                <a:rPr lang="ja-JP" altLang="en-US" sz="1000" dirty="0" smtClean="0"/>
                <a:t>歳代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以上</a:t>
              </a:r>
              <a:r>
                <a:rPr lang="ja-JP" altLang="en-US" sz="1000" dirty="0"/>
                <a:t>は「すでに行っている」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全体</a:t>
              </a:r>
              <a:r>
                <a:rPr lang="en-US" altLang="ja-JP" sz="1000" dirty="0"/>
                <a:t>19</a:t>
              </a:r>
              <a:r>
                <a:rPr lang="ja-JP" altLang="en-US" sz="1000" dirty="0"/>
                <a:t>％／</a:t>
              </a:r>
              <a:r>
                <a:rPr lang="en-US" altLang="ja-JP" sz="1000" dirty="0"/>
                <a:t>70</a:t>
              </a:r>
              <a:r>
                <a:rPr lang="ja-JP" altLang="en-US" sz="1000" dirty="0"/>
                <a:t>歳代以上</a:t>
              </a:r>
              <a:r>
                <a:rPr lang="en-US" altLang="ja-JP" sz="1000" dirty="0"/>
                <a:t>28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が</a:t>
              </a:r>
              <a:r>
                <a:rPr lang="ja-JP" altLang="en-US" sz="1000" dirty="0" smtClean="0"/>
                <a:t>高めながら、「</a:t>
              </a:r>
              <a:r>
                <a:rPr lang="ja-JP" altLang="en-US" sz="1000" dirty="0"/>
                <a:t>無回答」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全体</a:t>
              </a:r>
              <a:r>
                <a:rPr lang="en-US" altLang="ja-JP" sz="1000" dirty="0"/>
                <a:t>5</a:t>
              </a:r>
              <a:r>
                <a:rPr lang="ja-JP" altLang="en-US" sz="1000" dirty="0"/>
                <a:t>％／</a:t>
              </a:r>
              <a:r>
                <a:rPr lang="en-US" altLang="ja-JP" sz="1000" dirty="0" smtClean="0"/>
                <a:t>70</a:t>
              </a:r>
            </a:p>
            <a:p>
              <a:r>
                <a:rPr lang="ja-JP" altLang="en-US" sz="1000" dirty="0" smtClean="0"/>
                <a:t>歳代</a:t>
              </a:r>
              <a:r>
                <a:rPr lang="ja-JP" altLang="en-US" sz="1000" dirty="0"/>
                <a:t>以上</a:t>
              </a:r>
              <a:r>
                <a:rPr lang="en-US" altLang="ja-JP" sz="1000" dirty="0"/>
                <a:t>16</a:t>
              </a:r>
              <a:r>
                <a:rPr lang="ja-JP" altLang="en-US" sz="1000" dirty="0"/>
                <a:t>％</a:t>
              </a:r>
              <a:r>
                <a:rPr lang="en-US" altLang="ja-JP" sz="1000" dirty="0"/>
                <a:t>)</a:t>
              </a:r>
              <a:r>
                <a:rPr lang="ja-JP" altLang="en-US" sz="1000" dirty="0"/>
                <a:t>も多い。 </a:t>
              </a:r>
              <a:endParaRPr lang="en-US" altLang="ja-JP" sz="1000" dirty="0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383865" y="4572431"/>
            <a:ext cx="6153771" cy="482169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23-2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  ご家庭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での日頃の備えについて、あなたの世帯では、以下の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～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D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のような備えを行っていますか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。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Ａ～Ｄそれぞれ、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は１つずつ） 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［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N=2,215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］　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　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※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「Ｄ．その他」は、回答数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反応数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)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が少なく、集計ベースも異なるので、掲載を省略</a:t>
            </a:r>
            <a:endParaRPr lang="ja-JP" altLang="en-US" sz="8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382763" y="5320763"/>
            <a:ext cx="1619996" cy="467998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【A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.3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日分の飲料水、食料品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、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　災害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対策品などの備蓄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】</a:t>
            </a:r>
          </a:p>
          <a:p>
            <a:pPr algn="ctr"/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＝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）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138631" y="5320763"/>
            <a:ext cx="1619996" cy="467998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【B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通電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火災を防ぐための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、感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　震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ブレーカー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※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などの設置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】</a:t>
            </a:r>
          </a:p>
          <a:p>
            <a:pPr algn="ctr"/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＝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）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4876562" y="5320763"/>
            <a:ext cx="1619995" cy="467998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【C.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地震発生時、家具転倒を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防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　ぐ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ための対策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】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pPr algn="ctr"/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＝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）</a:t>
            </a: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12104"/>
              </p:ext>
            </p:extLst>
          </p:nvPr>
        </p:nvGraphicFramePr>
        <p:xfrm>
          <a:off x="306000" y="5924173"/>
          <a:ext cx="6279388" cy="263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3" name="ワークシート" r:id="rId7" imgW="13361087" imgH="5600988" progId="Excel.Sheet.12">
                  <p:embed/>
                </p:oleObj>
              </mc:Choice>
              <mc:Fallback>
                <p:oleObj name="ワークシート" r:id="rId7" imgW="13361087" imgH="5600988" progId="Excel.Sheet.12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" y="5924173"/>
                        <a:ext cx="6279388" cy="2632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0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02028"/>
              </p:ext>
            </p:extLst>
          </p:nvPr>
        </p:nvGraphicFramePr>
        <p:xfrm>
          <a:off x="1822573" y="6859684"/>
          <a:ext cx="192786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" name="ワークシート" r:id="rId4" imgW="3212982" imgH="1003263" progId="Excel.Sheet.12">
                  <p:embed/>
                </p:oleObj>
              </mc:Choice>
              <mc:Fallback>
                <p:oleObj name="ワークシート" r:id="rId4" imgW="3212982" imgH="1003263" progId="Excel.Sheet.12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573" y="6859684"/>
                        <a:ext cx="1927860" cy="6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383865" y="626690"/>
            <a:ext cx="6118480" cy="686566"/>
          </a:xfrm>
          <a:solidFill>
            <a:srgbClr val="D9D9D9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ja-JP" altLang="en-US" sz="1200" dirty="0" smtClean="0"/>
              <a:t>地域</a:t>
            </a:r>
            <a:r>
              <a:rPr lang="ja-JP" altLang="en-US" sz="1200" dirty="0"/>
              <a:t>の防災へ必要な取組で</a:t>
            </a:r>
            <a:r>
              <a:rPr lang="ja-JP" altLang="en-US" sz="1200" dirty="0" smtClean="0"/>
              <a:t>は、</a:t>
            </a:r>
            <a:r>
              <a:rPr lang="en-US" altLang="ja-JP" sz="1200" dirty="0" smtClean="0"/>
              <a:t>3</a:t>
            </a:r>
            <a:r>
              <a:rPr lang="ja-JP" altLang="en-US" sz="1200" dirty="0"/>
              <a:t>項目共</a:t>
            </a:r>
            <a:r>
              <a:rPr lang="ja-JP" altLang="en-US" sz="1200" dirty="0" smtClean="0"/>
              <a:t>に、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高年代になるほど概ねその</a:t>
            </a:r>
            <a:r>
              <a:rPr lang="ja-JP" altLang="en-US" sz="1200" dirty="0"/>
              <a:t>割合も高まる傾向がみられるが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年代</a:t>
            </a:r>
            <a:r>
              <a:rPr lang="ja-JP" altLang="en-US" sz="1200" dirty="0"/>
              <a:t>格差が最も大きめなのは「地域での初期消火活動の充実」となっている。 </a:t>
            </a:r>
            <a:endParaRPr kumimoji="1" lang="ja-JP" altLang="en-US" sz="1200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34000" y="399600"/>
            <a:ext cx="5398475" cy="251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en-US" altLang="ja-JP" sz="900" dirty="0"/>
              <a:t>【</a:t>
            </a:r>
            <a:r>
              <a:rPr lang="ja-JP" altLang="en-US" sz="900" dirty="0"/>
              <a:t>地域の自治会町内会で必要な防災対策</a:t>
            </a:r>
            <a:r>
              <a:rPr lang="en-US" altLang="ja-JP" sz="900" dirty="0"/>
              <a:t>】</a:t>
            </a:r>
            <a:r>
              <a:rPr lang="ja-JP" altLang="en-US" sz="900" dirty="0"/>
              <a:t>（問</a:t>
            </a:r>
            <a:r>
              <a:rPr lang="en-US" altLang="ja-JP" sz="900" dirty="0"/>
              <a:t>23</a:t>
            </a:r>
            <a:r>
              <a:rPr lang="ja-JP" altLang="en-US" sz="900" dirty="0"/>
              <a:t>－</a:t>
            </a:r>
            <a:r>
              <a:rPr lang="en-US" altLang="ja-JP" sz="900" dirty="0"/>
              <a:t>3</a:t>
            </a:r>
            <a:r>
              <a:rPr lang="ja-JP" altLang="en-US" sz="900" dirty="0"/>
              <a:t>） </a:t>
            </a:r>
          </a:p>
        </p:txBody>
      </p:sp>
      <p:sp>
        <p:nvSpPr>
          <p:cNvPr id="17" name="サブタイトル 2"/>
          <p:cNvSpPr>
            <a:spLocks noGrp="1"/>
          </p:cNvSpPr>
          <p:nvPr>
            <p:ph type="subTitle" idx="1"/>
          </p:nvPr>
        </p:nvSpPr>
        <p:spPr>
          <a:xfrm>
            <a:off x="383865" y="1363556"/>
            <a:ext cx="6119999" cy="1260618"/>
          </a:xfrm>
        </p:spPr>
        <p:txBody>
          <a:bodyPr>
            <a:noAutofit/>
          </a:bodyPr>
          <a:lstStyle/>
          <a:p>
            <a:r>
              <a:rPr lang="ja-JP" altLang="en-US" sz="1000" dirty="0" smtClean="0"/>
              <a:t>地域</a:t>
            </a:r>
            <a:r>
              <a:rPr lang="ja-JP" altLang="en-US" sz="1000" dirty="0"/>
              <a:t>の</a:t>
            </a:r>
            <a:r>
              <a:rPr lang="ja-JP" altLang="en-US" sz="1000" dirty="0" smtClean="0"/>
              <a:t>自治会町内会</a:t>
            </a:r>
            <a:r>
              <a:rPr lang="ja-JP" altLang="en-US" sz="1000" dirty="0"/>
              <a:t>で必要な防災への取組を選んでもらった結果を、性別と年代別にみると</a:t>
            </a:r>
            <a:r>
              <a:rPr lang="ja-JP" altLang="en-US" sz="1000" dirty="0" smtClean="0"/>
              <a:t>、７割</a:t>
            </a:r>
            <a:r>
              <a:rPr lang="ja-JP" altLang="en-US" sz="1000" dirty="0"/>
              <a:t>強</a:t>
            </a:r>
            <a:r>
              <a:rPr lang="ja-JP" altLang="en-US" sz="1000" dirty="0" smtClean="0"/>
              <a:t>で</a:t>
            </a:r>
            <a:endParaRPr lang="en-US" altLang="ja-JP" sz="1000" dirty="0" smtClean="0"/>
          </a:p>
          <a:p>
            <a:r>
              <a:rPr lang="ja-JP" altLang="en-US" sz="1000" dirty="0" smtClean="0"/>
              <a:t>トップ</a:t>
            </a:r>
            <a:r>
              <a:rPr lang="ja-JP" altLang="en-US" sz="1000" dirty="0"/>
              <a:t>の「地域での助け合い・安否確認」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73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</a:t>
            </a:r>
            <a:r>
              <a:rPr lang="ja-JP" altLang="en-US" sz="1000" dirty="0" smtClean="0"/>
              <a:t>、男性</a:t>
            </a:r>
            <a:r>
              <a:rPr lang="en-US" altLang="ja-JP" sz="1000" dirty="0"/>
              <a:t>(69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 smtClean="0"/>
              <a:t>より女性</a:t>
            </a:r>
            <a:r>
              <a:rPr lang="en-US" altLang="ja-JP" sz="1000" dirty="0"/>
              <a:t>(76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の方</a:t>
            </a:r>
            <a:r>
              <a:rPr lang="ja-JP" altLang="en-US" sz="1000" dirty="0" smtClean="0"/>
              <a:t>が高め</a:t>
            </a:r>
            <a:r>
              <a:rPr lang="ja-JP" altLang="en-US" sz="1000" dirty="0"/>
              <a:t>で</a:t>
            </a:r>
            <a:r>
              <a:rPr lang="ja-JP" altLang="en-US" sz="1000" dirty="0" smtClean="0"/>
              <a:t>、</a:t>
            </a:r>
            <a:endParaRPr lang="en-US" altLang="ja-JP" sz="1000" dirty="0" smtClean="0"/>
          </a:p>
          <a:p>
            <a:r>
              <a:rPr lang="ja-JP" altLang="en-US" sz="1000" dirty="0" smtClean="0"/>
              <a:t>年代</a:t>
            </a:r>
            <a:r>
              <a:rPr lang="ja-JP" altLang="en-US" sz="1000" dirty="0"/>
              <a:t>別では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(79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で高めだ</a:t>
            </a:r>
            <a:r>
              <a:rPr lang="ja-JP" altLang="en-US" sz="1000" dirty="0" smtClean="0"/>
              <a:t>が、あまり大きな</a:t>
            </a:r>
            <a:r>
              <a:rPr lang="ja-JP" altLang="en-US" sz="1000" dirty="0"/>
              <a:t>年代格差はみられない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「その他」を除く呈示３項目</a:t>
            </a:r>
            <a:r>
              <a:rPr lang="ja-JP" altLang="en-US" sz="1000" dirty="0"/>
              <a:t>共に、年代別では概ね高年代になるほどその反応割合も高まる傾向がみ</a:t>
            </a:r>
            <a:r>
              <a:rPr lang="ja-JP" altLang="en-US" sz="1000" dirty="0" smtClean="0"/>
              <a:t>ら</a:t>
            </a:r>
            <a:endParaRPr lang="en-US" altLang="ja-JP" sz="1000" dirty="0" smtClean="0"/>
          </a:p>
          <a:p>
            <a:r>
              <a:rPr lang="ja-JP" altLang="en-US" sz="1000" dirty="0" smtClean="0"/>
              <a:t>れる</a:t>
            </a:r>
            <a:r>
              <a:rPr lang="ja-JP" altLang="en-US" sz="1000" dirty="0"/>
              <a:t>が、その</a:t>
            </a:r>
            <a:r>
              <a:rPr lang="ja-JP" altLang="en-US" sz="1000" dirty="0" smtClean="0"/>
              <a:t>傾向が最も</a:t>
            </a:r>
            <a:r>
              <a:rPr lang="ja-JP" altLang="en-US" sz="1000" dirty="0"/>
              <a:t>強めなのは「地域での初期消火活動の充実」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</a:t>
            </a:r>
            <a:r>
              <a:rPr lang="en-US" altLang="ja-JP" sz="1000" dirty="0"/>
              <a:t>46</a:t>
            </a:r>
            <a:r>
              <a:rPr lang="ja-JP" altLang="en-US" sz="1000" dirty="0"/>
              <a:t>％／</a:t>
            </a:r>
            <a:r>
              <a:rPr lang="en-US" altLang="ja-JP" sz="1000" dirty="0"/>
              <a:t>70</a:t>
            </a:r>
            <a:r>
              <a:rPr lang="ja-JP" altLang="en-US" sz="1000" dirty="0"/>
              <a:t>歳代以上</a:t>
            </a:r>
            <a:r>
              <a:rPr lang="en-US" altLang="ja-JP" sz="1000" dirty="0"/>
              <a:t>55</a:t>
            </a:r>
            <a:r>
              <a:rPr lang="ja-JP" altLang="en-US" sz="1000" dirty="0"/>
              <a:t>％</a:t>
            </a:r>
            <a:r>
              <a:rPr lang="ja-JP" altLang="en-US" sz="1000" dirty="0" smtClean="0"/>
              <a:t>／</a:t>
            </a:r>
            <a:endParaRPr lang="en-US" altLang="ja-JP" sz="1000" dirty="0" smtClean="0"/>
          </a:p>
          <a:p>
            <a:r>
              <a:rPr lang="ja-JP" altLang="en-US" sz="1000" dirty="0" smtClean="0"/>
              <a:t>～</a:t>
            </a:r>
            <a:r>
              <a:rPr lang="en-US" altLang="ja-JP" sz="1000" dirty="0"/>
              <a:t>20</a:t>
            </a:r>
            <a:r>
              <a:rPr lang="ja-JP" altLang="en-US" sz="1000" dirty="0"/>
              <a:t>歳代</a:t>
            </a:r>
            <a:r>
              <a:rPr lang="en-US" altLang="ja-JP" sz="1000" dirty="0"/>
              <a:t>40</a:t>
            </a:r>
            <a:r>
              <a:rPr lang="ja-JP" altLang="en-US" sz="1000" dirty="0" smtClean="0"/>
              <a:t>％</a:t>
            </a:r>
            <a:r>
              <a:rPr lang="en-US" altLang="ja-JP" sz="1000" dirty="0" smtClean="0"/>
              <a:t>)</a:t>
            </a:r>
            <a:r>
              <a:rPr lang="ja-JP" altLang="en-US" sz="1000" dirty="0" smtClean="0"/>
              <a:t>となって</a:t>
            </a:r>
            <a:r>
              <a:rPr lang="ja-JP" altLang="en-US" sz="1000" dirty="0"/>
              <a:t>いる。 </a:t>
            </a:r>
            <a:endParaRPr lang="en-US" altLang="ja-JP" sz="1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3865" y="2989224"/>
            <a:ext cx="6119999" cy="359965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23-3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  お住まい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の地域の自治会町内会などで、発災時に備える取組として、あなたが必要と考えることは何ですか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。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はいくつでも） 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［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N=2,215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］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51648"/>
              </p:ext>
            </p:extLst>
          </p:nvPr>
        </p:nvGraphicFramePr>
        <p:xfrm>
          <a:off x="306000" y="3467617"/>
          <a:ext cx="3474720" cy="343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5" name="ワークシート" r:id="rId7" imgW="5790987" imgH="5727489" progId="Excel.Sheet.12">
                  <p:embed/>
                </p:oleObj>
              </mc:Choice>
              <mc:Fallback>
                <p:oleObj name="ワークシート" r:id="rId7" imgW="5790987" imgH="5727489" progId="Excel.Sheet.12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" y="3467617"/>
                        <a:ext cx="3474720" cy="3436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35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819260"/>
              </p:ext>
            </p:extLst>
          </p:nvPr>
        </p:nvGraphicFramePr>
        <p:xfrm>
          <a:off x="2635665" y="7224177"/>
          <a:ext cx="192786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6" name="ワークシート" r:id="rId4" imgW="3212982" imgH="1003263" progId="Excel.Sheet.12">
                  <p:embed/>
                </p:oleObj>
              </mc:Choice>
              <mc:Fallback>
                <p:oleObj name="ワークシート" r:id="rId4" imgW="3212982" imgH="1003263" progId="Excel.Sheet.12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665" y="7224177"/>
                        <a:ext cx="1927860" cy="6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385384" y="651594"/>
            <a:ext cx="6118480" cy="900000"/>
          </a:xfrm>
          <a:solidFill>
            <a:srgbClr val="D9D9D9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ja-JP" altLang="en-US" sz="1200" dirty="0" smtClean="0"/>
              <a:t>地域</a:t>
            </a:r>
            <a:r>
              <a:rPr lang="ja-JP" altLang="en-US" sz="1200" dirty="0"/>
              <a:t>防災拠点の認知状況は、各指標共</a:t>
            </a:r>
            <a:r>
              <a:rPr lang="ja-JP" altLang="en-US" sz="1200" dirty="0" smtClean="0"/>
              <a:t>に、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　　　　　　　　　　</a:t>
            </a:r>
            <a:r>
              <a:rPr lang="en-US" altLang="ja-JP" sz="1200" dirty="0" smtClean="0"/>
              <a:t>60</a:t>
            </a:r>
            <a:r>
              <a:rPr lang="ja-JP" altLang="en-US" sz="1200" dirty="0"/>
              <a:t>歳代を筆頭に、高年代層ほど高めの傾向にあり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1200" dirty="0" smtClean="0"/>
              <a:t>60</a:t>
            </a:r>
            <a:r>
              <a:rPr lang="ja-JP" altLang="en-US" sz="1200" dirty="0"/>
              <a:t>歳代では１割強にとどまる</a:t>
            </a:r>
            <a:r>
              <a:rPr lang="en-US" altLang="ja-JP" sz="1200" dirty="0"/>
              <a:t>『</a:t>
            </a:r>
            <a:r>
              <a:rPr lang="ja-JP" altLang="en-US" sz="1200" dirty="0"/>
              <a:t>場所と役割共に知らない</a:t>
            </a:r>
            <a:r>
              <a:rPr lang="en-US" altLang="ja-JP" sz="1200" dirty="0"/>
              <a:t>』</a:t>
            </a:r>
            <a:r>
              <a:rPr lang="ja-JP" altLang="en-US" sz="1200" dirty="0" smtClean="0"/>
              <a:t>も、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　　　　　　　　　　～</a:t>
            </a:r>
            <a:r>
              <a:rPr lang="en-US" altLang="ja-JP" sz="1200" dirty="0" smtClean="0"/>
              <a:t>20</a:t>
            </a:r>
            <a:r>
              <a:rPr lang="ja-JP" altLang="en-US" sz="1200" dirty="0" smtClean="0"/>
              <a:t>歳代と</a:t>
            </a:r>
            <a:r>
              <a:rPr lang="en-US" altLang="ja-JP" sz="1200" dirty="0" smtClean="0"/>
              <a:t>30</a:t>
            </a:r>
            <a:r>
              <a:rPr lang="ja-JP" altLang="en-US" sz="1200" dirty="0" smtClean="0"/>
              <a:t>歳代では共に３割</a:t>
            </a:r>
            <a:r>
              <a:rPr lang="ja-JP" altLang="en-US" sz="1200" dirty="0"/>
              <a:t>台半ば</a:t>
            </a:r>
            <a:r>
              <a:rPr lang="ja-JP" altLang="en-US" sz="1200" dirty="0" smtClean="0"/>
              <a:t>以上と高い。 </a:t>
            </a:r>
            <a:endParaRPr kumimoji="1" lang="ja-JP" altLang="en-US" sz="1200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34000" y="399600"/>
            <a:ext cx="5398475" cy="251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en-US" altLang="ja-JP" sz="900" dirty="0"/>
              <a:t>【</a:t>
            </a:r>
            <a:r>
              <a:rPr lang="ja-JP" altLang="en-US" sz="900" dirty="0"/>
              <a:t>地域防災拠点の場所・役割の認知状況</a:t>
            </a:r>
            <a:r>
              <a:rPr lang="en-US" altLang="ja-JP" sz="900" dirty="0"/>
              <a:t>】</a:t>
            </a:r>
            <a:r>
              <a:rPr lang="ja-JP" altLang="en-US" sz="900" dirty="0"/>
              <a:t>（問</a:t>
            </a:r>
            <a:r>
              <a:rPr lang="en-US" altLang="ja-JP" sz="900" dirty="0"/>
              <a:t>24</a:t>
            </a:r>
            <a:r>
              <a:rPr lang="ja-JP" altLang="en-US" sz="900" dirty="0"/>
              <a:t>） </a:t>
            </a:r>
          </a:p>
        </p:txBody>
      </p:sp>
      <p:sp>
        <p:nvSpPr>
          <p:cNvPr id="17" name="サブタイトル 2"/>
          <p:cNvSpPr>
            <a:spLocks noGrp="1"/>
          </p:cNvSpPr>
          <p:nvPr>
            <p:ph type="subTitle" idx="1"/>
          </p:nvPr>
        </p:nvSpPr>
        <p:spPr>
          <a:xfrm>
            <a:off x="383865" y="1601614"/>
            <a:ext cx="6119999" cy="1390231"/>
          </a:xfrm>
        </p:spPr>
        <p:txBody>
          <a:bodyPr>
            <a:noAutofit/>
          </a:bodyPr>
          <a:lstStyle/>
          <a:p>
            <a:r>
              <a:rPr lang="ja-JP" altLang="en-US" sz="1000" dirty="0" smtClean="0"/>
              <a:t>地域</a:t>
            </a:r>
            <a:r>
              <a:rPr lang="ja-JP" altLang="en-US" sz="1000" dirty="0"/>
              <a:t>防災の場所と役割の認知を聴いた結果を性別と年代別にみると、「場所・役割ともに知っている</a:t>
            </a:r>
            <a:r>
              <a:rPr lang="ja-JP" altLang="en-US" sz="1000" dirty="0" smtClean="0"/>
              <a:t>」</a:t>
            </a:r>
            <a:endParaRPr lang="en-US" altLang="ja-JP" sz="1000" dirty="0" smtClean="0"/>
          </a:p>
          <a:p>
            <a:r>
              <a:rPr lang="en-US" altLang="ja-JP" sz="1000" dirty="0" smtClean="0"/>
              <a:t>(</a:t>
            </a:r>
            <a:r>
              <a:rPr lang="ja-JP" altLang="en-US" sz="1000" dirty="0"/>
              <a:t>全体</a:t>
            </a:r>
            <a:r>
              <a:rPr lang="en-US" altLang="ja-JP" sz="1000" dirty="0"/>
              <a:t>28</a:t>
            </a:r>
            <a:r>
              <a:rPr lang="ja-JP" altLang="en-US" sz="1000" dirty="0"/>
              <a:t>％／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36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、</a:t>
            </a:r>
            <a:r>
              <a:rPr lang="en-US" altLang="ja-JP" sz="1000" dirty="0"/>
              <a:t>『※</a:t>
            </a:r>
            <a:r>
              <a:rPr lang="ja-JP" altLang="en-US" sz="1000" dirty="0"/>
              <a:t>「場所」認知あり 計</a:t>
            </a:r>
            <a:r>
              <a:rPr lang="en-US" altLang="ja-JP" sz="1000" dirty="0"/>
              <a:t>』(</a:t>
            </a:r>
            <a:r>
              <a:rPr lang="ja-JP" altLang="en-US" sz="1000" dirty="0"/>
              <a:t>全体</a:t>
            </a:r>
            <a:r>
              <a:rPr lang="en-US" altLang="ja-JP" sz="1000" dirty="0"/>
              <a:t>68</a:t>
            </a:r>
            <a:r>
              <a:rPr lang="ja-JP" altLang="en-US" sz="1000" dirty="0"/>
              <a:t>％／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81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、</a:t>
            </a:r>
            <a:r>
              <a:rPr lang="en-US" altLang="ja-JP" sz="1000" dirty="0"/>
              <a:t>『※</a:t>
            </a:r>
            <a:r>
              <a:rPr lang="ja-JP" altLang="en-US" sz="1000" dirty="0"/>
              <a:t>「役割</a:t>
            </a:r>
            <a:r>
              <a:rPr lang="ja-JP" altLang="en-US" sz="1000" dirty="0" smtClean="0"/>
              <a:t>」認知</a:t>
            </a:r>
            <a:endParaRPr lang="en-US" altLang="ja-JP" sz="1000" dirty="0" smtClean="0"/>
          </a:p>
          <a:p>
            <a:r>
              <a:rPr lang="ja-JP" altLang="en-US" sz="1000" dirty="0" smtClean="0"/>
              <a:t>あり </a:t>
            </a:r>
            <a:r>
              <a:rPr lang="ja-JP" altLang="en-US" sz="1000" dirty="0"/>
              <a:t>計</a:t>
            </a:r>
            <a:r>
              <a:rPr lang="en-US" altLang="ja-JP" sz="1000" dirty="0"/>
              <a:t>』(</a:t>
            </a:r>
            <a:r>
              <a:rPr lang="ja-JP" altLang="en-US" sz="1000" dirty="0"/>
              <a:t>全体</a:t>
            </a:r>
            <a:r>
              <a:rPr lang="en-US" altLang="ja-JP" sz="1000" dirty="0"/>
              <a:t>36</a:t>
            </a:r>
            <a:r>
              <a:rPr lang="ja-JP" altLang="en-US" sz="1000" dirty="0"/>
              <a:t>％／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42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の３指標共</a:t>
            </a:r>
            <a:r>
              <a:rPr lang="ja-JP" altLang="en-US" sz="1000" dirty="0" smtClean="0"/>
              <a:t>に、</a:t>
            </a:r>
            <a:r>
              <a:rPr lang="en-US" altLang="ja-JP" sz="1000" dirty="0" smtClean="0"/>
              <a:t>60</a:t>
            </a:r>
            <a:r>
              <a:rPr lang="ja-JP" altLang="en-US" sz="1000" dirty="0"/>
              <a:t>歳代が最も高く、年代別には高年代になる</a:t>
            </a:r>
            <a:r>
              <a:rPr lang="ja-JP" altLang="en-US" sz="1000" dirty="0" smtClean="0"/>
              <a:t>ほど</a:t>
            </a:r>
            <a:endParaRPr lang="en-US" altLang="ja-JP" sz="1000" dirty="0" smtClean="0"/>
          </a:p>
          <a:p>
            <a:r>
              <a:rPr lang="ja-JP" altLang="en-US" sz="1000" dirty="0" smtClean="0"/>
              <a:t>認知度</a:t>
            </a:r>
            <a:r>
              <a:rPr lang="ja-JP" altLang="en-US" sz="1000" dirty="0"/>
              <a:t>も高まる傾向がみられる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一方、逆に、</a:t>
            </a:r>
            <a:r>
              <a:rPr lang="en-US" altLang="ja-JP" sz="1000" dirty="0" smtClean="0"/>
              <a:t>60</a:t>
            </a:r>
            <a:r>
              <a:rPr lang="ja-JP" altLang="en-US" sz="1000" dirty="0"/>
              <a:t>歳代では１割強にとどまる</a:t>
            </a:r>
            <a:r>
              <a:rPr lang="en-US" altLang="ja-JP" sz="1000" dirty="0"/>
              <a:t>『</a:t>
            </a:r>
            <a:r>
              <a:rPr lang="ja-JP" altLang="en-US" sz="1000" dirty="0"/>
              <a:t>場所と役割共に知らない</a:t>
            </a:r>
            <a:r>
              <a:rPr lang="en-US" altLang="ja-JP" sz="1000" dirty="0"/>
              <a:t>』(</a:t>
            </a:r>
            <a:r>
              <a:rPr lang="ja-JP" altLang="en-US" sz="1000" dirty="0"/>
              <a:t>全体</a:t>
            </a:r>
            <a:r>
              <a:rPr lang="en-US" altLang="ja-JP" sz="1000" dirty="0"/>
              <a:t>23</a:t>
            </a:r>
            <a:r>
              <a:rPr lang="ja-JP" altLang="en-US" sz="1000" dirty="0"/>
              <a:t>％／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12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</a:t>
            </a:r>
            <a:r>
              <a:rPr lang="ja-JP" altLang="en-US" sz="1000" dirty="0" smtClean="0"/>
              <a:t>、</a:t>
            </a:r>
            <a:endParaRPr lang="en-US" altLang="ja-JP" sz="1000" dirty="0" smtClean="0"/>
          </a:p>
          <a:p>
            <a:r>
              <a:rPr lang="ja-JP" altLang="en-US" sz="1000" dirty="0" smtClean="0"/>
              <a:t>～</a:t>
            </a:r>
            <a:r>
              <a:rPr lang="en-US" altLang="ja-JP" sz="1000" dirty="0" smtClean="0"/>
              <a:t>20</a:t>
            </a:r>
            <a:r>
              <a:rPr lang="ja-JP" altLang="en-US" sz="1000" dirty="0" smtClean="0"/>
              <a:t>歳代</a:t>
            </a:r>
            <a:r>
              <a:rPr lang="en-US" altLang="ja-JP" sz="1000" dirty="0"/>
              <a:t>(37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と</a:t>
            </a:r>
            <a:r>
              <a:rPr lang="en-US" altLang="ja-JP" sz="1000" dirty="0"/>
              <a:t>30</a:t>
            </a:r>
            <a:r>
              <a:rPr lang="ja-JP" altLang="en-US" sz="1000" dirty="0"/>
              <a:t>歳代</a:t>
            </a:r>
            <a:r>
              <a:rPr lang="en-US" altLang="ja-JP" sz="1000" dirty="0"/>
              <a:t>(35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の若年層では共に３割台半ば以上で、年代が低い層ほど高め</a:t>
            </a:r>
            <a:r>
              <a:rPr lang="ja-JP" altLang="en-US" sz="1000" dirty="0" smtClean="0"/>
              <a:t>の傾向と</a:t>
            </a:r>
            <a:endParaRPr lang="en-US" altLang="ja-JP" sz="1000" dirty="0" smtClean="0"/>
          </a:p>
          <a:p>
            <a:r>
              <a:rPr lang="ja-JP" altLang="en-US" sz="1000" dirty="0" smtClean="0"/>
              <a:t>なって</a:t>
            </a:r>
            <a:r>
              <a:rPr lang="ja-JP" altLang="en-US" sz="1000" dirty="0"/>
              <a:t>いる。 </a:t>
            </a:r>
            <a:endParaRPr lang="en-US" altLang="ja-JP" sz="1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3865" y="3381986"/>
            <a:ext cx="6119999" cy="215444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問24</a:t>
            </a:r>
            <a:r>
              <a:rPr lang="ja-JP" altLang="en-US" sz="800" b="1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. あなた</a:t>
            </a:r>
            <a:r>
              <a:rPr lang="ja-JP" altLang="en-US" sz="800" b="1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は、地域防災拠点※の場所や役割を知っていますか。（○は１つだけ）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［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N=2,215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］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896196"/>
              </p:ext>
            </p:extLst>
          </p:nvPr>
        </p:nvGraphicFramePr>
        <p:xfrm>
          <a:off x="306000" y="3717225"/>
          <a:ext cx="4282440" cy="355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7" name="ワークシート" r:id="rId7" imgW="7137137" imgH="5917982" progId="Excel.Sheet.12">
                  <p:embed/>
                </p:oleObj>
              </mc:Choice>
              <mc:Fallback>
                <p:oleObj name="ワークシート" r:id="rId7" imgW="7137137" imgH="5917982" progId="Excel.Sheet.12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" y="3717225"/>
                        <a:ext cx="4282440" cy="3550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9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48467"/>
              </p:ext>
            </p:extLst>
          </p:nvPr>
        </p:nvGraphicFramePr>
        <p:xfrm>
          <a:off x="4632845" y="7488775"/>
          <a:ext cx="192786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ワークシート" r:id="rId4" imgW="3212982" imgH="1003263" progId="Excel.Sheet.12">
                  <p:embed/>
                </p:oleObj>
              </mc:Choice>
              <mc:Fallback>
                <p:oleObj name="ワークシート" r:id="rId4" imgW="3212982" imgH="1003263" progId="Excel.Sheet.12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845" y="7488775"/>
                        <a:ext cx="1927860" cy="6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383863" y="626690"/>
            <a:ext cx="6120000" cy="540000"/>
          </a:xfrm>
          <a:solidFill>
            <a:srgbClr val="D9D9D9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ja-JP" altLang="en-US" sz="1200" dirty="0" smtClean="0"/>
              <a:t>地域</a:t>
            </a:r>
            <a:r>
              <a:rPr lang="ja-JP" altLang="en-US" sz="1200" dirty="0"/>
              <a:t>防災拠点訓練への参加経験者の割合は、高年代層ほど高まり、年代格差も大きい</a:t>
            </a:r>
            <a:r>
              <a:rPr lang="ja-JP" altLang="en-US" sz="1200" dirty="0" smtClean="0"/>
              <a:t>。参加</a:t>
            </a:r>
            <a:r>
              <a:rPr lang="ja-JP" altLang="en-US" sz="1200" dirty="0"/>
              <a:t>経験者が必要だと思う取組への反応では、項目ごとに異なる年代傾向がみられる。 </a:t>
            </a:r>
            <a:endParaRPr kumimoji="1" lang="ja-JP" altLang="en-US" sz="1200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34000" y="399600"/>
            <a:ext cx="5398475" cy="251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en-US" altLang="ja-JP" sz="900" dirty="0"/>
              <a:t>【</a:t>
            </a:r>
            <a:r>
              <a:rPr lang="ja-JP" altLang="en-US" sz="900" dirty="0"/>
              <a:t>地域防災拠点訓練への参加経験と参加者が必要と思う取組や内容</a:t>
            </a:r>
            <a:r>
              <a:rPr lang="en-US" altLang="ja-JP" sz="900" dirty="0"/>
              <a:t>】</a:t>
            </a:r>
            <a:r>
              <a:rPr lang="ja-JP" altLang="en-US" sz="900" dirty="0"/>
              <a:t>（問</a:t>
            </a:r>
            <a:r>
              <a:rPr lang="en-US" altLang="ja-JP" sz="900" dirty="0"/>
              <a:t>25</a:t>
            </a:r>
            <a:r>
              <a:rPr lang="ja-JP" altLang="en-US" sz="900" dirty="0"/>
              <a:t>＆問</a:t>
            </a:r>
            <a:r>
              <a:rPr lang="en-US" altLang="ja-JP" sz="900" dirty="0"/>
              <a:t>25</a:t>
            </a:r>
            <a:r>
              <a:rPr lang="ja-JP" altLang="en-US" sz="900" dirty="0"/>
              <a:t>－</a:t>
            </a:r>
            <a:r>
              <a:rPr lang="en-US" altLang="ja-JP" sz="900" dirty="0"/>
              <a:t>1</a:t>
            </a:r>
            <a:r>
              <a:rPr lang="ja-JP" altLang="en-US" sz="900" dirty="0"/>
              <a:t>） </a:t>
            </a:r>
          </a:p>
        </p:txBody>
      </p:sp>
      <p:sp>
        <p:nvSpPr>
          <p:cNvPr id="17" name="サブタイトル 2"/>
          <p:cNvSpPr>
            <a:spLocks noGrp="1"/>
          </p:cNvSpPr>
          <p:nvPr>
            <p:ph type="subTitle" idx="1"/>
          </p:nvPr>
        </p:nvSpPr>
        <p:spPr>
          <a:xfrm>
            <a:off x="383865" y="1209600"/>
            <a:ext cx="6119999" cy="2247402"/>
          </a:xfrm>
        </p:spPr>
        <p:txBody>
          <a:bodyPr>
            <a:noAutofit/>
          </a:bodyPr>
          <a:lstStyle/>
          <a:p>
            <a:r>
              <a:rPr lang="ja-JP" altLang="en-US" sz="1000" dirty="0" smtClean="0"/>
              <a:t>地域</a:t>
            </a:r>
            <a:r>
              <a:rPr lang="ja-JP" altLang="en-US" sz="1000" dirty="0"/>
              <a:t>防災拠点訓練へ「参加したことがある」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26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人の割合を、性別と年代別にみると</a:t>
            </a:r>
            <a:r>
              <a:rPr lang="ja-JP" altLang="en-US" sz="1000" dirty="0" smtClean="0"/>
              <a:t>、性別で</a:t>
            </a:r>
            <a:endParaRPr lang="en-US" altLang="ja-JP" sz="1000" dirty="0" smtClean="0"/>
          </a:p>
          <a:p>
            <a:r>
              <a:rPr lang="ja-JP" altLang="en-US" sz="1000" dirty="0" smtClean="0"/>
              <a:t>は</a:t>
            </a:r>
            <a:r>
              <a:rPr lang="ja-JP" altLang="en-US" sz="1000" dirty="0"/>
              <a:t>男性</a:t>
            </a:r>
            <a:r>
              <a:rPr lang="en-US" altLang="ja-JP" sz="1000" dirty="0"/>
              <a:t>(22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より女性</a:t>
            </a:r>
            <a:r>
              <a:rPr lang="en-US" altLang="ja-JP" sz="1000" dirty="0"/>
              <a:t>(29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の方が高めで、年代別では</a:t>
            </a:r>
            <a:r>
              <a:rPr lang="en-US" altLang="ja-JP" sz="1000" dirty="0"/>
              <a:t>70</a:t>
            </a:r>
            <a:r>
              <a:rPr lang="ja-JP" altLang="en-US" sz="1000" dirty="0"/>
              <a:t>歳代以上</a:t>
            </a:r>
            <a:r>
              <a:rPr lang="en-US" altLang="ja-JP" sz="1000" dirty="0"/>
              <a:t>(49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を筆頭に</a:t>
            </a:r>
            <a:r>
              <a:rPr lang="ja-JP" altLang="en-US" sz="1000" dirty="0" smtClean="0"/>
              <a:t>、高年代層</a:t>
            </a:r>
            <a:r>
              <a:rPr lang="ja-JP" altLang="en-US" sz="1000" dirty="0"/>
              <a:t>ほど</a:t>
            </a:r>
            <a:r>
              <a:rPr lang="ja-JP" altLang="en-US" sz="1000" dirty="0" smtClean="0"/>
              <a:t>高</a:t>
            </a:r>
            <a:endParaRPr lang="en-US" altLang="ja-JP" sz="1000" dirty="0" smtClean="0"/>
          </a:p>
          <a:p>
            <a:r>
              <a:rPr lang="ja-JP" altLang="en-US" sz="1000" dirty="0" smtClean="0"/>
              <a:t>まる</a:t>
            </a:r>
            <a:r>
              <a:rPr lang="ja-JP" altLang="en-US" sz="1000" dirty="0"/>
              <a:t>結果となっているが、～</a:t>
            </a:r>
            <a:r>
              <a:rPr lang="en-US" altLang="ja-JP" sz="1000" dirty="0"/>
              <a:t>20</a:t>
            </a:r>
            <a:r>
              <a:rPr lang="ja-JP" altLang="en-US" sz="1000" dirty="0"/>
              <a:t>歳代</a:t>
            </a:r>
            <a:r>
              <a:rPr lang="en-US" altLang="ja-JP" sz="1000" dirty="0"/>
              <a:t>(7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や</a:t>
            </a:r>
            <a:r>
              <a:rPr lang="en-US" altLang="ja-JP" sz="1000" dirty="0"/>
              <a:t>30</a:t>
            </a:r>
            <a:r>
              <a:rPr lang="ja-JP" altLang="en-US" sz="1000" dirty="0"/>
              <a:t>歳代</a:t>
            </a:r>
            <a:r>
              <a:rPr lang="en-US" altLang="ja-JP" sz="1000" dirty="0"/>
              <a:t>(8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では１割に届かず</a:t>
            </a:r>
            <a:r>
              <a:rPr lang="ja-JP" altLang="en-US" sz="1000" dirty="0" smtClean="0"/>
              <a:t>、年代</a:t>
            </a:r>
            <a:r>
              <a:rPr lang="ja-JP" altLang="en-US" sz="1000" dirty="0"/>
              <a:t>格差が大きく</a:t>
            </a:r>
            <a:r>
              <a:rPr lang="ja-JP" altLang="en-US" sz="1000" dirty="0" smtClean="0"/>
              <a:t>なって</a:t>
            </a:r>
            <a:endParaRPr lang="en-US" altLang="ja-JP" sz="1000" dirty="0" smtClean="0"/>
          </a:p>
          <a:p>
            <a:r>
              <a:rPr lang="ja-JP" altLang="en-US" sz="1000" dirty="0" smtClean="0"/>
              <a:t>いる。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次に、地域</a:t>
            </a:r>
            <a:r>
              <a:rPr lang="ja-JP" altLang="en-US" sz="1000" dirty="0"/>
              <a:t>防災拠点訓練への参加経験者</a:t>
            </a:r>
            <a:r>
              <a:rPr lang="en-US" altLang="ja-JP" sz="1000" dirty="0"/>
              <a:t>(576</a:t>
            </a:r>
            <a:r>
              <a:rPr lang="ja-JP" altLang="en-US" sz="1000" dirty="0"/>
              <a:t>名</a:t>
            </a:r>
            <a:r>
              <a:rPr lang="en-US" altLang="ja-JP" sz="1000" dirty="0"/>
              <a:t>)</a:t>
            </a:r>
            <a:r>
              <a:rPr lang="ja-JP" altLang="en-US" sz="1000" dirty="0"/>
              <a:t>に、特に必要なものや今後取り入れるべき内容</a:t>
            </a:r>
            <a:r>
              <a:rPr lang="ja-JP" altLang="en-US" sz="1000" dirty="0" smtClean="0"/>
              <a:t>を選</a:t>
            </a:r>
            <a:r>
              <a:rPr lang="ja-JP" altLang="en-US" sz="1000" dirty="0" err="1" smtClean="0"/>
              <a:t>ん</a:t>
            </a:r>
            <a:endParaRPr lang="en-US" altLang="ja-JP" sz="1000" dirty="0" smtClean="0"/>
          </a:p>
          <a:p>
            <a:r>
              <a:rPr lang="ja-JP" altLang="en-US" sz="1000" dirty="0" smtClean="0"/>
              <a:t>で</a:t>
            </a:r>
            <a:r>
              <a:rPr lang="ja-JP" altLang="en-US" sz="1000" dirty="0"/>
              <a:t>もらった結果を、性別と年代別にみると、トップの「給水、トイレの組み立て</a:t>
            </a:r>
            <a:r>
              <a:rPr lang="ja-JP" altLang="en-US" sz="1000" dirty="0" smtClean="0"/>
              <a:t>など各種資</a:t>
            </a:r>
            <a:r>
              <a:rPr lang="ja-JP" altLang="en-US" sz="1000" dirty="0"/>
              <a:t>機材の</a:t>
            </a:r>
            <a:r>
              <a:rPr lang="ja-JP" altLang="en-US" sz="1000" dirty="0" smtClean="0"/>
              <a:t>取扱</a:t>
            </a:r>
            <a:endParaRPr lang="en-US" altLang="ja-JP" sz="1000" dirty="0" smtClean="0"/>
          </a:p>
          <a:p>
            <a:r>
              <a:rPr lang="ja-JP" altLang="en-US" sz="1000" dirty="0" smtClean="0"/>
              <a:t>い</a:t>
            </a:r>
            <a:r>
              <a:rPr lang="ja-JP" altLang="en-US" sz="1000" dirty="0"/>
              <a:t>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</a:t>
            </a:r>
            <a:r>
              <a:rPr lang="en-US" altLang="ja-JP" sz="1000" dirty="0"/>
              <a:t>53</a:t>
            </a:r>
            <a:r>
              <a:rPr lang="ja-JP" altLang="en-US" sz="1000" dirty="0"/>
              <a:t>％／</a:t>
            </a:r>
            <a:r>
              <a:rPr lang="en-US" altLang="ja-JP" sz="1000" dirty="0"/>
              <a:t>40</a:t>
            </a:r>
            <a:r>
              <a:rPr lang="ja-JP" altLang="en-US" sz="1000" dirty="0"/>
              <a:t>歳代</a:t>
            </a:r>
            <a:r>
              <a:rPr lang="en-US" altLang="ja-JP" sz="1000" dirty="0"/>
              <a:t>62</a:t>
            </a:r>
            <a:r>
              <a:rPr lang="ja-JP" altLang="en-US" sz="1000" dirty="0"/>
              <a:t>％／</a:t>
            </a:r>
            <a:r>
              <a:rPr lang="en-US" altLang="ja-JP" sz="1000" dirty="0"/>
              <a:t>30</a:t>
            </a:r>
            <a:r>
              <a:rPr lang="ja-JP" altLang="en-US" sz="1000" dirty="0"/>
              <a:t>歳代</a:t>
            </a:r>
            <a:r>
              <a:rPr lang="en-US" altLang="ja-JP" sz="1000" dirty="0"/>
              <a:t>37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</a:t>
            </a:r>
            <a:r>
              <a:rPr lang="en-US" altLang="ja-JP" sz="1000" dirty="0"/>
              <a:t>40</a:t>
            </a:r>
            <a:r>
              <a:rPr lang="ja-JP" altLang="en-US" sz="1000" dirty="0"/>
              <a:t>歳代で高い</a:t>
            </a:r>
            <a:r>
              <a:rPr lang="ja-JP" altLang="en-US" sz="1000" dirty="0" smtClean="0"/>
              <a:t>一方</a:t>
            </a:r>
            <a:r>
              <a:rPr lang="en-US" altLang="ja-JP" sz="1000" dirty="0" smtClean="0"/>
              <a:t>30</a:t>
            </a:r>
            <a:r>
              <a:rPr lang="ja-JP" altLang="en-US" sz="1000" dirty="0"/>
              <a:t>歳代で低め、逆に、次点の「</a:t>
            </a:r>
            <a:r>
              <a:rPr lang="ja-JP" altLang="en-US" sz="1000" dirty="0" smtClean="0"/>
              <a:t>女</a:t>
            </a:r>
            <a:endParaRPr lang="en-US" altLang="ja-JP" sz="1000" dirty="0" smtClean="0"/>
          </a:p>
          <a:p>
            <a:r>
              <a:rPr lang="ja-JP" altLang="en-US" sz="1000" dirty="0" smtClean="0"/>
              <a:t>性</a:t>
            </a:r>
            <a:r>
              <a:rPr lang="ja-JP" altLang="en-US" sz="1000" dirty="0"/>
              <a:t>、乳幼児、高齢者など多様な避難者への配慮を想定した訓練</a:t>
            </a:r>
            <a:r>
              <a:rPr lang="ja-JP" altLang="en-US" sz="1000" dirty="0" smtClean="0"/>
              <a:t>」</a:t>
            </a:r>
            <a:r>
              <a:rPr lang="en-US" altLang="ja-JP" sz="1000" dirty="0" smtClean="0"/>
              <a:t>(</a:t>
            </a:r>
            <a:r>
              <a:rPr lang="ja-JP" altLang="en-US" sz="1000" dirty="0"/>
              <a:t>全体</a:t>
            </a:r>
            <a:r>
              <a:rPr lang="en-US" altLang="ja-JP" sz="1000" dirty="0"/>
              <a:t>40</a:t>
            </a:r>
            <a:r>
              <a:rPr lang="ja-JP" altLang="en-US" sz="1000" dirty="0"/>
              <a:t>％／</a:t>
            </a:r>
            <a:r>
              <a:rPr lang="en-US" altLang="ja-JP" sz="1000" dirty="0"/>
              <a:t>30</a:t>
            </a:r>
            <a:r>
              <a:rPr lang="ja-JP" altLang="en-US" sz="1000" dirty="0"/>
              <a:t>歳代</a:t>
            </a:r>
            <a:r>
              <a:rPr lang="en-US" altLang="ja-JP" sz="1000" dirty="0"/>
              <a:t>51</a:t>
            </a:r>
            <a:r>
              <a:rPr lang="ja-JP" altLang="en-US" sz="1000" dirty="0"/>
              <a:t>％／</a:t>
            </a:r>
            <a:r>
              <a:rPr lang="en-US" altLang="ja-JP" sz="1000" dirty="0"/>
              <a:t>40</a:t>
            </a:r>
            <a:r>
              <a:rPr lang="ja-JP" altLang="en-US" sz="1000" dirty="0" smtClean="0"/>
              <a:t>歳代</a:t>
            </a:r>
            <a:endParaRPr lang="en-US" altLang="ja-JP" sz="1000" dirty="0" smtClean="0"/>
          </a:p>
          <a:p>
            <a:r>
              <a:rPr lang="en-US" altLang="ja-JP" sz="1000" dirty="0" smtClean="0"/>
              <a:t>33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</a:t>
            </a:r>
            <a:r>
              <a:rPr lang="en-US" altLang="ja-JP" sz="1000" dirty="0"/>
              <a:t>30</a:t>
            </a:r>
            <a:r>
              <a:rPr lang="ja-JP" altLang="en-US" sz="1000" dirty="0"/>
              <a:t>歳代で高い一方</a:t>
            </a:r>
            <a:r>
              <a:rPr lang="en-US" altLang="ja-JP" sz="1000" dirty="0"/>
              <a:t>40</a:t>
            </a:r>
            <a:r>
              <a:rPr lang="ja-JP" altLang="en-US" sz="1000" dirty="0"/>
              <a:t>歳代で低め、など項目</a:t>
            </a:r>
            <a:r>
              <a:rPr lang="ja-JP" altLang="en-US" sz="1000" dirty="0" smtClean="0"/>
              <a:t>によって</a:t>
            </a:r>
            <a:r>
              <a:rPr lang="ja-JP" altLang="en-US" sz="1000" dirty="0"/>
              <a:t>反応に年代格差がみられる項目が多め</a:t>
            </a:r>
            <a:r>
              <a:rPr lang="ja-JP" altLang="en-US" sz="1000" dirty="0" smtClean="0"/>
              <a:t>の</a:t>
            </a:r>
            <a:endParaRPr lang="en-US" altLang="ja-JP" sz="1000" dirty="0" smtClean="0"/>
          </a:p>
          <a:p>
            <a:r>
              <a:rPr lang="ja-JP" altLang="en-US" sz="1000" dirty="0" smtClean="0"/>
              <a:t>傾向</a:t>
            </a:r>
            <a:r>
              <a:rPr lang="ja-JP" altLang="en-US" sz="1000" dirty="0"/>
              <a:t>で、３位の「夜間の災害発生を想定した訓練</a:t>
            </a:r>
            <a:r>
              <a:rPr lang="ja-JP" altLang="en-US" sz="1000" dirty="0" smtClean="0"/>
              <a:t>」</a:t>
            </a:r>
            <a:r>
              <a:rPr lang="en-US" altLang="ja-JP" sz="1000" dirty="0" smtClean="0"/>
              <a:t>(</a:t>
            </a:r>
            <a:r>
              <a:rPr lang="ja-JP" altLang="en-US" sz="1000" dirty="0"/>
              <a:t>全体</a:t>
            </a:r>
            <a:r>
              <a:rPr lang="en-US" altLang="ja-JP" sz="1000" dirty="0"/>
              <a:t>36</a:t>
            </a:r>
            <a:r>
              <a:rPr lang="ja-JP" altLang="en-US" sz="1000" dirty="0"/>
              <a:t>％／男性</a:t>
            </a:r>
            <a:r>
              <a:rPr lang="en-US" altLang="ja-JP" sz="1000" dirty="0"/>
              <a:t>43</a:t>
            </a:r>
            <a:r>
              <a:rPr lang="ja-JP" altLang="en-US" sz="1000" dirty="0"/>
              <a:t>％／女性</a:t>
            </a:r>
            <a:r>
              <a:rPr lang="en-US" altLang="ja-JP" sz="1000" dirty="0"/>
              <a:t>31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は性差も</a:t>
            </a:r>
            <a:r>
              <a:rPr lang="ja-JP" altLang="en-US" sz="1000" dirty="0" smtClean="0"/>
              <a:t>大きめ</a:t>
            </a:r>
            <a:endParaRPr lang="en-US" altLang="ja-JP" sz="1000" dirty="0" smtClean="0"/>
          </a:p>
          <a:p>
            <a:r>
              <a:rPr lang="ja-JP" altLang="en-US" sz="1000" dirty="0" smtClean="0"/>
              <a:t>と</a:t>
            </a:r>
            <a:r>
              <a:rPr lang="ja-JP" altLang="en-US" sz="1000" dirty="0"/>
              <a:t>なっている。 </a:t>
            </a:r>
            <a:endParaRPr lang="en-US" altLang="ja-JP" sz="1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789494" y="3708502"/>
            <a:ext cx="3713935" cy="541151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＜問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で「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1.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参加したことがある」とお答えの方＞</a:t>
            </a:r>
            <a:endParaRPr lang="en-US" altLang="ja-JP" sz="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25-1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 地域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防災拠点で行っている訓練で、特に必要なものや、今後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取り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入れる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べきと考える内容は何ですか。（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はいくつでも） ［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N=576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］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19347" y="3708502"/>
            <a:ext cx="2052000" cy="541151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25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 あなた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は、地域防災拠点訓練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に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参加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したことがありますか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。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は１つだけ） ［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N=2,215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］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83300"/>
              </p:ext>
            </p:extLst>
          </p:nvPr>
        </p:nvGraphicFramePr>
        <p:xfrm>
          <a:off x="306000" y="4346461"/>
          <a:ext cx="626110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ワークシート" r:id="rId7" imgW="12521739" imgH="6362466" progId="Excel.Sheet.12">
                  <p:embed/>
                </p:oleObj>
              </mc:Choice>
              <mc:Fallback>
                <p:oleObj name="ワークシート" r:id="rId7" imgW="12521739" imgH="6362466" progId="Excel.Sheet.12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" y="4346461"/>
                        <a:ext cx="6261100" cy="318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92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93881"/>
              </p:ext>
            </p:extLst>
          </p:nvPr>
        </p:nvGraphicFramePr>
        <p:xfrm>
          <a:off x="3846660" y="8004252"/>
          <a:ext cx="192786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" name="ワークシート" r:id="rId4" imgW="3212982" imgH="1003263" progId="Excel.Sheet.12">
                  <p:embed/>
                </p:oleObj>
              </mc:Choice>
              <mc:Fallback>
                <p:oleObj name="ワークシート" r:id="rId4" imgW="3212982" imgH="1003263" progId="Excel.Sheet.12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660" y="8004252"/>
                        <a:ext cx="1927860" cy="6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383865" y="626689"/>
            <a:ext cx="6118480" cy="684000"/>
          </a:xfrm>
          <a:solidFill>
            <a:srgbClr val="D9D9D9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ja-JP" altLang="en-US" sz="1200" dirty="0" smtClean="0"/>
              <a:t>ほぼ</a:t>
            </a:r>
            <a:r>
              <a:rPr lang="ja-JP" altLang="en-US" sz="1200" dirty="0"/>
              <a:t>３割で最多だった</a:t>
            </a:r>
            <a:r>
              <a:rPr lang="en-US" altLang="ja-JP" sz="1200" dirty="0"/>
              <a:t>『</a:t>
            </a:r>
            <a:r>
              <a:rPr lang="ja-JP" altLang="en-US" sz="1200" dirty="0"/>
              <a:t>避難は、発令に関係なく自分の判断で</a:t>
            </a:r>
            <a:r>
              <a:rPr lang="en-US" altLang="ja-JP" sz="1200" dirty="0"/>
              <a:t>』</a:t>
            </a:r>
            <a:r>
              <a:rPr lang="ja-JP" altLang="en-US" sz="1200" dirty="0"/>
              <a:t>という人は</a:t>
            </a:r>
            <a:r>
              <a:rPr lang="ja-JP" altLang="en-US" sz="1200" dirty="0" smtClean="0"/>
              <a:t>、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女性</a:t>
            </a:r>
            <a:r>
              <a:rPr lang="ja-JP" altLang="en-US" sz="1200" dirty="0"/>
              <a:t>の方</a:t>
            </a:r>
            <a:r>
              <a:rPr lang="ja-JP" altLang="en-US" sz="1200" dirty="0" smtClean="0"/>
              <a:t>が僅か</a:t>
            </a:r>
            <a:r>
              <a:rPr lang="ja-JP" altLang="en-US" sz="1200" dirty="0"/>
              <a:t>に多めながら、年代別では低めな～</a:t>
            </a:r>
            <a:r>
              <a:rPr lang="en-US" altLang="ja-JP" sz="1200" dirty="0"/>
              <a:t>20</a:t>
            </a:r>
            <a:r>
              <a:rPr lang="ja-JP" altLang="en-US" sz="1200" dirty="0"/>
              <a:t>歳代を除く</a:t>
            </a:r>
            <a:r>
              <a:rPr lang="ja-JP" altLang="en-US" sz="1200" dirty="0" smtClean="0"/>
              <a:t>と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　　　　　　　　　　　　　　　　　　　　　　　　大きな年代格差は</a:t>
            </a:r>
            <a:r>
              <a:rPr lang="ja-JP" altLang="en-US" sz="1200" dirty="0"/>
              <a:t>みられない。 </a:t>
            </a:r>
            <a:endParaRPr kumimoji="1" lang="ja-JP" altLang="en-US" sz="1200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34000" y="399600"/>
            <a:ext cx="5398475" cy="251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en-US" altLang="ja-JP" sz="900" dirty="0"/>
              <a:t>【</a:t>
            </a:r>
            <a:r>
              <a:rPr lang="ja-JP" altLang="en-US" sz="900" dirty="0"/>
              <a:t>各種避難の情報・勧告・指示が発令された際の避難の仕方</a:t>
            </a:r>
            <a:r>
              <a:rPr lang="en-US" altLang="ja-JP" sz="900" dirty="0"/>
              <a:t>】</a:t>
            </a:r>
            <a:r>
              <a:rPr lang="ja-JP" altLang="en-US" sz="900" dirty="0"/>
              <a:t>（問</a:t>
            </a:r>
            <a:r>
              <a:rPr lang="en-US" altLang="ja-JP" sz="900" dirty="0"/>
              <a:t>26</a:t>
            </a:r>
            <a:r>
              <a:rPr lang="ja-JP" altLang="en-US" sz="900" dirty="0"/>
              <a:t>） </a:t>
            </a:r>
          </a:p>
        </p:txBody>
      </p:sp>
      <p:sp>
        <p:nvSpPr>
          <p:cNvPr id="17" name="サブタイトル 2"/>
          <p:cNvSpPr>
            <a:spLocks noGrp="1"/>
          </p:cNvSpPr>
          <p:nvPr>
            <p:ph type="subTitle" idx="1"/>
          </p:nvPr>
        </p:nvSpPr>
        <p:spPr>
          <a:xfrm>
            <a:off x="383865" y="1358881"/>
            <a:ext cx="6119999" cy="2154286"/>
          </a:xfrm>
        </p:spPr>
        <p:txBody>
          <a:bodyPr>
            <a:noAutofit/>
          </a:bodyPr>
          <a:lstStyle/>
          <a:p>
            <a:r>
              <a:rPr lang="ja-JP" altLang="en-US" sz="1000" dirty="0" smtClean="0"/>
              <a:t>避難</a:t>
            </a:r>
            <a:r>
              <a:rPr lang="ja-JP" altLang="en-US" sz="1000" dirty="0"/>
              <a:t>に関する各種情報発令時の避難方法を、呈示選択肢の中から単数回答で選んでもらった結果を</a:t>
            </a:r>
            <a:r>
              <a:rPr lang="ja-JP" altLang="en-US" sz="1000" dirty="0" smtClean="0"/>
              <a:t>、</a:t>
            </a:r>
            <a:endParaRPr lang="en-US" altLang="ja-JP" sz="1000" dirty="0" smtClean="0"/>
          </a:p>
          <a:p>
            <a:r>
              <a:rPr lang="ja-JP" altLang="en-US" sz="1000" dirty="0" smtClean="0"/>
              <a:t>性別</a:t>
            </a:r>
            <a:r>
              <a:rPr lang="ja-JP" altLang="en-US" sz="1000" dirty="0"/>
              <a:t>と年代別にみると、ほぼ３割で最多だった「発令の有無に関係なく、周囲の状況を見て必要</a:t>
            </a:r>
            <a:r>
              <a:rPr lang="ja-JP" altLang="en-US" sz="1000" dirty="0" smtClean="0"/>
              <a:t>であれ</a:t>
            </a:r>
            <a:endParaRPr lang="en-US" altLang="ja-JP" sz="1000" dirty="0" smtClean="0"/>
          </a:p>
          <a:p>
            <a:r>
              <a:rPr lang="ja-JP" altLang="en-US" sz="1000" dirty="0" smtClean="0"/>
              <a:t>ば</a:t>
            </a:r>
            <a:r>
              <a:rPr lang="ja-JP" altLang="en-US" sz="1000" dirty="0"/>
              <a:t>非難する」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</a:t>
            </a:r>
            <a:r>
              <a:rPr lang="en-US" altLang="ja-JP" sz="1000" dirty="0"/>
              <a:t>29</a:t>
            </a:r>
            <a:r>
              <a:rPr lang="ja-JP" altLang="en-US" sz="1000" dirty="0"/>
              <a:t>％／女性</a:t>
            </a:r>
            <a:r>
              <a:rPr lang="en-US" altLang="ja-JP" sz="1000" dirty="0"/>
              <a:t>31</a:t>
            </a:r>
            <a:r>
              <a:rPr lang="ja-JP" altLang="en-US" sz="1000" dirty="0"/>
              <a:t>％／男性</a:t>
            </a:r>
            <a:r>
              <a:rPr lang="en-US" altLang="ja-JP" sz="1000" dirty="0"/>
              <a:t>28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は、女性の方が僅かに高めながら性差は小さく</a:t>
            </a:r>
            <a:r>
              <a:rPr lang="ja-JP" altLang="en-US" sz="1000" dirty="0" smtClean="0"/>
              <a:t>、年代</a:t>
            </a:r>
            <a:endParaRPr lang="en-US" altLang="ja-JP" sz="1000" dirty="0" smtClean="0"/>
          </a:p>
          <a:p>
            <a:r>
              <a:rPr lang="ja-JP" altLang="en-US" sz="1000" dirty="0" smtClean="0"/>
              <a:t>別</a:t>
            </a:r>
            <a:r>
              <a:rPr lang="ja-JP" altLang="en-US" sz="1000" dirty="0"/>
              <a:t>では～</a:t>
            </a:r>
            <a:r>
              <a:rPr lang="en-US" altLang="ja-JP" sz="1000" dirty="0"/>
              <a:t>20</a:t>
            </a:r>
            <a:r>
              <a:rPr lang="ja-JP" altLang="en-US" sz="1000" dirty="0"/>
              <a:t>歳代</a:t>
            </a:r>
            <a:r>
              <a:rPr lang="en-US" altLang="ja-JP" sz="1000" dirty="0"/>
              <a:t>(23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でやや低めなことを除くと、他の年代層</a:t>
            </a:r>
            <a:r>
              <a:rPr lang="en-US" altLang="ja-JP" sz="1000" dirty="0"/>
              <a:t>(28</a:t>
            </a:r>
            <a:r>
              <a:rPr lang="ja-JP" altLang="en-US" sz="1000" dirty="0"/>
              <a:t>％～</a:t>
            </a:r>
            <a:r>
              <a:rPr lang="en-US" altLang="ja-JP" sz="1000" dirty="0"/>
              <a:t>32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では</a:t>
            </a:r>
            <a:r>
              <a:rPr lang="ja-JP" altLang="en-US" sz="1000" dirty="0" smtClean="0"/>
              <a:t>ほとんど差</a:t>
            </a:r>
            <a:r>
              <a:rPr lang="ja-JP" altLang="en-US" sz="1000" dirty="0"/>
              <a:t>は</a:t>
            </a:r>
            <a:r>
              <a:rPr lang="ja-JP" altLang="en-US" sz="1000" dirty="0" smtClean="0"/>
              <a:t>みられ</a:t>
            </a:r>
            <a:endParaRPr lang="en-US" altLang="ja-JP" sz="1000" dirty="0" smtClean="0"/>
          </a:p>
          <a:p>
            <a:r>
              <a:rPr lang="ja-JP" altLang="en-US" sz="1000" dirty="0" smtClean="0"/>
              <a:t>ない。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次点</a:t>
            </a:r>
            <a:r>
              <a:rPr lang="ja-JP" altLang="en-US" sz="1000" dirty="0"/>
              <a:t>の「避難勧告が発令された時点で非難する」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</a:t>
            </a:r>
            <a:r>
              <a:rPr lang="en-US" altLang="ja-JP" sz="1000" dirty="0"/>
              <a:t>26</a:t>
            </a:r>
            <a:r>
              <a:rPr lang="ja-JP" altLang="en-US" sz="1000" dirty="0"/>
              <a:t>％／</a:t>
            </a:r>
            <a:r>
              <a:rPr lang="en-US" altLang="ja-JP" sz="1000" dirty="0"/>
              <a:t>60</a:t>
            </a:r>
            <a:r>
              <a:rPr lang="ja-JP" altLang="en-US" sz="1000" dirty="0"/>
              <a:t>歳代</a:t>
            </a:r>
            <a:r>
              <a:rPr lang="en-US" altLang="ja-JP" sz="1000" dirty="0"/>
              <a:t>31</a:t>
            </a:r>
            <a:r>
              <a:rPr lang="ja-JP" altLang="en-US" sz="1000" dirty="0"/>
              <a:t>％／～</a:t>
            </a:r>
            <a:r>
              <a:rPr lang="en-US" altLang="ja-JP" sz="1000" dirty="0"/>
              <a:t>20</a:t>
            </a:r>
            <a:r>
              <a:rPr lang="ja-JP" altLang="en-US" sz="1000" dirty="0"/>
              <a:t>歳代</a:t>
            </a:r>
            <a:r>
              <a:rPr lang="en-US" altLang="ja-JP" sz="1000" dirty="0"/>
              <a:t>30</a:t>
            </a:r>
            <a:r>
              <a:rPr lang="ja-JP" altLang="en-US" sz="1000" dirty="0"/>
              <a:t>％</a:t>
            </a:r>
            <a:r>
              <a:rPr lang="ja-JP" altLang="en-US" sz="1000" dirty="0" smtClean="0"/>
              <a:t>／</a:t>
            </a:r>
            <a:r>
              <a:rPr lang="en-US" altLang="ja-JP" sz="1000" dirty="0" smtClean="0"/>
              <a:t>70</a:t>
            </a:r>
            <a:r>
              <a:rPr lang="ja-JP" altLang="en-US" sz="1000" dirty="0" smtClean="0"/>
              <a:t>歳代</a:t>
            </a:r>
            <a:endParaRPr lang="en-US" altLang="ja-JP" sz="1000" dirty="0" smtClean="0"/>
          </a:p>
          <a:p>
            <a:r>
              <a:rPr lang="ja-JP" altLang="en-US" sz="1000" dirty="0" smtClean="0"/>
              <a:t>以上</a:t>
            </a:r>
            <a:r>
              <a:rPr lang="en-US" altLang="ja-JP" sz="1000" dirty="0"/>
              <a:t>21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は、</a:t>
            </a:r>
            <a:r>
              <a:rPr lang="en-US" altLang="ja-JP" sz="1000" dirty="0"/>
              <a:t>60</a:t>
            </a:r>
            <a:r>
              <a:rPr lang="ja-JP" altLang="en-US" sz="1000" dirty="0"/>
              <a:t>歳代と～</a:t>
            </a:r>
            <a:r>
              <a:rPr lang="en-US" altLang="ja-JP" sz="1000" dirty="0"/>
              <a:t>20</a:t>
            </a:r>
            <a:r>
              <a:rPr lang="ja-JP" altLang="en-US" sz="1000" dirty="0"/>
              <a:t>歳代でやや高めで</a:t>
            </a:r>
            <a:r>
              <a:rPr lang="en-US" altLang="ja-JP" sz="1000" dirty="0"/>
              <a:t>70</a:t>
            </a:r>
            <a:r>
              <a:rPr lang="ja-JP" altLang="en-US" sz="1000" dirty="0"/>
              <a:t>歳代以上で低めとなっているが</a:t>
            </a:r>
            <a:r>
              <a:rPr lang="ja-JP" altLang="en-US" sz="1000" dirty="0" smtClean="0"/>
              <a:t>、３位</a:t>
            </a:r>
            <a:r>
              <a:rPr lang="ja-JP" altLang="en-US" sz="1000" dirty="0"/>
              <a:t>の「避難</a:t>
            </a:r>
            <a:r>
              <a:rPr lang="ja-JP" altLang="en-US" sz="1000" dirty="0" smtClean="0"/>
              <a:t>指示</a:t>
            </a:r>
            <a:endParaRPr lang="en-US" altLang="ja-JP" sz="1000" dirty="0" smtClean="0"/>
          </a:p>
          <a:p>
            <a:r>
              <a:rPr lang="ja-JP" altLang="en-US" sz="1000" dirty="0" smtClean="0"/>
              <a:t>が</a:t>
            </a:r>
            <a:r>
              <a:rPr lang="ja-JP" altLang="en-US" sz="1000" dirty="0"/>
              <a:t>発令された時点で避難する」</a:t>
            </a:r>
            <a:r>
              <a:rPr lang="en-US" altLang="ja-JP" sz="1000" dirty="0"/>
              <a:t>(</a:t>
            </a:r>
            <a:r>
              <a:rPr lang="ja-JP" altLang="en-US" sz="1000" dirty="0"/>
              <a:t>全体で</a:t>
            </a:r>
            <a:r>
              <a:rPr lang="en-US" altLang="ja-JP" sz="1000" dirty="0"/>
              <a:t>19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では性差や年代差が総じて小さい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pPr>
              <a:lnSpc>
                <a:spcPts val="400"/>
              </a:lnSpc>
            </a:pPr>
            <a:endParaRPr lang="en-US" altLang="ja-JP" sz="1000" dirty="0" smtClean="0"/>
          </a:p>
          <a:p>
            <a:r>
              <a:rPr lang="ja-JP" altLang="en-US" sz="1000" dirty="0" smtClean="0"/>
              <a:t>一方</a:t>
            </a:r>
            <a:r>
              <a:rPr lang="ja-JP" altLang="en-US" sz="1000" dirty="0"/>
              <a:t>、全体で１割程度みられる</a:t>
            </a:r>
            <a:r>
              <a:rPr lang="en-US" altLang="ja-JP" sz="1000" dirty="0"/>
              <a:t>『</a:t>
            </a:r>
            <a:r>
              <a:rPr lang="ja-JP" altLang="en-US" sz="1000" dirty="0"/>
              <a:t>避難の場所、方法、発令種の内容、発令の確認方法などの</a:t>
            </a:r>
            <a:r>
              <a:rPr lang="ja-JP" altLang="en-US" sz="1000" dirty="0" smtClean="0"/>
              <a:t>、いずれか</a:t>
            </a:r>
            <a:endParaRPr lang="en-US" altLang="ja-JP" sz="1000" dirty="0" smtClean="0"/>
          </a:p>
          <a:p>
            <a:r>
              <a:rPr lang="ja-JP" altLang="en-US" sz="1000" dirty="0" smtClean="0"/>
              <a:t>が</a:t>
            </a:r>
            <a:r>
              <a:rPr lang="ja-JP" altLang="en-US" sz="1000" dirty="0"/>
              <a:t>わからない </a:t>
            </a:r>
            <a:r>
              <a:rPr lang="en-US" altLang="ja-JP" sz="1000" dirty="0"/>
              <a:t>(</a:t>
            </a:r>
            <a:r>
              <a:rPr lang="ja-JP" altLang="en-US" sz="1000" dirty="0"/>
              <a:t>計</a:t>
            </a:r>
            <a:r>
              <a:rPr lang="en-US" altLang="ja-JP" sz="1000" dirty="0"/>
              <a:t>)』(</a:t>
            </a:r>
            <a:r>
              <a:rPr lang="ja-JP" altLang="en-US" sz="1000" dirty="0"/>
              <a:t>合計で</a:t>
            </a:r>
            <a:r>
              <a:rPr lang="en-US" altLang="ja-JP" sz="1000" dirty="0"/>
              <a:t>9</a:t>
            </a:r>
            <a:r>
              <a:rPr lang="ja-JP" altLang="en-US" sz="1000" dirty="0"/>
              <a:t>％</a:t>
            </a:r>
            <a:r>
              <a:rPr lang="en-US" altLang="ja-JP" sz="1000" dirty="0"/>
              <a:t>)</a:t>
            </a:r>
            <a:r>
              <a:rPr lang="ja-JP" altLang="en-US" sz="1000" dirty="0"/>
              <a:t>という人は、～</a:t>
            </a:r>
            <a:r>
              <a:rPr lang="en-US" altLang="ja-JP" sz="1000" dirty="0"/>
              <a:t>20</a:t>
            </a:r>
            <a:r>
              <a:rPr lang="ja-JP" altLang="en-US" sz="1000" dirty="0"/>
              <a:t>歳代や</a:t>
            </a:r>
            <a:r>
              <a:rPr lang="en-US" altLang="ja-JP" sz="1000" dirty="0"/>
              <a:t>30</a:t>
            </a:r>
            <a:r>
              <a:rPr lang="ja-JP" altLang="en-US" sz="1000" dirty="0"/>
              <a:t>歳代の若年層でやや多めの傾向。 </a:t>
            </a:r>
            <a:endParaRPr lang="en-US" altLang="ja-JP" sz="1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3865" y="3799802"/>
            <a:ext cx="6119999" cy="360000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問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26</a:t>
            </a:r>
            <a:r>
              <a:rPr lang="en-US" altLang="ja-JP" sz="800" b="1" dirty="0" smtClean="0">
                <a:latin typeface="HG丸ｺﾞｼｯｸM-PRO"/>
                <a:ea typeface="HG丸ｺﾞｼｯｸM-PRO"/>
                <a:cs typeface="HG丸ｺﾞｼｯｸM-PRO"/>
              </a:rPr>
              <a:t>.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 避難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準備情報、避難勧告及び避難指示の情報が発令された際、あなたは、どのように避難しますか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。</a:t>
            </a:r>
            <a:endParaRPr lang="en-US" altLang="ja-JP" sz="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（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○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は１つだけ） </a:t>
            </a:r>
            <a:r>
              <a:rPr lang="ja-JP" altLang="en-US" sz="800" b="1" dirty="0" smtClean="0">
                <a:latin typeface="HG丸ｺﾞｼｯｸM-PRO"/>
                <a:ea typeface="HG丸ｺﾞｼｯｸM-PRO"/>
                <a:cs typeface="HG丸ｺﾞｼｯｸM-PRO"/>
              </a:rPr>
              <a:t>　［</a:t>
            </a:r>
            <a:r>
              <a:rPr lang="en-US" altLang="ja-JP" sz="800" b="1" dirty="0">
                <a:latin typeface="HG丸ｺﾞｼｯｸM-PRO"/>
                <a:ea typeface="HG丸ｺﾞｼｯｸM-PRO"/>
                <a:cs typeface="HG丸ｺﾞｼｯｸM-PRO"/>
              </a:rPr>
              <a:t>N=2,215</a:t>
            </a:r>
            <a:r>
              <a:rPr lang="ja-JP" altLang="en-US" sz="800" b="1" dirty="0">
                <a:latin typeface="HG丸ｺﾞｼｯｸM-PRO"/>
                <a:ea typeface="HG丸ｺﾞｼｯｸM-PRO"/>
                <a:cs typeface="HG丸ｺﾞｼｯｸM-PRO"/>
              </a:rPr>
              <a:t>］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75675"/>
              </p:ext>
            </p:extLst>
          </p:nvPr>
        </p:nvGraphicFramePr>
        <p:xfrm>
          <a:off x="306000" y="4230970"/>
          <a:ext cx="5494020" cy="381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9" name="ワークシート" r:id="rId7" imgW="9156363" imgH="6362466" progId="Excel.Sheet.12">
                  <p:embed/>
                </p:oleObj>
              </mc:Choice>
              <mc:Fallback>
                <p:oleObj name="ワークシート" r:id="rId7" imgW="9156363" imgH="6362466" progId="Excel.Sheet.12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" y="4230970"/>
                        <a:ext cx="5494020" cy="3817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28259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2341</Words>
  <Application>Microsoft Office PowerPoint</Application>
  <PresentationFormat>A4 210 x 297 mm</PresentationFormat>
  <Paragraphs>131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HG丸ｺﾞｼｯｸM-PRO</vt:lpstr>
      <vt:lpstr>ＭＳ Ｐゴシック</vt:lpstr>
      <vt:lpstr>Arial</vt:lpstr>
      <vt:lpstr>Calibri</vt:lpstr>
      <vt:lpstr>ホワイト</vt:lpstr>
      <vt:lpstr>ワークシート</vt:lpstr>
      <vt:lpstr>防災情報の主な情報源で、断然トップの「テレビ」は、 　　性別では女性の方が高めで、年代別では年代が高くなるほどその比率も高まる。 一方、次点の「インターネット」は、逆に男性の方が高めで、 　　　　　　　　　　　　　　　　　　　　　　　年代別では30～40歳代で高い。 </vt:lpstr>
      <vt:lpstr>必要だと考える防災対策で『防災マップ等紙媒体の充実』を【1位】に挙げる割合は、 　　　　年代が上がるにつれて高まり、60歳代以上の高齢層では６割を超えている。 逆に『WEB利用の情報発信の強化』の【１位】は、 　　　　　　　　　　　　　　　若年層ほど高く、～20歳代では５割を超えている。 </vt:lpstr>
      <vt:lpstr>呈示３項目別の実施率は、いずれも高年代になるほど高まる傾向がみられるが、 　　３項目の中でその実施率に最も年代格差が大きいのは 　　　　　　　　　　　　　『３日分の飲食品や対策品等の備蓄』となっている。 </vt:lpstr>
      <vt:lpstr>地域の防災へ必要な取組では、3項目共に、 　　高年代になるほど概ねその割合も高まる傾向がみられるが、 　　　年代格差が最も大きめなのは「地域での初期消火活動の充実」となっている。 </vt:lpstr>
      <vt:lpstr>地域防災拠点の認知状況は、各指標共に、 　　　　　　　　　　　　　60歳代を筆頭に、高年代層ほど高めの傾向にあり、 60歳代では１割強にとどまる『場所と役割共に知らない』も、 　　　　　　　　　　　　　～20歳代と30歳代では共に３割台半ば以上と高い。 </vt:lpstr>
      <vt:lpstr>地域防災拠点訓練への参加経験者の割合は、高年代層ほど高まり、年代格差も大きい。参加経験者が必要だと思う取組への反応では、項目ごとに異なる年代傾向がみられる。 </vt:lpstr>
      <vt:lpstr>ほぼ３割で最多だった『避難は、発令に関係なく自分の判断で』という人は、 　　　女性の方が僅かに多めながら、年代別では低めな～20歳代を除くと 　　　　　　　　　　　　　　　　　　　　　　　　大きな年代格差はみられない。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Hiroaki Hasegawa</dc:creator>
  <cp:lastModifiedBy>Administrator</cp:lastModifiedBy>
  <cp:revision>455</cp:revision>
  <cp:lastPrinted>2017-03-15T02:29:20Z</cp:lastPrinted>
  <dcterms:created xsi:type="dcterms:W3CDTF">2017-02-02T06:29:16Z</dcterms:created>
  <dcterms:modified xsi:type="dcterms:W3CDTF">2017-03-31T02:08:08Z</dcterms:modified>
</cp:coreProperties>
</file>