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7"/>
  </p:notesMasterIdLst>
  <p:handoutMasterIdLst>
    <p:handoutMasterId r:id="rId8"/>
  </p:handoutMasterIdLst>
  <p:sldIdLst>
    <p:sldId id="334" r:id="rId2"/>
    <p:sldId id="335" r:id="rId3"/>
    <p:sldId id="336" r:id="rId4"/>
    <p:sldId id="337" r:id="rId5"/>
    <p:sldId id="338" r:id="rId6"/>
  </p:sldIdLst>
  <p:sldSz cx="6858000" cy="9906000" type="A4"/>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４．調査結果の分析" id="{65266D8E-23BD-2F47-9BE9-BE026A443B62}">
          <p14:sldIdLst>
            <p14:sldId id="334"/>
            <p14:sldId id="335"/>
            <p14:sldId id="336"/>
            <p14:sldId id="337"/>
            <p14:sldId id="338"/>
          </p14:sldIdLst>
        </p14:section>
      </p14:sectionLst>
    </p:ext>
    <p:ext uri="{EFAFB233-063F-42B5-8137-9DF3F51BA10A}">
      <p15:sldGuideLst xmlns:p15="http://schemas.microsoft.com/office/powerpoint/2012/main">
        <p15:guide id="1" orient="horz">
          <p15:clr>
            <a:srgbClr val="A4A3A4"/>
          </p15:clr>
        </p15:guide>
        <p15:guide id="2" pos="2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54" autoAdjust="0"/>
    <p:restoredTop sz="99622" autoAdjust="0"/>
  </p:normalViewPr>
  <p:slideViewPr>
    <p:cSldViewPr snapToGrid="0" snapToObjects="1">
      <p:cViewPr>
        <p:scale>
          <a:sx n="106" d="100"/>
          <a:sy n="106" d="100"/>
        </p:scale>
        <p:origin x="1308" y="-30"/>
      </p:cViewPr>
      <p:guideLst>
        <p:guide orient="horz"/>
        <p:guide pos="24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8F4F095C-0A36-D340-A7CF-BE757CB61164}" type="datetime1">
              <a:rPr kumimoji="1" lang="ja-JP" altLang="en-US" smtClean="0"/>
              <a:pPr/>
              <a:t>2017/3/31</a:t>
            </a:fld>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2A314CE9-B18D-2F4D-9D30-8A41E296FC1D}" type="slidenum">
              <a:rPr kumimoji="1" lang="ja-JP" altLang="en-US" smtClean="0"/>
              <a:pPr/>
              <a:t>‹#›</a:t>
            </a:fld>
            <a:endParaRPr kumimoji="1" lang="ja-JP" altLang="en-US"/>
          </a:p>
        </p:txBody>
      </p:sp>
    </p:spTree>
    <p:extLst>
      <p:ext uri="{BB962C8B-B14F-4D97-AF65-F5344CB8AC3E}">
        <p14:creationId xmlns:p14="http://schemas.microsoft.com/office/powerpoint/2010/main" val="333855301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8A0E1138-31F2-0B4C-96E8-867EE3CC3FB7}" type="datetime1">
              <a:rPr kumimoji="1" lang="ja-JP" altLang="en-US" smtClean="0"/>
              <a:pPr/>
              <a:t>2017/3/31</a:t>
            </a:fld>
            <a:endParaRPr kumimoji="1" lang="ja-JP" altLang="en-US"/>
          </a:p>
        </p:txBody>
      </p:sp>
      <p:sp>
        <p:nvSpPr>
          <p:cNvPr id="4" name="スライド イメージ プレースホルダー 3"/>
          <p:cNvSpPr>
            <a:spLocks noGrp="1" noRot="1" noChangeAspect="1"/>
          </p:cNvSpPr>
          <p:nvPr>
            <p:ph type="sldImg" idx="2"/>
          </p:nvPr>
        </p:nvSpPr>
        <p:spPr>
          <a:xfrm>
            <a:off x="2087563" y="739775"/>
            <a:ext cx="2560637"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F0B62847-F584-334D-8F13-058A17981028}" type="slidenum">
              <a:rPr kumimoji="1" lang="ja-JP" altLang="en-US" smtClean="0"/>
              <a:pPr/>
              <a:t>‹#›</a:t>
            </a:fld>
            <a:endParaRPr kumimoji="1" lang="ja-JP" altLang="en-US"/>
          </a:p>
        </p:txBody>
      </p:sp>
    </p:spTree>
    <p:extLst>
      <p:ext uri="{BB962C8B-B14F-4D97-AF65-F5344CB8AC3E}">
        <p14:creationId xmlns:p14="http://schemas.microsoft.com/office/powerpoint/2010/main" val="2878267075"/>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8000" y="360000"/>
            <a:ext cx="6010480" cy="437796"/>
          </a:xfrm>
        </p:spPr>
        <p:txBody>
          <a:bodyPr>
            <a:normAutofit/>
          </a:bodyPr>
          <a:lstStyle>
            <a:lvl1pPr algn="l">
              <a:defRPr sz="14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468000" y="864000"/>
            <a:ext cx="6010480" cy="3619718"/>
          </a:xfrm>
        </p:spPr>
        <p:txBody>
          <a:bodyPr/>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p>
            <a:fld id="{38132FFC-71A5-C94B-86A6-736E2F392ADF}" type="datetime1">
              <a:rPr kumimoji="1" lang="ja-JP" altLang="en-US" smtClean="0"/>
              <a:pPr/>
              <a:t>2017/3/31</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平成</a:t>
            </a:r>
            <a:r>
              <a:rPr kumimoji="1" lang="en-US" altLang="ja-JP" smtClean="0"/>
              <a:t>28</a:t>
            </a:r>
            <a:r>
              <a:rPr kumimoji="1" lang="ja-JP" altLang="en-US" smtClean="0"/>
              <a:t>年度 港北区区民意識調査</a:t>
            </a:r>
            <a:endParaRPr kumimoji="1" lang="ja-JP" altLang="en-US"/>
          </a:p>
        </p:txBody>
      </p:sp>
      <p:sp>
        <p:nvSpPr>
          <p:cNvPr id="6" name="スライド番号プレースホルダー 5"/>
          <p:cNvSpPr>
            <a:spLocks noGrp="1"/>
          </p:cNvSpPr>
          <p:nvPr>
            <p:ph type="sldNum" sz="quarter" idx="12"/>
          </p:nvPr>
        </p:nvSpPr>
        <p:spPr/>
        <p:txBody>
          <a:bodyPr/>
          <a:lstStyle/>
          <a:p>
            <a:fld id="{6E8F5CB2-F233-504E-A0E6-8F243E763DF6}" type="slidenum">
              <a:rPr kumimoji="1" lang="ja-JP" altLang="en-US" smtClean="0"/>
              <a:pPr/>
              <a:t>‹#›</a:t>
            </a:fld>
            <a:endParaRPr kumimoji="1" lang="ja-JP" altLang="en-US"/>
          </a:p>
        </p:txBody>
      </p:sp>
    </p:spTree>
    <p:extLst>
      <p:ext uri="{BB962C8B-B14F-4D97-AF65-F5344CB8AC3E}">
        <p14:creationId xmlns:p14="http://schemas.microsoft.com/office/powerpoint/2010/main" val="1718317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3650D2-F124-2A40-B50A-162803284F60}" type="datetime1">
              <a:rPr kumimoji="1" lang="ja-JP" altLang="en-US" smtClean="0"/>
              <a:pPr/>
              <a:t>2017/3/31</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平成</a:t>
            </a:r>
            <a:r>
              <a:rPr kumimoji="1" lang="en-US" altLang="ja-JP" smtClean="0"/>
              <a:t>28</a:t>
            </a:r>
            <a:r>
              <a:rPr kumimoji="1" lang="ja-JP" altLang="en-US" smtClean="0"/>
              <a:t>年度 港北区区民意識調査</a:t>
            </a:r>
            <a:endParaRPr kumimoji="1" lang="ja-JP" altLang="en-US"/>
          </a:p>
        </p:txBody>
      </p:sp>
      <p:sp>
        <p:nvSpPr>
          <p:cNvPr id="6" name="スライド番号プレースホルダー 5"/>
          <p:cNvSpPr>
            <a:spLocks noGrp="1"/>
          </p:cNvSpPr>
          <p:nvPr>
            <p:ph type="sldNum" sz="quarter" idx="12"/>
          </p:nvPr>
        </p:nvSpPr>
        <p:spPr/>
        <p:txBody>
          <a:bodyPr/>
          <a:lstStyle/>
          <a:p>
            <a:fld id="{6E8F5CB2-F233-504E-A0E6-8F243E763DF6}" type="slidenum">
              <a:rPr kumimoji="1" lang="ja-JP" altLang="en-US" smtClean="0"/>
              <a:pPr/>
              <a:t>‹#›</a:t>
            </a:fld>
            <a:endParaRPr kumimoji="1" lang="ja-JP" altLang="en-US"/>
          </a:p>
        </p:txBody>
      </p:sp>
    </p:spTree>
    <p:extLst>
      <p:ext uri="{BB962C8B-B14F-4D97-AF65-F5344CB8AC3E}">
        <p14:creationId xmlns:p14="http://schemas.microsoft.com/office/powerpoint/2010/main" val="2495585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0"/>
            <a:ext cx="1543050" cy="8452203"/>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42900" y="396700"/>
            <a:ext cx="4514850" cy="8452203"/>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DEA4E08-D4BF-5349-AFE8-2F490F60DFD5}" type="datetime1">
              <a:rPr kumimoji="1" lang="ja-JP" altLang="en-US" smtClean="0"/>
              <a:pPr/>
              <a:t>2017/3/31</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平成</a:t>
            </a:r>
            <a:r>
              <a:rPr kumimoji="1" lang="en-US" altLang="ja-JP" smtClean="0"/>
              <a:t>28</a:t>
            </a:r>
            <a:r>
              <a:rPr kumimoji="1" lang="ja-JP" altLang="en-US" smtClean="0"/>
              <a:t>年度 港北区区民意識調査</a:t>
            </a:r>
            <a:endParaRPr kumimoji="1" lang="ja-JP" altLang="en-US"/>
          </a:p>
        </p:txBody>
      </p:sp>
      <p:sp>
        <p:nvSpPr>
          <p:cNvPr id="6" name="スライド番号プレースホルダー 5"/>
          <p:cNvSpPr>
            <a:spLocks noGrp="1"/>
          </p:cNvSpPr>
          <p:nvPr>
            <p:ph type="sldNum" sz="quarter" idx="12"/>
          </p:nvPr>
        </p:nvSpPr>
        <p:spPr/>
        <p:txBody>
          <a:bodyPr/>
          <a:lstStyle/>
          <a:p>
            <a:fld id="{6E8F5CB2-F233-504E-A0E6-8F243E763DF6}" type="slidenum">
              <a:rPr kumimoji="1" lang="ja-JP" altLang="en-US" smtClean="0"/>
              <a:pPr/>
              <a:t>‹#›</a:t>
            </a:fld>
            <a:endParaRPr kumimoji="1" lang="ja-JP" altLang="en-US"/>
          </a:p>
        </p:txBody>
      </p:sp>
    </p:spTree>
    <p:extLst>
      <p:ext uri="{BB962C8B-B14F-4D97-AF65-F5344CB8AC3E}">
        <p14:creationId xmlns:p14="http://schemas.microsoft.com/office/powerpoint/2010/main" val="3850363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769131-5BF1-E641-A9D9-506891033C2B}" type="datetime1">
              <a:rPr kumimoji="1" lang="ja-JP" altLang="en-US" smtClean="0"/>
              <a:pPr/>
              <a:t>2017/3/31</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平成</a:t>
            </a:r>
            <a:r>
              <a:rPr kumimoji="1" lang="en-US" altLang="ja-JP" smtClean="0"/>
              <a:t>28</a:t>
            </a:r>
            <a:r>
              <a:rPr kumimoji="1" lang="ja-JP" altLang="en-US" smtClean="0"/>
              <a:t>年度 港北区区民意識調査</a:t>
            </a:r>
            <a:endParaRPr kumimoji="1" lang="ja-JP" altLang="en-US"/>
          </a:p>
        </p:txBody>
      </p:sp>
      <p:sp>
        <p:nvSpPr>
          <p:cNvPr id="6" name="スライド番号プレースホルダー 5"/>
          <p:cNvSpPr>
            <a:spLocks noGrp="1"/>
          </p:cNvSpPr>
          <p:nvPr>
            <p:ph type="sldNum" sz="quarter" idx="12"/>
          </p:nvPr>
        </p:nvSpPr>
        <p:spPr/>
        <p:txBody>
          <a:bodyPr/>
          <a:lstStyle/>
          <a:p>
            <a:fld id="{6E8F5CB2-F233-504E-A0E6-8F243E763DF6}" type="slidenum">
              <a:rPr kumimoji="1" lang="ja-JP" altLang="en-US" smtClean="0"/>
              <a:pPr/>
              <a:t>‹#›</a:t>
            </a:fld>
            <a:endParaRPr kumimoji="1" lang="ja-JP" altLang="en-US"/>
          </a:p>
        </p:txBody>
      </p:sp>
    </p:spTree>
    <p:extLst>
      <p:ext uri="{BB962C8B-B14F-4D97-AF65-F5344CB8AC3E}">
        <p14:creationId xmlns:p14="http://schemas.microsoft.com/office/powerpoint/2010/main" val="195342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9AC27F0-FB93-BE46-AC2E-34DED881916E}" type="datetime1">
              <a:rPr kumimoji="1" lang="ja-JP" altLang="en-US" smtClean="0"/>
              <a:pPr/>
              <a:t>2017/3/31</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平成</a:t>
            </a:r>
            <a:r>
              <a:rPr kumimoji="1" lang="en-US" altLang="ja-JP" smtClean="0"/>
              <a:t>28</a:t>
            </a:r>
            <a:r>
              <a:rPr kumimoji="1" lang="ja-JP" altLang="en-US" smtClean="0"/>
              <a:t>年度 港北区区民意識調査</a:t>
            </a:r>
            <a:endParaRPr kumimoji="1" lang="ja-JP" altLang="en-US"/>
          </a:p>
        </p:txBody>
      </p:sp>
      <p:sp>
        <p:nvSpPr>
          <p:cNvPr id="6" name="スライド番号プレースホルダー 5"/>
          <p:cNvSpPr>
            <a:spLocks noGrp="1"/>
          </p:cNvSpPr>
          <p:nvPr>
            <p:ph type="sldNum" sz="quarter" idx="12"/>
          </p:nvPr>
        </p:nvSpPr>
        <p:spPr/>
        <p:txBody>
          <a:bodyPr/>
          <a:lstStyle/>
          <a:p>
            <a:fld id="{6E8F5CB2-F233-504E-A0E6-8F243E763DF6}" type="slidenum">
              <a:rPr kumimoji="1" lang="ja-JP" altLang="en-US" smtClean="0"/>
              <a:pPr/>
              <a:t>‹#›</a:t>
            </a:fld>
            <a:endParaRPr kumimoji="1" lang="ja-JP" altLang="en-US"/>
          </a:p>
        </p:txBody>
      </p:sp>
    </p:spTree>
    <p:extLst>
      <p:ext uri="{BB962C8B-B14F-4D97-AF65-F5344CB8AC3E}">
        <p14:creationId xmlns:p14="http://schemas.microsoft.com/office/powerpoint/2010/main" val="2225726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FD7CCE7-50EE-3242-80C2-D01485709638}" type="datetime1">
              <a:rPr kumimoji="1" lang="ja-JP" altLang="en-US" smtClean="0"/>
              <a:pPr/>
              <a:t>2017/3/31</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平成</a:t>
            </a:r>
            <a:r>
              <a:rPr kumimoji="1" lang="en-US" altLang="ja-JP" smtClean="0"/>
              <a:t>28</a:t>
            </a:r>
            <a:r>
              <a:rPr kumimoji="1" lang="ja-JP" altLang="en-US" smtClean="0"/>
              <a:t>年度 港北区区民意識調査</a:t>
            </a:r>
            <a:endParaRPr kumimoji="1" lang="ja-JP" altLang="en-US"/>
          </a:p>
        </p:txBody>
      </p:sp>
      <p:sp>
        <p:nvSpPr>
          <p:cNvPr id="7" name="スライド番号プレースホルダー 6"/>
          <p:cNvSpPr>
            <a:spLocks noGrp="1"/>
          </p:cNvSpPr>
          <p:nvPr>
            <p:ph type="sldNum" sz="quarter" idx="12"/>
          </p:nvPr>
        </p:nvSpPr>
        <p:spPr/>
        <p:txBody>
          <a:bodyPr/>
          <a:lstStyle/>
          <a:p>
            <a:fld id="{6E8F5CB2-F233-504E-A0E6-8F243E763DF6}" type="slidenum">
              <a:rPr kumimoji="1" lang="ja-JP" altLang="en-US" smtClean="0"/>
              <a:pPr/>
              <a:t>‹#›</a:t>
            </a:fld>
            <a:endParaRPr kumimoji="1" lang="ja-JP" altLang="en-US"/>
          </a:p>
        </p:txBody>
      </p:sp>
    </p:spTree>
    <p:extLst>
      <p:ext uri="{BB962C8B-B14F-4D97-AF65-F5344CB8AC3E}">
        <p14:creationId xmlns:p14="http://schemas.microsoft.com/office/powerpoint/2010/main" val="603801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0DDBC21-EF13-2649-97CE-4C093361B6F3}" type="datetime1">
              <a:rPr kumimoji="1" lang="ja-JP" altLang="en-US" smtClean="0"/>
              <a:pPr/>
              <a:t>2017/3/31</a:t>
            </a:fld>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smtClean="0"/>
              <a:t>平成</a:t>
            </a:r>
            <a:r>
              <a:rPr kumimoji="1" lang="en-US" altLang="ja-JP" smtClean="0"/>
              <a:t>28</a:t>
            </a:r>
            <a:r>
              <a:rPr kumimoji="1" lang="ja-JP" altLang="en-US" smtClean="0"/>
              <a:t>年度 港北区区民意識調査</a:t>
            </a:r>
            <a:endParaRPr kumimoji="1" lang="ja-JP" altLang="en-US"/>
          </a:p>
        </p:txBody>
      </p:sp>
      <p:sp>
        <p:nvSpPr>
          <p:cNvPr id="9" name="スライド番号プレースホルダー 8"/>
          <p:cNvSpPr>
            <a:spLocks noGrp="1"/>
          </p:cNvSpPr>
          <p:nvPr>
            <p:ph type="sldNum" sz="quarter" idx="12"/>
          </p:nvPr>
        </p:nvSpPr>
        <p:spPr/>
        <p:txBody>
          <a:bodyPr/>
          <a:lstStyle/>
          <a:p>
            <a:fld id="{6E8F5CB2-F233-504E-A0E6-8F243E763DF6}" type="slidenum">
              <a:rPr kumimoji="1" lang="ja-JP" altLang="en-US" smtClean="0"/>
              <a:pPr/>
              <a:t>‹#›</a:t>
            </a:fld>
            <a:endParaRPr kumimoji="1" lang="ja-JP" altLang="en-US"/>
          </a:p>
        </p:txBody>
      </p:sp>
    </p:spTree>
    <p:extLst>
      <p:ext uri="{BB962C8B-B14F-4D97-AF65-F5344CB8AC3E}">
        <p14:creationId xmlns:p14="http://schemas.microsoft.com/office/powerpoint/2010/main" val="3480142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5184EF9-989E-8944-B310-2A2BB61A78E7}" type="datetime1">
              <a:rPr kumimoji="1" lang="ja-JP" altLang="en-US" smtClean="0"/>
              <a:pPr/>
              <a:t>2017/3/31</a:t>
            </a:fld>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smtClean="0"/>
              <a:t>平成</a:t>
            </a:r>
            <a:r>
              <a:rPr kumimoji="1" lang="en-US" altLang="ja-JP" smtClean="0"/>
              <a:t>28</a:t>
            </a:r>
            <a:r>
              <a:rPr kumimoji="1" lang="ja-JP" altLang="en-US" smtClean="0"/>
              <a:t>年度 港北区区民意識調査</a:t>
            </a:r>
            <a:endParaRPr kumimoji="1" lang="ja-JP" altLang="en-US"/>
          </a:p>
        </p:txBody>
      </p:sp>
      <p:sp>
        <p:nvSpPr>
          <p:cNvPr id="5" name="スライド番号プレースホルダー 4"/>
          <p:cNvSpPr>
            <a:spLocks noGrp="1"/>
          </p:cNvSpPr>
          <p:nvPr>
            <p:ph type="sldNum" sz="quarter" idx="12"/>
          </p:nvPr>
        </p:nvSpPr>
        <p:spPr/>
        <p:txBody>
          <a:bodyPr/>
          <a:lstStyle/>
          <a:p>
            <a:fld id="{6E8F5CB2-F233-504E-A0E6-8F243E763DF6}" type="slidenum">
              <a:rPr kumimoji="1" lang="ja-JP" altLang="en-US" smtClean="0"/>
              <a:pPr/>
              <a:t>‹#›</a:t>
            </a:fld>
            <a:endParaRPr kumimoji="1" lang="ja-JP" altLang="en-US"/>
          </a:p>
        </p:txBody>
      </p:sp>
    </p:spTree>
    <p:extLst>
      <p:ext uri="{BB962C8B-B14F-4D97-AF65-F5344CB8AC3E}">
        <p14:creationId xmlns:p14="http://schemas.microsoft.com/office/powerpoint/2010/main" val="3150121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B9A941D-A08E-E243-8AF7-457CABE6AE60}" type="datetime1">
              <a:rPr kumimoji="1" lang="ja-JP" altLang="en-US" smtClean="0"/>
              <a:pPr/>
              <a:t>2017/3/31</a:t>
            </a:fld>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平成</a:t>
            </a:r>
            <a:r>
              <a:rPr kumimoji="1" lang="en-US" altLang="ja-JP" smtClean="0"/>
              <a:t>28</a:t>
            </a:r>
            <a:r>
              <a:rPr kumimoji="1" lang="ja-JP" altLang="en-US" smtClean="0"/>
              <a:t>年度 港北区区民意識調査</a:t>
            </a:r>
            <a:endParaRPr kumimoji="1" lang="ja-JP" altLang="en-US"/>
          </a:p>
        </p:txBody>
      </p:sp>
      <p:sp>
        <p:nvSpPr>
          <p:cNvPr id="4" name="スライド番号プレースホルダー 3"/>
          <p:cNvSpPr>
            <a:spLocks noGrp="1"/>
          </p:cNvSpPr>
          <p:nvPr>
            <p:ph type="sldNum" sz="quarter" idx="12"/>
          </p:nvPr>
        </p:nvSpPr>
        <p:spPr/>
        <p:txBody>
          <a:bodyPr/>
          <a:lstStyle/>
          <a:p>
            <a:fld id="{6E8F5CB2-F233-504E-A0E6-8F243E763DF6}" type="slidenum">
              <a:rPr kumimoji="1" lang="ja-JP" altLang="en-US" smtClean="0"/>
              <a:pPr/>
              <a:t>‹#›</a:t>
            </a:fld>
            <a:endParaRPr kumimoji="1" lang="ja-JP" altLang="en-US"/>
          </a:p>
        </p:txBody>
      </p:sp>
    </p:spTree>
    <p:extLst>
      <p:ext uri="{BB962C8B-B14F-4D97-AF65-F5344CB8AC3E}">
        <p14:creationId xmlns:p14="http://schemas.microsoft.com/office/powerpoint/2010/main" val="677699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AAC254A-89F8-4746-B8FA-6461A8B79059}" type="datetime1">
              <a:rPr kumimoji="1" lang="ja-JP" altLang="en-US" smtClean="0"/>
              <a:pPr/>
              <a:t>2017/3/31</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平成</a:t>
            </a:r>
            <a:r>
              <a:rPr kumimoji="1" lang="en-US" altLang="ja-JP" smtClean="0"/>
              <a:t>28</a:t>
            </a:r>
            <a:r>
              <a:rPr kumimoji="1" lang="ja-JP" altLang="en-US" smtClean="0"/>
              <a:t>年度 港北区区民意識調査</a:t>
            </a:r>
            <a:endParaRPr kumimoji="1" lang="ja-JP" altLang="en-US"/>
          </a:p>
        </p:txBody>
      </p:sp>
      <p:sp>
        <p:nvSpPr>
          <p:cNvPr id="7" name="スライド番号プレースホルダー 6"/>
          <p:cNvSpPr>
            <a:spLocks noGrp="1"/>
          </p:cNvSpPr>
          <p:nvPr>
            <p:ph type="sldNum" sz="quarter" idx="12"/>
          </p:nvPr>
        </p:nvSpPr>
        <p:spPr/>
        <p:txBody>
          <a:bodyPr/>
          <a:lstStyle/>
          <a:p>
            <a:fld id="{6E8F5CB2-F233-504E-A0E6-8F243E763DF6}" type="slidenum">
              <a:rPr kumimoji="1" lang="ja-JP" altLang="en-US" smtClean="0"/>
              <a:pPr/>
              <a:t>‹#›</a:t>
            </a:fld>
            <a:endParaRPr kumimoji="1" lang="ja-JP" altLang="en-US"/>
          </a:p>
        </p:txBody>
      </p:sp>
    </p:spTree>
    <p:extLst>
      <p:ext uri="{BB962C8B-B14F-4D97-AF65-F5344CB8AC3E}">
        <p14:creationId xmlns:p14="http://schemas.microsoft.com/office/powerpoint/2010/main" val="2303071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F329F08-86B7-DF4D-A4FA-401F1BA8A27D}" type="datetime1">
              <a:rPr kumimoji="1" lang="ja-JP" altLang="en-US" smtClean="0"/>
              <a:pPr/>
              <a:t>2017/3/31</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平成</a:t>
            </a:r>
            <a:r>
              <a:rPr kumimoji="1" lang="en-US" altLang="ja-JP" smtClean="0"/>
              <a:t>28</a:t>
            </a:r>
            <a:r>
              <a:rPr kumimoji="1" lang="ja-JP" altLang="en-US" smtClean="0"/>
              <a:t>年度 港北区区民意識調査</a:t>
            </a:r>
            <a:endParaRPr kumimoji="1" lang="ja-JP" altLang="en-US"/>
          </a:p>
        </p:txBody>
      </p:sp>
      <p:sp>
        <p:nvSpPr>
          <p:cNvPr id="7" name="スライド番号プレースホルダー 6"/>
          <p:cNvSpPr>
            <a:spLocks noGrp="1"/>
          </p:cNvSpPr>
          <p:nvPr>
            <p:ph type="sldNum" sz="quarter" idx="12"/>
          </p:nvPr>
        </p:nvSpPr>
        <p:spPr/>
        <p:txBody>
          <a:bodyPr/>
          <a:lstStyle/>
          <a:p>
            <a:fld id="{6E8F5CB2-F233-504E-A0E6-8F243E763DF6}" type="slidenum">
              <a:rPr kumimoji="1" lang="ja-JP" altLang="en-US" smtClean="0"/>
              <a:pPr/>
              <a:t>‹#›</a:t>
            </a:fld>
            <a:endParaRPr kumimoji="1" lang="ja-JP" altLang="en-US"/>
          </a:p>
        </p:txBody>
      </p:sp>
    </p:spTree>
    <p:extLst>
      <p:ext uri="{BB962C8B-B14F-4D97-AF65-F5344CB8AC3E}">
        <p14:creationId xmlns:p14="http://schemas.microsoft.com/office/powerpoint/2010/main" val="2033376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68000" y="360001"/>
            <a:ext cx="5992480" cy="454304"/>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67999" y="864000"/>
            <a:ext cx="5992481" cy="2899354"/>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860280" y="9369357"/>
            <a:ext cx="1600200" cy="527403"/>
          </a:xfrm>
          <a:prstGeom prst="rect">
            <a:avLst/>
          </a:prstGeom>
        </p:spPr>
        <p:txBody>
          <a:bodyPr vert="horz" lIns="91440" tIns="45720" rIns="91440" bIns="45720" rtlCol="0" anchor="ctr"/>
          <a:lstStyle>
            <a:lvl1pPr algn="r">
              <a:defRPr sz="800">
                <a:solidFill>
                  <a:srgbClr val="000000"/>
                </a:solidFill>
                <a:latin typeface="HG丸ｺﾞｼｯｸM-PRO"/>
                <a:ea typeface="HG丸ｺﾞｼｯｸM-PRO"/>
                <a:cs typeface="HG丸ｺﾞｼｯｸM-PRO"/>
              </a:defRPr>
            </a:lvl1pPr>
          </a:lstStyle>
          <a:p>
            <a:fld id="{4188D1E6-21D5-8C43-8255-F5526D076C6A}" type="datetime1">
              <a:rPr lang="ja-JP" altLang="en-US" smtClean="0"/>
              <a:pPr/>
              <a:t>2017/3/31</a:t>
            </a:fld>
            <a:endParaRPr lang="ja-JP" altLang="en-US" dirty="0"/>
          </a:p>
        </p:txBody>
      </p:sp>
      <p:sp>
        <p:nvSpPr>
          <p:cNvPr id="5" name="フッター プレースホルダー 4"/>
          <p:cNvSpPr>
            <a:spLocks noGrp="1"/>
          </p:cNvSpPr>
          <p:nvPr>
            <p:ph type="ftr" sz="quarter" idx="3"/>
          </p:nvPr>
        </p:nvSpPr>
        <p:spPr>
          <a:xfrm>
            <a:off x="383865" y="9369357"/>
            <a:ext cx="2171700" cy="527403"/>
          </a:xfrm>
          <a:prstGeom prst="rect">
            <a:avLst/>
          </a:prstGeom>
        </p:spPr>
        <p:txBody>
          <a:bodyPr vert="horz" lIns="91440" tIns="45720" rIns="91440" bIns="45720" rtlCol="0" anchor="ctr"/>
          <a:lstStyle>
            <a:lvl1pPr algn="l">
              <a:defRPr sz="800">
                <a:solidFill>
                  <a:srgbClr val="000000"/>
                </a:solidFill>
                <a:latin typeface="HG丸ｺﾞｼｯｸM-PRO"/>
                <a:ea typeface="HG丸ｺﾞｼｯｸM-PRO"/>
                <a:cs typeface="HG丸ｺﾞｼｯｸM-PRO"/>
              </a:defRPr>
            </a:lvl1pPr>
          </a:lstStyle>
          <a:p>
            <a:r>
              <a:rPr lang="ja-JP" altLang="en-US" smtClean="0"/>
              <a:t>平成</a:t>
            </a:r>
            <a:r>
              <a:rPr lang="en-US" altLang="ja-JP" smtClean="0"/>
              <a:t>28</a:t>
            </a:r>
            <a:r>
              <a:rPr lang="ja-JP" altLang="en-US" smtClean="0"/>
              <a:t>年度 港北区区民意識調査</a:t>
            </a:r>
            <a:endParaRPr lang="ja-JP" altLang="en-US" dirty="0"/>
          </a:p>
        </p:txBody>
      </p:sp>
      <p:sp>
        <p:nvSpPr>
          <p:cNvPr id="6" name="スライド番号プレースホルダー 5"/>
          <p:cNvSpPr>
            <a:spLocks noGrp="1"/>
          </p:cNvSpPr>
          <p:nvPr>
            <p:ph type="sldNum" sz="quarter" idx="4"/>
          </p:nvPr>
        </p:nvSpPr>
        <p:spPr>
          <a:xfrm>
            <a:off x="2620365" y="9369357"/>
            <a:ext cx="1600200" cy="527403"/>
          </a:xfrm>
          <a:prstGeom prst="rect">
            <a:avLst/>
          </a:prstGeom>
        </p:spPr>
        <p:txBody>
          <a:bodyPr vert="horz" lIns="91440" tIns="45720" rIns="91440" bIns="45720" rtlCol="0" anchor="ctr"/>
          <a:lstStyle>
            <a:lvl1pPr algn="ctr">
              <a:defRPr sz="800">
                <a:solidFill>
                  <a:srgbClr val="000000"/>
                </a:solidFill>
                <a:latin typeface="HG丸ｺﾞｼｯｸM-PRO"/>
                <a:ea typeface="HG丸ｺﾞｼｯｸM-PRO"/>
                <a:cs typeface="HG丸ｺﾞｼｯｸM-PRO"/>
              </a:defRPr>
            </a:lvl1pPr>
          </a:lstStyle>
          <a:p>
            <a:fld id="{6E8F5CB2-F233-504E-A0E6-8F243E763DF6}" type="slidenum">
              <a:rPr lang="ja-JP" altLang="en-US" smtClean="0"/>
              <a:pPr/>
              <a:t>‹#›</a:t>
            </a:fld>
            <a:endParaRPr lang="ja-JP" altLang="en-US" dirty="0"/>
          </a:p>
        </p:txBody>
      </p:sp>
    </p:spTree>
    <p:extLst>
      <p:ext uri="{BB962C8B-B14F-4D97-AF65-F5344CB8AC3E}">
        <p14:creationId xmlns:p14="http://schemas.microsoft.com/office/powerpoint/2010/main" val="2202501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p:titleStyle>
    <p:bodyStyle>
      <a:lvl1pPr marL="342900" indent="-342900" algn="l" defTabSz="457200" rtl="0" eaLnBrk="1" latinLnBrk="0" hangingPunct="1">
        <a:spcBef>
          <a:spcPct val="20000"/>
        </a:spcBef>
        <a:buFont typeface="Arial"/>
        <a:buChar char="•"/>
        <a:defRPr kumimoji="1" sz="1200" kern="1200">
          <a:solidFill>
            <a:srgbClr val="000000"/>
          </a:solidFill>
          <a:latin typeface="HG丸ｺﾞｼｯｸM-PRO"/>
          <a:ea typeface="HG丸ｺﾞｼｯｸM-PRO"/>
          <a:cs typeface="HG丸ｺﾞｼｯｸM-PRO"/>
        </a:defRPr>
      </a:lvl1pPr>
      <a:lvl2pPr marL="742950" indent="-285750" algn="l" defTabSz="457200" rtl="0" eaLnBrk="1" latinLnBrk="0" hangingPunct="1">
        <a:spcBef>
          <a:spcPct val="20000"/>
        </a:spcBef>
        <a:buFont typeface="Arial"/>
        <a:buChar char="–"/>
        <a:defRPr kumimoji="1" sz="1200" kern="1200">
          <a:solidFill>
            <a:srgbClr val="000000"/>
          </a:solidFill>
          <a:latin typeface="HG丸ｺﾞｼｯｸM-PRO"/>
          <a:ea typeface="HG丸ｺﾞｼｯｸM-PRO"/>
          <a:cs typeface="HG丸ｺﾞｼｯｸM-PRO"/>
        </a:defRPr>
      </a:lvl2pPr>
      <a:lvl3pPr marL="1143000" indent="-228600" algn="l" defTabSz="457200" rtl="0" eaLnBrk="1" latinLnBrk="0" hangingPunct="1">
        <a:spcBef>
          <a:spcPct val="20000"/>
        </a:spcBef>
        <a:buFont typeface="Arial"/>
        <a:buChar char="•"/>
        <a:defRPr kumimoji="1" sz="1200" kern="1200">
          <a:solidFill>
            <a:srgbClr val="000000"/>
          </a:solidFill>
          <a:latin typeface="HG丸ｺﾞｼｯｸM-PRO"/>
          <a:ea typeface="HG丸ｺﾞｼｯｸM-PRO"/>
          <a:cs typeface="HG丸ｺﾞｼｯｸM-PRO"/>
        </a:defRPr>
      </a:lvl3pPr>
      <a:lvl4pPr marL="1600200" indent="-228600" algn="l" defTabSz="457200" rtl="0" eaLnBrk="1" latinLnBrk="0" hangingPunct="1">
        <a:spcBef>
          <a:spcPct val="20000"/>
        </a:spcBef>
        <a:buFont typeface="Arial"/>
        <a:buChar char="–"/>
        <a:defRPr kumimoji="1" sz="1200" kern="1200">
          <a:solidFill>
            <a:srgbClr val="000000"/>
          </a:solidFill>
          <a:latin typeface="HG丸ｺﾞｼｯｸM-PRO"/>
          <a:ea typeface="HG丸ｺﾞｼｯｸM-PRO"/>
          <a:cs typeface="HG丸ｺﾞｼｯｸM-PRO"/>
        </a:defRPr>
      </a:lvl4pPr>
      <a:lvl5pPr marL="2057400" indent="-228600" algn="l" defTabSz="457200" rtl="0" eaLnBrk="1" latinLnBrk="0" hangingPunct="1">
        <a:spcBef>
          <a:spcPct val="20000"/>
        </a:spcBef>
        <a:buFont typeface="Arial"/>
        <a:buChar char="»"/>
        <a:defRPr kumimoji="1" sz="1200" kern="1200">
          <a:solidFill>
            <a:srgbClr val="000000"/>
          </a:solidFill>
          <a:latin typeface="HG丸ｺﾞｼｯｸM-PRO"/>
          <a:ea typeface="HG丸ｺﾞｼｯｸM-PRO"/>
          <a:cs typeface="HG丸ｺﾞｼｯｸM-PRO"/>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package" Target="../embeddings/Microsoft_Excel_______2.xlsx"/><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png"/><Relationship Id="rId4" Type="http://schemas.openxmlformats.org/officeDocument/2006/relationships/package" Target="../embeddings/Microsoft_Excel_______1.xlsx"/></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oleObject" Target="../embeddings/oleObject3.bin"/><Relationship Id="rId7" Type="http://schemas.openxmlformats.org/officeDocument/2006/relationships/package" Target="../embeddings/Microsoft_Excel_______4.xlsx"/><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png"/><Relationship Id="rId4" Type="http://schemas.openxmlformats.org/officeDocument/2006/relationships/package" Target="../embeddings/Microsoft_Excel_______3.xlsx"/></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oleObject" Target="../embeddings/oleObject5.bin"/><Relationship Id="rId7" Type="http://schemas.openxmlformats.org/officeDocument/2006/relationships/package" Target="../embeddings/Microsoft_Excel_______6.xlsx"/><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png"/><Relationship Id="rId4" Type="http://schemas.openxmlformats.org/officeDocument/2006/relationships/package" Target="../embeddings/Microsoft_Excel_______5.xlsx"/></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7.bin"/><Relationship Id="rId7" Type="http://schemas.openxmlformats.org/officeDocument/2006/relationships/package" Target="../embeddings/Microsoft_Excel_______8.xlsx"/><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1.png"/><Relationship Id="rId4" Type="http://schemas.openxmlformats.org/officeDocument/2006/relationships/package" Target="../embeddings/Microsoft_Excel_______7.xlsx"/></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oleObject" Target="../embeddings/oleObject9.bin"/><Relationship Id="rId7" Type="http://schemas.openxmlformats.org/officeDocument/2006/relationships/package" Target="../embeddings/Microsoft_Excel_______10.xlsx"/><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0.bin"/><Relationship Id="rId11" Type="http://schemas.openxmlformats.org/officeDocument/2006/relationships/image" Target="../media/image1.png"/><Relationship Id="rId5" Type="http://schemas.openxmlformats.org/officeDocument/2006/relationships/image" Target="../media/image6.png"/><Relationship Id="rId10" Type="http://schemas.openxmlformats.org/officeDocument/2006/relationships/package" Target="../embeddings/Microsoft_Excel_______11.xlsx"/><Relationship Id="rId4" Type="http://schemas.openxmlformats.org/officeDocument/2006/relationships/package" Target="../embeddings/Microsoft_Excel_______9.xlsx"/><Relationship Id="rId9"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オブジェクト 10"/>
          <p:cNvGraphicFramePr>
            <a:graphicFrameLocks noChangeAspect="1"/>
          </p:cNvGraphicFramePr>
          <p:nvPr>
            <p:extLst>
              <p:ext uri="{D42A27DB-BD31-4B8C-83A1-F6EECF244321}">
                <p14:modId xmlns:p14="http://schemas.microsoft.com/office/powerpoint/2010/main" val="3069949817"/>
              </p:ext>
            </p:extLst>
          </p:nvPr>
        </p:nvGraphicFramePr>
        <p:xfrm>
          <a:off x="4654380" y="8014480"/>
          <a:ext cx="1927860" cy="601980"/>
        </p:xfrm>
        <a:graphic>
          <a:graphicData uri="http://schemas.openxmlformats.org/presentationml/2006/ole">
            <mc:AlternateContent xmlns:mc="http://schemas.openxmlformats.org/markup-compatibility/2006">
              <mc:Choice xmlns:v="urn:schemas-microsoft-com:vml" Requires="v">
                <p:oleObj spid="_x0000_s22680" name="ワークシート" r:id="rId4" imgW="3212982" imgH="1003263" progId="Excel.Sheet.12">
                  <p:embed/>
                </p:oleObj>
              </mc:Choice>
              <mc:Fallback>
                <p:oleObj name="ワークシート" r:id="rId4" imgW="3212982" imgH="1003263" progId="Excel.Sheet.12">
                  <p:embed/>
                  <p:pic>
                    <p:nvPicPr>
                      <p:cNvPr id="0" name="Picture 1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4380" y="8014480"/>
                        <a:ext cx="1927860" cy="60198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 name="スライド番号プレースホルダー 3"/>
          <p:cNvSpPr>
            <a:spLocks noGrp="1"/>
          </p:cNvSpPr>
          <p:nvPr>
            <p:ph type="sldNum" sz="quarter" idx="12"/>
          </p:nvPr>
        </p:nvSpPr>
        <p:spPr/>
        <p:txBody>
          <a:bodyPr/>
          <a:lstStyle/>
          <a:p>
            <a:fld id="{6E8F5CB2-F233-504E-A0E6-8F243E763DF6}" type="slidenum">
              <a:rPr kumimoji="1" lang="ja-JP" altLang="en-US" smtClean="0"/>
              <a:pPr/>
              <a:t>0</a:t>
            </a:fld>
            <a:endParaRPr kumimoji="1" lang="ja-JP" altLang="en-US"/>
          </a:p>
        </p:txBody>
      </p:sp>
      <p:sp>
        <p:nvSpPr>
          <p:cNvPr id="28" name="タイトル 1"/>
          <p:cNvSpPr txBox="1">
            <a:spLocks/>
          </p:cNvSpPr>
          <p:nvPr/>
        </p:nvSpPr>
        <p:spPr>
          <a:xfrm>
            <a:off x="360000" y="275220"/>
            <a:ext cx="6010480" cy="437796"/>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r>
              <a:rPr lang="ja-JP" altLang="en-US" sz="1000" dirty="0" smtClean="0"/>
              <a:t>＜</a:t>
            </a:r>
            <a:r>
              <a:rPr lang="ja-JP" altLang="en-US" sz="1000" dirty="0"/>
              <a:t>４－７　健康に</a:t>
            </a:r>
            <a:r>
              <a:rPr lang="ja-JP" altLang="en-US" sz="1000" dirty="0" smtClean="0"/>
              <a:t>ついて</a:t>
            </a:r>
            <a:r>
              <a:rPr lang="ja-JP" altLang="en-US" sz="1000" dirty="0" smtClean="0">
                <a:solidFill>
                  <a:srgbClr val="000000"/>
                </a:solidFill>
              </a:rPr>
              <a:t>＞</a:t>
            </a:r>
            <a:endParaRPr lang="ja-JP" altLang="en-US" sz="1000" dirty="0"/>
          </a:p>
        </p:txBody>
      </p:sp>
      <p:sp>
        <p:nvSpPr>
          <p:cNvPr id="29" name="タイトル 1"/>
          <p:cNvSpPr>
            <a:spLocks noGrp="1"/>
          </p:cNvSpPr>
          <p:nvPr>
            <p:ph type="ctrTitle"/>
          </p:nvPr>
        </p:nvSpPr>
        <p:spPr>
          <a:xfrm>
            <a:off x="383865" y="871699"/>
            <a:ext cx="6118480" cy="1033557"/>
          </a:xfrm>
          <a:solidFill>
            <a:srgbClr val="D9D9D9"/>
          </a:solidFill>
          <a:ln>
            <a:solidFill>
              <a:srgbClr val="FFFFFF"/>
            </a:solidFill>
          </a:ln>
        </p:spPr>
        <p:txBody>
          <a:bodyPr>
            <a:noAutofit/>
          </a:bodyPr>
          <a:lstStyle/>
          <a:p>
            <a:r>
              <a:rPr lang="ja-JP" altLang="en-US" sz="1200" dirty="0" smtClean="0"/>
              <a:t>上位</a:t>
            </a:r>
            <a:r>
              <a:rPr lang="ja-JP" altLang="en-US" sz="1200" dirty="0"/>
              <a:t>項目は、いずれも年代が高まるにつれてその割合も高まる</a:t>
            </a:r>
            <a:r>
              <a:rPr lang="ja-JP" altLang="en-US" sz="1200" dirty="0" smtClean="0"/>
              <a:t>傾向が明確だが、</a:t>
            </a:r>
            <a:r>
              <a:rPr lang="en-US" altLang="ja-JP" sz="1200" dirty="0" smtClean="0"/>
              <a:t/>
            </a:r>
            <a:br>
              <a:rPr lang="en-US" altLang="ja-JP" sz="1200" dirty="0" smtClean="0"/>
            </a:br>
            <a:r>
              <a:rPr lang="ja-JP" altLang="en-US" sz="1200" dirty="0" smtClean="0"/>
              <a:t>　　　中でも</a:t>
            </a:r>
            <a:r>
              <a:rPr lang="ja-JP" altLang="en-US" sz="1200" dirty="0"/>
              <a:t>年代別の格差が大きいのは</a:t>
            </a:r>
            <a:r>
              <a:rPr lang="en-US" altLang="ja-JP" sz="1200" dirty="0"/>
              <a:t>『</a:t>
            </a:r>
            <a:r>
              <a:rPr lang="ja-JP" altLang="en-US" sz="1200" dirty="0"/>
              <a:t>体重や血圧などのチェック</a:t>
            </a:r>
            <a:r>
              <a:rPr lang="en-US" altLang="ja-JP" sz="1200" dirty="0"/>
              <a:t>』</a:t>
            </a:r>
            <a:r>
              <a:rPr lang="ja-JP" altLang="en-US" sz="1200" dirty="0"/>
              <a:t>で</a:t>
            </a:r>
            <a:r>
              <a:rPr lang="ja-JP" altLang="en-US" sz="1200" dirty="0" smtClean="0"/>
              <a:t>、</a:t>
            </a:r>
            <a:r>
              <a:rPr lang="en-US" altLang="ja-JP" sz="1200" dirty="0" smtClean="0"/>
              <a:t/>
            </a:r>
            <a:br>
              <a:rPr lang="en-US" altLang="ja-JP" sz="1200" dirty="0" smtClean="0"/>
            </a:br>
            <a:r>
              <a:rPr lang="ja-JP" altLang="en-US" sz="1200" dirty="0" smtClean="0"/>
              <a:t>　　　　　　　　　　　　　　　　　これ</a:t>
            </a:r>
            <a:r>
              <a:rPr lang="ja-JP" altLang="en-US" sz="1200" dirty="0"/>
              <a:t>に次ぐの</a:t>
            </a:r>
            <a:r>
              <a:rPr lang="ja-JP" altLang="en-US" sz="1200" dirty="0" smtClean="0"/>
              <a:t>が</a:t>
            </a:r>
            <a:r>
              <a:rPr lang="en-US" altLang="ja-JP" sz="1200" dirty="0" smtClean="0"/>
              <a:t>『</a:t>
            </a:r>
            <a:r>
              <a:rPr lang="ja-JP" altLang="en-US" sz="1200" dirty="0"/>
              <a:t>定期的な健康診断の受診</a:t>
            </a:r>
            <a:r>
              <a:rPr lang="en-US" altLang="ja-JP" sz="1200" dirty="0" smtClean="0"/>
              <a:t>』</a:t>
            </a:r>
            <a:r>
              <a:rPr lang="ja-JP" altLang="en-US" sz="1200" dirty="0" err="1" smtClean="0"/>
              <a:t>。</a:t>
            </a:r>
            <a:r>
              <a:rPr lang="en-US" altLang="ja-JP" sz="1200" dirty="0" smtClean="0"/>
              <a:t/>
            </a:r>
            <a:br>
              <a:rPr lang="en-US" altLang="ja-JP" sz="1200" dirty="0" smtClean="0"/>
            </a:br>
            <a:r>
              <a:rPr lang="ja-JP" altLang="en-US" sz="1200" dirty="0" smtClean="0"/>
              <a:t>一方</a:t>
            </a:r>
            <a:r>
              <a:rPr lang="ja-JP" altLang="en-US" sz="1200" dirty="0"/>
              <a:t>、性差がみられるのは</a:t>
            </a:r>
            <a:r>
              <a:rPr lang="en-US" altLang="ja-JP" sz="1200" dirty="0"/>
              <a:t>『</a:t>
            </a:r>
            <a:r>
              <a:rPr lang="ja-JP" altLang="en-US" sz="1200" dirty="0"/>
              <a:t>食事</a:t>
            </a:r>
            <a:r>
              <a:rPr lang="en-US" altLang="ja-JP" sz="1200" dirty="0"/>
              <a:t>』</a:t>
            </a:r>
            <a:r>
              <a:rPr lang="ja-JP" altLang="en-US" sz="1200" dirty="0"/>
              <a:t>と</a:t>
            </a:r>
            <a:r>
              <a:rPr lang="en-US" altLang="ja-JP" sz="1200" dirty="0"/>
              <a:t>『</a:t>
            </a:r>
            <a:r>
              <a:rPr lang="ja-JP" altLang="en-US" sz="1200" dirty="0"/>
              <a:t>十分な睡眠と休養</a:t>
            </a:r>
            <a:r>
              <a:rPr lang="en-US" altLang="ja-JP" sz="1200" dirty="0"/>
              <a:t>』</a:t>
            </a:r>
            <a:r>
              <a:rPr lang="ja-JP" altLang="en-US" sz="1200" dirty="0"/>
              <a:t>で</a:t>
            </a:r>
            <a:r>
              <a:rPr lang="ja-JP" altLang="en-US" sz="1200" dirty="0" smtClean="0"/>
              <a:t>、</a:t>
            </a:r>
            <a:r>
              <a:rPr lang="en-US" altLang="ja-JP" sz="1200" dirty="0" smtClean="0"/>
              <a:t/>
            </a:r>
            <a:br>
              <a:rPr lang="en-US" altLang="ja-JP" sz="1200" dirty="0" smtClean="0"/>
            </a:br>
            <a:r>
              <a:rPr lang="ja-JP" altLang="en-US" sz="1200" dirty="0" smtClean="0"/>
              <a:t>　　　　　　　　　　　　　　　　　　　　　　　　　共</a:t>
            </a:r>
            <a:r>
              <a:rPr lang="ja-JP" altLang="en-US" sz="1200" dirty="0"/>
              <a:t>に女性の方が高めの結果。 </a:t>
            </a:r>
          </a:p>
        </p:txBody>
      </p:sp>
      <p:sp>
        <p:nvSpPr>
          <p:cNvPr id="14" name="サブタイトル 2"/>
          <p:cNvSpPr>
            <a:spLocks noGrp="1"/>
          </p:cNvSpPr>
          <p:nvPr>
            <p:ph type="subTitle" idx="1"/>
          </p:nvPr>
        </p:nvSpPr>
        <p:spPr>
          <a:xfrm>
            <a:off x="383865" y="1955557"/>
            <a:ext cx="6119999" cy="1867656"/>
          </a:xfrm>
        </p:spPr>
        <p:txBody>
          <a:bodyPr>
            <a:noAutofit/>
          </a:bodyPr>
          <a:lstStyle/>
          <a:p>
            <a:r>
              <a:rPr lang="ja-JP" altLang="en-US" sz="1000" dirty="0" smtClean="0"/>
              <a:t>自身</a:t>
            </a:r>
            <a:r>
              <a:rPr lang="ja-JP" altLang="en-US" sz="1000" dirty="0"/>
              <a:t>の健康のために日頃から気をつけていることを選んでもらった結果を、性別と年代別にみると</a:t>
            </a:r>
            <a:r>
              <a:rPr lang="ja-JP" altLang="en-US" sz="1000" dirty="0" smtClean="0"/>
              <a:t>、年</a:t>
            </a:r>
            <a:endParaRPr lang="en-US" altLang="ja-JP" sz="1000" dirty="0" smtClean="0"/>
          </a:p>
          <a:p>
            <a:r>
              <a:rPr lang="ja-JP" altLang="en-US" sz="1000" dirty="0" smtClean="0"/>
              <a:t>代</a:t>
            </a:r>
            <a:r>
              <a:rPr lang="ja-JP" altLang="en-US" sz="1000" dirty="0"/>
              <a:t>格差があまりみられない「タバコを吸わない、本数を減らすようようにする」</a:t>
            </a:r>
            <a:r>
              <a:rPr lang="en-US" altLang="ja-JP" sz="1000" dirty="0"/>
              <a:t>(</a:t>
            </a:r>
            <a:r>
              <a:rPr lang="ja-JP" altLang="en-US" sz="1000" dirty="0"/>
              <a:t>全体で</a:t>
            </a:r>
            <a:r>
              <a:rPr lang="en-US" altLang="ja-JP" sz="1000" dirty="0"/>
              <a:t>25</a:t>
            </a:r>
            <a:r>
              <a:rPr lang="ja-JP" altLang="en-US" sz="1000" dirty="0"/>
              <a:t>％</a:t>
            </a:r>
            <a:r>
              <a:rPr lang="ja-JP" altLang="en-US" sz="1000" dirty="0" smtClean="0"/>
              <a:t>／年代別</a:t>
            </a:r>
            <a:endParaRPr lang="en-US" altLang="ja-JP" sz="1000" dirty="0" smtClean="0"/>
          </a:p>
          <a:p>
            <a:r>
              <a:rPr lang="ja-JP" altLang="en-US" sz="1000" dirty="0" smtClean="0"/>
              <a:t>で</a:t>
            </a:r>
            <a:r>
              <a:rPr lang="en-US" altLang="ja-JP" sz="1000" dirty="0"/>
              <a:t>22</a:t>
            </a:r>
            <a:r>
              <a:rPr lang="ja-JP" altLang="en-US" sz="1000" dirty="0"/>
              <a:t>％～</a:t>
            </a:r>
            <a:r>
              <a:rPr lang="en-US" altLang="ja-JP" sz="1000" dirty="0"/>
              <a:t>28</a:t>
            </a:r>
            <a:r>
              <a:rPr lang="ja-JP" altLang="en-US" sz="1000" dirty="0"/>
              <a:t>％</a:t>
            </a:r>
            <a:r>
              <a:rPr lang="en-US" altLang="ja-JP" sz="1000" dirty="0"/>
              <a:t>))</a:t>
            </a:r>
            <a:r>
              <a:rPr lang="ja-JP" altLang="en-US" sz="1000" dirty="0"/>
              <a:t>を除くほとんどの項目で、年代が高くなるにつれて比率も高まっているが</a:t>
            </a:r>
            <a:r>
              <a:rPr lang="ja-JP" altLang="en-US" sz="1000" dirty="0" smtClean="0"/>
              <a:t>、中でも年代</a:t>
            </a:r>
            <a:endParaRPr lang="en-US" altLang="ja-JP" sz="1000" dirty="0" smtClean="0"/>
          </a:p>
          <a:p>
            <a:r>
              <a:rPr lang="ja-JP" altLang="en-US" sz="1000" dirty="0" smtClean="0"/>
              <a:t>格差</a:t>
            </a:r>
            <a:r>
              <a:rPr lang="ja-JP" altLang="en-US" sz="1000" dirty="0"/>
              <a:t>が大きいのは「定期的に健康診断を受ける」</a:t>
            </a:r>
            <a:r>
              <a:rPr lang="en-US" altLang="ja-JP" sz="1000" dirty="0"/>
              <a:t>(</a:t>
            </a:r>
            <a:r>
              <a:rPr lang="ja-JP" altLang="en-US" sz="1000" dirty="0"/>
              <a:t>全体</a:t>
            </a:r>
            <a:r>
              <a:rPr lang="en-US" altLang="ja-JP" sz="1000" dirty="0"/>
              <a:t>49</a:t>
            </a:r>
            <a:r>
              <a:rPr lang="ja-JP" altLang="en-US" sz="1000" dirty="0"/>
              <a:t>％／</a:t>
            </a:r>
            <a:r>
              <a:rPr lang="en-US" altLang="ja-JP" sz="1000" dirty="0"/>
              <a:t>70</a:t>
            </a:r>
            <a:r>
              <a:rPr lang="ja-JP" altLang="en-US" sz="1000" dirty="0"/>
              <a:t>歳代以上</a:t>
            </a:r>
            <a:r>
              <a:rPr lang="en-US" altLang="ja-JP" sz="1000" dirty="0"/>
              <a:t>63</a:t>
            </a:r>
            <a:r>
              <a:rPr lang="ja-JP" altLang="en-US" sz="1000" dirty="0"/>
              <a:t>％</a:t>
            </a:r>
            <a:r>
              <a:rPr lang="en-US" altLang="ja-JP" sz="1000" dirty="0"/>
              <a:t>)</a:t>
            </a:r>
            <a:r>
              <a:rPr lang="ja-JP" altLang="en-US" sz="1000" dirty="0" smtClean="0"/>
              <a:t>と「</a:t>
            </a:r>
            <a:r>
              <a:rPr lang="ja-JP" altLang="en-US" sz="1000" dirty="0"/>
              <a:t>体重や血圧など</a:t>
            </a:r>
            <a:r>
              <a:rPr lang="ja-JP" altLang="en-US" sz="1000" dirty="0" smtClean="0"/>
              <a:t>を</a:t>
            </a:r>
            <a:endParaRPr lang="en-US" altLang="ja-JP" sz="1000" dirty="0" smtClean="0"/>
          </a:p>
          <a:p>
            <a:r>
              <a:rPr lang="ja-JP" altLang="en-US" sz="1000" dirty="0" smtClean="0"/>
              <a:t>チェック</a:t>
            </a:r>
            <a:r>
              <a:rPr lang="ja-JP" altLang="en-US" sz="1000" dirty="0"/>
              <a:t>する」</a:t>
            </a:r>
            <a:r>
              <a:rPr lang="en-US" altLang="ja-JP" sz="1000" dirty="0"/>
              <a:t>(</a:t>
            </a:r>
            <a:r>
              <a:rPr lang="ja-JP" altLang="en-US" sz="1000" dirty="0"/>
              <a:t>全体</a:t>
            </a:r>
            <a:r>
              <a:rPr lang="en-US" altLang="ja-JP" sz="1000" dirty="0"/>
              <a:t>32</a:t>
            </a:r>
            <a:r>
              <a:rPr lang="ja-JP" altLang="en-US" sz="1000" dirty="0"/>
              <a:t>％／</a:t>
            </a:r>
            <a:r>
              <a:rPr lang="en-US" altLang="ja-JP" sz="1000" dirty="0"/>
              <a:t>70</a:t>
            </a:r>
            <a:r>
              <a:rPr lang="ja-JP" altLang="en-US" sz="1000" dirty="0"/>
              <a:t>歳代以上</a:t>
            </a:r>
            <a:r>
              <a:rPr lang="en-US" altLang="ja-JP" sz="1000" dirty="0"/>
              <a:t>64</a:t>
            </a:r>
            <a:r>
              <a:rPr lang="ja-JP" altLang="en-US" sz="1000" dirty="0"/>
              <a:t>％</a:t>
            </a:r>
            <a:r>
              <a:rPr lang="en-US" altLang="ja-JP" sz="1000" dirty="0"/>
              <a:t>)</a:t>
            </a:r>
            <a:r>
              <a:rPr lang="ja-JP" altLang="en-US" sz="1000" dirty="0"/>
              <a:t>の２項目で、共に</a:t>
            </a:r>
            <a:r>
              <a:rPr lang="en-US" altLang="ja-JP" sz="1000" dirty="0"/>
              <a:t>70</a:t>
            </a:r>
            <a:r>
              <a:rPr lang="ja-JP" altLang="en-US" sz="1000" dirty="0"/>
              <a:t>歳代</a:t>
            </a:r>
            <a:r>
              <a:rPr lang="ja-JP" altLang="en-US" sz="1000" dirty="0" smtClean="0"/>
              <a:t>以上で</a:t>
            </a:r>
            <a:r>
              <a:rPr lang="ja-JP" altLang="en-US" sz="1000" dirty="0"/>
              <a:t>は６割台に達して</a:t>
            </a:r>
            <a:r>
              <a:rPr lang="ja-JP" altLang="en-US" sz="1000" dirty="0" smtClean="0"/>
              <a:t>高く</a:t>
            </a:r>
            <a:endParaRPr lang="en-US" altLang="ja-JP" sz="1000" dirty="0" smtClean="0"/>
          </a:p>
          <a:p>
            <a:r>
              <a:rPr lang="ja-JP" altLang="en-US" sz="1000" dirty="0" smtClean="0"/>
              <a:t>なって</a:t>
            </a:r>
            <a:r>
              <a:rPr lang="ja-JP" altLang="en-US" sz="1000" dirty="0"/>
              <a:t>いる</a:t>
            </a:r>
            <a:r>
              <a:rPr lang="ja-JP" altLang="en-US" sz="1000" dirty="0" smtClean="0"/>
              <a:t>。</a:t>
            </a:r>
            <a:endParaRPr lang="en-US" altLang="ja-JP" sz="1000" dirty="0" smtClean="0"/>
          </a:p>
          <a:p>
            <a:pPr>
              <a:lnSpc>
                <a:spcPts val="400"/>
              </a:lnSpc>
            </a:pPr>
            <a:endParaRPr lang="en-US" altLang="ja-JP" sz="1000" dirty="0" smtClean="0"/>
          </a:p>
          <a:p>
            <a:r>
              <a:rPr lang="ja-JP" altLang="en-US" sz="1000" dirty="0" smtClean="0"/>
              <a:t>一方</a:t>
            </a:r>
            <a:r>
              <a:rPr lang="ja-JP" altLang="en-US" sz="1000" dirty="0"/>
              <a:t>、性別で差がみられるのは「食事に気をつける</a:t>
            </a:r>
            <a:r>
              <a:rPr lang="en-US" altLang="ja-JP" sz="1000" dirty="0"/>
              <a:t>(</a:t>
            </a:r>
            <a:r>
              <a:rPr lang="ja-JP" altLang="en-US" sz="1000" dirty="0"/>
              <a:t>飲酒量の調節も含む</a:t>
            </a:r>
            <a:r>
              <a:rPr lang="en-US" altLang="ja-JP" sz="1000" dirty="0"/>
              <a:t>)</a:t>
            </a:r>
            <a:r>
              <a:rPr lang="ja-JP" altLang="en-US" sz="1000" dirty="0"/>
              <a:t>」</a:t>
            </a:r>
            <a:r>
              <a:rPr lang="en-US" altLang="ja-JP" sz="1000" dirty="0"/>
              <a:t>(</a:t>
            </a:r>
            <a:r>
              <a:rPr lang="ja-JP" altLang="en-US" sz="1000" dirty="0"/>
              <a:t>女性</a:t>
            </a:r>
            <a:r>
              <a:rPr lang="en-US" altLang="ja-JP" sz="1000" dirty="0"/>
              <a:t>57</a:t>
            </a:r>
            <a:r>
              <a:rPr lang="ja-JP" altLang="en-US" sz="1000" dirty="0"/>
              <a:t>％／男性</a:t>
            </a:r>
            <a:r>
              <a:rPr lang="en-US" altLang="ja-JP" sz="1000" dirty="0"/>
              <a:t>44</a:t>
            </a:r>
            <a:r>
              <a:rPr lang="ja-JP" altLang="en-US" sz="1000" dirty="0"/>
              <a:t>％</a:t>
            </a:r>
            <a:r>
              <a:rPr lang="en-US" altLang="ja-JP" sz="1000" dirty="0"/>
              <a:t>)</a:t>
            </a:r>
            <a:r>
              <a:rPr lang="ja-JP" altLang="en-US" sz="1000" dirty="0" smtClean="0"/>
              <a:t>と</a:t>
            </a:r>
            <a:endParaRPr lang="en-US" altLang="ja-JP" sz="1000" dirty="0" smtClean="0"/>
          </a:p>
          <a:p>
            <a:r>
              <a:rPr lang="ja-JP" altLang="en-US" sz="1000" dirty="0" smtClean="0"/>
              <a:t>「</a:t>
            </a:r>
            <a:r>
              <a:rPr lang="ja-JP" altLang="en-US" sz="1000" dirty="0"/>
              <a:t>睡眠や休養を十分にとる」</a:t>
            </a:r>
            <a:r>
              <a:rPr lang="en-US" altLang="ja-JP" sz="1000" dirty="0"/>
              <a:t>(</a:t>
            </a:r>
            <a:r>
              <a:rPr lang="ja-JP" altLang="en-US" sz="1000" dirty="0"/>
              <a:t>女性</a:t>
            </a:r>
            <a:r>
              <a:rPr lang="en-US" altLang="ja-JP" sz="1000" dirty="0"/>
              <a:t>52</a:t>
            </a:r>
            <a:r>
              <a:rPr lang="ja-JP" altLang="en-US" sz="1000" dirty="0"/>
              <a:t>％／男性</a:t>
            </a:r>
            <a:r>
              <a:rPr lang="en-US" altLang="ja-JP" sz="1000" dirty="0"/>
              <a:t>40</a:t>
            </a:r>
            <a:r>
              <a:rPr lang="ja-JP" altLang="en-US" sz="1000" dirty="0"/>
              <a:t>％</a:t>
            </a:r>
            <a:r>
              <a:rPr lang="en-US" altLang="ja-JP" sz="1000" dirty="0"/>
              <a:t>)</a:t>
            </a:r>
            <a:r>
              <a:rPr lang="ja-JP" altLang="en-US" sz="1000" dirty="0"/>
              <a:t>の２項目で、共に女性の方が男性より</a:t>
            </a:r>
            <a:r>
              <a:rPr lang="en-US" altLang="ja-JP" sz="1000" dirty="0"/>
              <a:t>10</a:t>
            </a:r>
            <a:r>
              <a:rPr lang="ja-JP" altLang="en-US" sz="1000" dirty="0" smtClean="0"/>
              <a:t>ポイント</a:t>
            </a:r>
            <a:endParaRPr lang="en-US" altLang="ja-JP" sz="1000" dirty="0" smtClean="0"/>
          </a:p>
          <a:p>
            <a:r>
              <a:rPr lang="ja-JP" altLang="en-US" sz="1000" dirty="0" smtClean="0"/>
              <a:t>以上</a:t>
            </a:r>
            <a:r>
              <a:rPr lang="ja-JP" altLang="en-US" sz="1000" dirty="0"/>
              <a:t>高くなっている。 </a:t>
            </a:r>
            <a:endParaRPr lang="en-US" altLang="ja-JP" sz="1000" dirty="0"/>
          </a:p>
        </p:txBody>
      </p:sp>
      <p:sp>
        <p:nvSpPr>
          <p:cNvPr id="12" name="タイトル 1"/>
          <p:cNvSpPr txBox="1">
            <a:spLocks/>
          </p:cNvSpPr>
          <p:nvPr/>
        </p:nvSpPr>
        <p:spPr>
          <a:xfrm>
            <a:off x="234000" y="644400"/>
            <a:ext cx="5398475" cy="251996"/>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r>
              <a:rPr lang="en-US" altLang="ja-JP" sz="900" dirty="0"/>
              <a:t>【</a:t>
            </a:r>
            <a:r>
              <a:rPr lang="ja-JP" altLang="en-US" sz="900" dirty="0"/>
              <a:t>自身の健康のために日頃気をつけていること</a:t>
            </a:r>
            <a:r>
              <a:rPr lang="en-US" altLang="ja-JP" sz="900" dirty="0"/>
              <a:t>】</a:t>
            </a:r>
            <a:r>
              <a:rPr lang="ja-JP" altLang="en-US" sz="900" dirty="0"/>
              <a:t>（問</a:t>
            </a:r>
            <a:r>
              <a:rPr lang="en-US" altLang="ja-JP" sz="900" dirty="0"/>
              <a:t>28</a:t>
            </a:r>
            <a:r>
              <a:rPr lang="ja-JP" altLang="en-US" sz="900" dirty="0"/>
              <a:t>） </a:t>
            </a:r>
          </a:p>
        </p:txBody>
      </p:sp>
      <p:sp>
        <p:nvSpPr>
          <p:cNvPr id="13" name="正方形/長方形 12"/>
          <p:cNvSpPr/>
          <p:nvPr/>
        </p:nvSpPr>
        <p:spPr>
          <a:xfrm>
            <a:off x="383865" y="4112438"/>
            <a:ext cx="6119999" cy="215444"/>
          </a:xfrm>
          <a:prstGeom prst="rect">
            <a:avLst/>
          </a:prstGeom>
          <a:noFill/>
          <a:ln w="6350" cmpd="sng">
            <a:solidFill>
              <a:schemeClr val="tx1">
                <a:lumMod val="50000"/>
                <a:lumOff val="50000"/>
              </a:schemeClr>
            </a:solidFill>
          </a:ln>
        </p:spPr>
        <p:txBody>
          <a:bodyPr wrap="square">
            <a:noAutofit/>
          </a:bodyPr>
          <a:lstStyle/>
          <a:p>
            <a:r>
              <a:rPr lang="ja-JP" altLang="en-US" sz="800" b="1" dirty="0">
                <a:latin typeface="HG丸ｺﾞｼｯｸM-PRO"/>
                <a:ea typeface="HG丸ｺﾞｼｯｸM-PRO"/>
                <a:cs typeface="HG丸ｺﾞｼｯｸM-PRO"/>
              </a:rPr>
              <a:t>問</a:t>
            </a:r>
            <a:r>
              <a:rPr lang="en-US" altLang="ja-JP" sz="800" b="1" dirty="0">
                <a:latin typeface="HG丸ｺﾞｼｯｸM-PRO"/>
                <a:ea typeface="HG丸ｺﾞｼｯｸM-PRO"/>
                <a:cs typeface="HG丸ｺﾞｼｯｸM-PRO"/>
              </a:rPr>
              <a:t>28</a:t>
            </a:r>
            <a:r>
              <a:rPr lang="en-US" altLang="ja-JP" sz="800" b="1" dirty="0" smtClean="0">
                <a:latin typeface="HG丸ｺﾞｼｯｸM-PRO"/>
                <a:ea typeface="HG丸ｺﾞｼｯｸM-PRO"/>
                <a:cs typeface="HG丸ｺﾞｼｯｸM-PRO"/>
              </a:rPr>
              <a:t>.</a:t>
            </a:r>
            <a:r>
              <a:rPr lang="ja-JP" altLang="en-US" sz="800" b="1" dirty="0" smtClean="0">
                <a:latin typeface="HG丸ｺﾞｼｯｸM-PRO"/>
                <a:ea typeface="HG丸ｺﾞｼｯｸM-PRO"/>
                <a:cs typeface="HG丸ｺﾞｼｯｸM-PRO"/>
              </a:rPr>
              <a:t> あなた</a:t>
            </a:r>
            <a:r>
              <a:rPr lang="ja-JP" altLang="en-US" sz="800" b="1" dirty="0">
                <a:latin typeface="HG丸ｺﾞｼｯｸM-PRO"/>
                <a:ea typeface="HG丸ｺﾞｼｯｸM-PRO"/>
                <a:cs typeface="HG丸ｺﾞｼｯｸM-PRO"/>
              </a:rPr>
              <a:t>は、ご自身の健康のために、日頃どのようなことに気をつけていますか。（</a:t>
            </a:r>
            <a:r>
              <a:rPr lang="en-US" altLang="ja-JP" sz="800" b="1" dirty="0">
                <a:latin typeface="HG丸ｺﾞｼｯｸM-PRO"/>
                <a:ea typeface="HG丸ｺﾞｼｯｸM-PRO"/>
                <a:cs typeface="HG丸ｺﾞｼｯｸM-PRO"/>
              </a:rPr>
              <a:t>○</a:t>
            </a:r>
            <a:r>
              <a:rPr lang="ja-JP" altLang="en-US" sz="800" b="1" dirty="0">
                <a:latin typeface="HG丸ｺﾞｼｯｸM-PRO"/>
                <a:ea typeface="HG丸ｺﾞｼｯｸM-PRO"/>
                <a:cs typeface="HG丸ｺﾞｼｯｸM-PRO"/>
              </a:rPr>
              <a:t>はいくつでも） </a:t>
            </a:r>
            <a:r>
              <a:rPr lang="ja-JP" altLang="en-US" sz="800" b="1" dirty="0" smtClean="0">
                <a:latin typeface="HG丸ｺﾞｼｯｸM-PRO"/>
                <a:ea typeface="HG丸ｺﾞｼｯｸM-PRO"/>
                <a:cs typeface="HG丸ｺﾞｼｯｸM-PRO"/>
              </a:rPr>
              <a:t>［</a:t>
            </a:r>
            <a:r>
              <a:rPr lang="en-US" altLang="ja-JP" sz="800" b="1" dirty="0">
                <a:latin typeface="HG丸ｺﾞｼｯｸM-PRO"/>
                <a:ea typeface="HG丸ｺﾞｼｯｸM-PRO"/>
                <a:cs typeface="HG丸ｺﾞｼｯｸM-PRO"/>
              </a:rPr>
              <a:t>N=2,215</a:t>
            </a:r>
            <a:r>
              <a:rPr lang="ja-JP" altLang="en-US" sz="800" b="1" dirty="0">
                <a:latin typeface="HG丸ｺﾞｼｯｸM-PRO"/>
                <a:ea typeface="HG丸ｺﾞｼｯｸM-PRO"/>
                <a:cs typeface="HG丸ｺﾞｼｯｸM-PRO"/>
              </a:rPr>
              <a:t>］</a:t>
            </a: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1696389986"/>
              </p:ext>
            </p:extLst>
          </p:nvPr>
        </p:nvGraphicFramePr>
        <p:xfrm>
          <a:off x="306000" y="4428160"/>
          <a:ext cx="6301740" cy="3627120"/>
        </p:xfrm>
        <a:graphic>
          <a:graphicData uri="http://schemas.openxmlformats.org/presentationml/2006/ole">
            <mc:AlternateContent xmlns:mc="http://schemas.openxmlformats.org/markup-compatibility/2006">
              <mc:Choice xmlns:v="urn:schemas-microsoft-com:vml" Requires="v">
                <p:oleObj spid="_x0000_s22681" name="ワークシート" r:id="rId7" imgW="10502513" imgH="6044978" progId="Excel.Sheet.12">
                  <p:embed/>
                </p:oleObj>
              </mc:Choice>
              <mc:Fallback>
                <p:oleObj name="ワークシート" r:id="rId7" imgW="10502513" imgH="6044978" progId="Excel.Sheet.12">
                  <p:embed/>
                  <p:pic>
                    <p:nvPicPr>
                      <p:cNvPr id="0" name="Picture 1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000" y="4428160"/>
                        <a:ext cx="6301740" cy="362712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38239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オブジェクト 15"/>
          <p:cNvGraphicFramePr>
            <a:graphicFrameLocks noChangeAspect="1"/>
          </p:cNvGraphicFramePr>
          <p:nvPr>
            <p:extLst>
              <p:ext uri="{D42A27DB-BD31-4B8C-83A1-F6EECF244321}">
                <p14:modId xmlns:p14="http://schemas.microsoft.com/office/powerpoint/2010/main" val="2704628522"/>
              </p:ext>
            </p:extLst>
          </p:nvPr>
        </p:nvGraphicFramePr>
        <p:xfrm>
          <a:off x="3439236" y="8107929"/>
          <a:ext cx="1927860" cy="601980"/>
        </p:xfrm>
        <a:graphic>
          <a:graphicData uri="http://schemas.openxmlformats.org/presentationml/2006/ole">
            <mc:AlternateContent xmlns:mc="http://schemas.openxmlformats.org/markup-compatibility/2006">
              <mc:Choice xmlns:v="urn:schemas-microsoft-com:vml" Requires="v">
                <p:oleObj spid="_x0000_s23702" name="ワークシート" r:id="rId4" imgW="3212982" imgH="1003263" progId="Excel.Sheet.12">
                  <p:embed/>
                </p:oleObj>
              </mc:Choice>
              <mc:Fallback>
                <p:oleObj name="ワークシート" r:id="rId4" imgW="3212982" imgH="1003263" progId="Excel.Sheet.12">
                  <p:embed/>
                  <p:pic>
                    <p:nvPicPr>
                      <p:cNvPr id="0" name="Picture 1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9236" y="8107929"/>
                        <a:ext cx="1927860" cy="60198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 name="スライド番号プレースホルダー 3"/>
          <p:cNvSpPr>
            <a:spLocks noGrp="1"/>
          </p:cNvSpPr>
          <p:nvPr>
            <p:ph type="sldNum" sz="quarter" idx="12"/>
          </p:nvPr>
        </p:nvSpPr>
        <p:spPr/>
        <p:txBody>
          <a:bodyPr/>
          <a:lstStyle/>
          <a:p>
            <a:fld id="{6E8F5CB2-F233-504E-A0E6-8F243E763DF6}" type="slidenum">
              <a:rPr kumimoji="1" lang="ja-JP" altLang="en-US" smtClean="0"/>
              <a:pPr/>
              <a:t>1</a:t>
            </a:fld>
            <a:endParaRPr kumimoji="1" lang="ja-JP" altLang="en-US"/>
          </a:p>
        </p:txBody>
      </p:sp>
      <p:sp>
        <p:nvSpPr>
          <p:cNvPr id="28" name="タイトル 1"/>
          <p:cNvSpPr txBox="1">
            <a:spLocks/>
          </p:cNvSpPr>
          <p:nvPr/>
        </p:nvSpPr>
        <p:spPr>
          <a:xfrm>
            <a:off x="360000" y="275220"/>
            <a:ext cx="6010480" cy="437796"/>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r>
              <a:rPr lang="ja-JP" altLang="en-US" sz="1000" dirty="0" smtClean="0"/>
              <a:t>＜４－８</a:t>
            </a:r>
            <a:r>
              <a:rPr lang="ja-JP" altLang="en-US" sz="1000" dirty="0"/>
              <a:t>　対象者の属性に</a:t>
            </a:r>
            <a:r>
              <a:rPr lang="ja-JP" altLang="en-US" sz="1000" dirty="0" smtClean="0"/>
              <a:t>ついて</a:t>
            </a:r>
            <a:r>
              <a:rPr lang="ja-JP" altLang="en-US" sz="1000" dirty="0" smtClean="0">
                <a:solidFill>
                  <a:srgbClr val="000000"/>
                </a:solidFill>
              </a:rPr>
              <a:t>＞</a:t>
            </a:r>
            <a:endParaRPr lang="ja-JP" altLang="en-US" sz="1000" dirty="0"/>
          </a:p>
        </p:txBody>
      </p:sp>
      <p:sp>
        <p:nvSpPr>
          <p:cNvPr id="29" name="タイトル 1"/>
          <p:cNvSpPr>
            <a:spLocks noGrp="1"/>
          </p:cNvSpPr>
          <p:nvPr>
            <p:ph type="ctrTitle"/>
          </p:nvPr>
        </p:nvSpPr>
        <p:spPr>
          <a:xfrm>
            <a:off x="383864" y="871700"/>
            <a:ext cx="6119999" cy="1044000"/>
          </a:xfrm>
          <a:solidFill>
            <a:srgbClr val="D9D9D9"/>
          </a:solidFill>
          <a:ln>
            <a:solidFill>
              <a:srgbClr val="FFFFFF"/>
            </a:solidFill>
          </a:ln>
        </p:spPr>
        <p:txBody>
          <a:bodyPr>
            <a:noAutofit/>
          </a:bodyPr>
          <a:lstStyle/>
          <a:p>
            <a:r>
              <a:rPr lang="ja-JP" altLang="en-US" sz="1200" dirty="0" smtClean="0"/>
              <a:t>本人</a:t>
            </a:r>
            <a:r>
              <a:rPr lang="ja-JP" altLang="en-US" sz="1200" dirty="0"/>
              <a:t>の職業</a:t>
            </a:r>
            <a:r>
              <a:rPr lang="ja-JP" altLang="en-US" sz="1200" dirty="0" smtClean="0"/>
              <a:t>は、性別</a:t>
            </a:r>
            <a:r>
              <a:rPr lang="ja-JP" altLang="en-US" sz="1200" dirty="0"/>
              <a:t>や年代別</a:t>
            </a:r>
            <a:r>
              <a:rPr lang="ja-JP" altLang="en-US" sz="1200" dirty="0" smtClean="0"/>
              <a:t>で回答傾向</a:t>
            </a:r>
            <a:r>
              <a:rPr lang="ja-JP" altLang="en-US" sz="1200" dirty="0"/>
              <a:t>が異なるが</a:t>
            </a:r>
            <a:r>
              <a:rPr lang="ja-JP" altLang="en-US" sz="1200" dirty="0" smtClean="0"/>
              <a:t>、</a:t>
            </a:r>
            <a:r>
              <a:rPr lang="en-US" altLang="ja-JP" sz="1200" dirty="0" smtClean="0"/>
              <a:t/>
            </a:r>
            <a:br>
              <a:rPr lang="en-US" altLang="ja-JP" sz="1200" dirty="0" smtClean="0"/>
            </a:br>
            <a:r>
              <a:rPr lang="ja-JP" altLang="en-US" sz="1200" dirty="0" smtClean="0"/>
              <a:t> 全体</a:t>
            </a:r>
            <a:r>
              <a:rPr lang="ja-JP" altLang="en-US" sz="1200" dirty="0"/>
              <a:t>で４割強で最多の「会社員・公務員・</a:t>
            </a:r>
            <a:r>
              <a:rPr lang="ja-JP" altLang="en-US" sz="1200" dirty="0" smtClean="0"/>
              <a:t>団体職員</a:t>
            </a:r>
            <a:r>
              <a:rPr lang="ja-JP" altLang="en-US" sz="1200" dirty="0"/>
              <a:t>など」は</a:t>
            </a:r>
            <a:r>
              <a:rPr lang="ja-JP" altLang="en-US" sz="1200" dirty="0" smtClean="0"/>
              <a:t>、</a:t>
            </a:r>
            <a:r>
              <a:rPr lang="en-US" altLang="ja-JP" sz="1200" dirty="0" smtClean="0"/>
              <a:t/>
            </a:r>
            <a:br>
              <a:rPr lang="en-US" altLang="ja-JP" sz="1200" dirty="0" smtClean="0"/>
            </a:br>
            <a:r>
              <a:rPr lang="ja-JP" altLang="en-US" sz="1200" dirty="0" smtClean="0"/>
              <a:t>　男性</a:t>
            </a:r>
            <a:r>
              <a:rPr lang="ja-JP" altLang="en-US" sz="1200" dirty="0"/>
              <a:t>で６割を占めるのに対し女性で２割台半ば、年代別では</a:t>
            </a:r>
            <a:r>
              <a:rPr lang="en-US" altLang="ja-JP" sz="1200" dirty="0"/>
              <a:t>30</a:t>
            </a:r>
            <a:r>
              <a:rPr lang="ja-JP" altLang="en-US" sz="1200" dirty="0"/>
              <a:t>歳代で７割と高い</a:t>
            </a:r>
            <a:r>
              <a:rPr lang="ja-JP" altLang="en-US" sz="1200" dirty="0" smtClean="0"/>
              <a:t>。ほぼ</a:t>
            </a:r>
            <a:r>
              <a:rPr lang="ja-JP" altLang="en-US" sz="1200" dirty="0"/>
              <a:t>２割で次点の「主婦・主夫」</a:t>
            </a:r>
            <a:r>
              <a:rPr lang="ja-JP" altLang="en-US" sz="1200" dirty="0" smtClean="0"/>
              <a:t>は、ほとんど</a:t>
            </a:r>
            <a:r>
              <a:rPr lang="ja-JP" altLang="en-US" sz="1200" dirty="0"/>
              <a:t>を女性が占めて</a:t>
            </a:r>
            <a:r>
              <a:rPr lang="ja-JP" altLang="en-US" sz="1200" dirty="0" smtClean="0"/>
              <a:t>、</a:t>
            </a:r>
            <a:r>
              <a:rPr lang="en-US" altLang="ja-JP" sz="1200" dirty="0" smtClean="0"/>
              <a:t/>
            </a:r>
            <a:br>
              <a:rPr lang="en-US" altLang="ja-JP" sz="1200" dirty="0" smtClean="0"/>
            </a:br>
            <a:r>
              <a:rPr lang="ja-JP" altLang="en-US" sz="1200" dirty="0" smtClean="0"/>
              <a:t>　　　　　　　　　　　　　　　　女性</a:t>
            </a:r>
            <a:r>
              <a:rPr lang="ja-JP" altLang="en-US" sz="1200" dirty="0"/>
              <a:t>では３割台</a:t>
            </a:r>
            <a:r>
              <a:rPr lang="ja-JP" altLang="en-US" sz="1200" dirty="0" smtClean="0"/>
              <a:t>半ばに達して最多となっている。 </a:t>
            </a:r>
            <a:endParaRPr lang="ja-JP" altLang="en-US" sz="1200" dirty="0"/>
          </a:p>
        </p:txBody>
      </p:sp>
      <p:sp>
        <p:nvSpPr>
          <p:cNvPr id="14" name="サブタイトル 2"/>
          <p:cNvSpPr>
            <a:spLocks noGrp="1"/>
          </p:cNvSpPr>
          <p:nvPr>
            <p:ph type="subTitle" idx="1"/>
          </p:nvPr>
        </p:nvSpPr>
        <p:spPr>
          <a:xfrm>
            <a:off x="383865" y="1968383"/>
            <a:ext cx="6119999" cy="1973704"/>
          </a:xfrm>
        </p:spPr>
        <p:txBody>
          <a:bodyPr>
            <a:noAutofit/>
          </a:bodyPr>
          <a:lstStyle/>
          <a:p>
            <a:r>
              <a:rPr lang="ja-JP" altLang="en-US" sz="1000" dirty="0" smtClean="0"/>
              <a:t>本人</a:t>
            </a:r>
            <a:r>
              <a:rPr lang="ja-JP" altLang="en-US" sz="1000" dirty="0"/>
              <a:t>の職業を性別と年代別にみると、当然のことながら性別や年代によって傾向が大きく異なり</a:t>
            </a:r>
            <a:r>
              <a:rPr lang="ja-JP" altLang="en-US" sz="1000" dirty="0" smtClean="0"/>
              <a:t>、最多</a:t>
            </a:r>
            <a:endParaRPr lang="en-US" altLang="ja-JP" sz="1000" dirty="0" smtClean="0"/>
          </a:p>
          <a:p>
            <a:r>
              <a:rPr lang="ja-JP" altLang="en-US" sz="1000" dirty="0" smtClean="0"/>
              <a:t>の</a:t>
            </a:r>
            <a:r>
              <a:rPr lang="ja-JP" altLang="en-US" sz="1000" dirty="0"/>
              <a:t>「会社員・公務員・団体職員など」</a:t>
            </a:r>
            <a:r>
              <a:rPr lang="en-US" altLang="ja-JP" sz="1000" dirty="0"/>
              <a:t>(</a:t>
            </a:r>
            <a:r>
              <a:rPr lang="ja-JP" altLang="en-US" sz="1000" dirty="0"/>
              <a:t>全体で</a:t>
            </a:r>
            <a:r>
              <a:rPr lang="en-US" altLang="ja-JP" sz="1000" dirty="0"/>
              <a:t>42</a:t>
            </a:r>
            <a:r>
              <a:rPr lang="ja-JP" altLang="en-US" sz="1000" dirty="0"/>
              <a:t>％</a:t>
            </a:r>
            <a:r>
              <a:rPr lang="en-US" altLang="ja-JP" sz="1000" dirty="0"/>
              <a:t>)</a:t>
            </a:r>
            <a:r>
              <a:rPr lang="ja-JP" altLang="en-US" sz="1000" dirty="0"/>
              <a:t>は、性別では男性</a:t>
            </a:r>
            <a:r>
              <a:rPr lang="en-US" altLang="ja-JP" sz="1000" dirty="0"/>
              <a:t>(60</a:t>
            </a:r>
            <a:r>
              <a:rPr lang="ja-JP" altLang="en-US" sz="1000" dirty="0"/>
              <a:t>％</a:t>
            </a:r>
            <a:r>
              <a:rPr lang="en-US" altLang="ja-JP" sz="1000" dirty="0"/>
              <a:t>)</a:t>
            </a:r>
            <a:r>
              <a:rPr lang="ja-JP" altLang="en-US" sz="1000" dirty="0"/>
              <a:t>が女性</a:t>
            </a:r>
            <a:r>
              <a:rPr lang="en-US" altLang="ja-JP" sz="1000" dirty="0"/>
              <a:t>(27</a:t>
            </a:r>
            <a:r>
              <a:rPr lang="ja-JP" altLang="en-US" sz="1000" dirty="0"/>
              <a:t>％</a:t>
            </a:r>
            <a:r>
              <a:rPr lang="en-US" altLang="ja-JP" sz="1000" dirty="0"/>
              <a:t>)</a:t>
            </a:r>
            <a:r>
              <a:rPr lang="ja-JP" altLang="en-US" sz="1000" dirty="0"/>
              <a:t>を</a:t>
            </a:r>
            <a:r>
              <a:rPr lang="ja-JP" altLang="en-US" sz="1000" dirty="0" smtClean="0"/>
              <a:t>大きく上</a:t>
            </a:r>
            <a:endParaRPr lang="en-US" altLang="ja-JP" sz="1000" dirty="0" smtClean="0"/>
          </a:p>
          <a:p>
            <a:r>
              <a:rPr lang="ja-JP" altLang="en-US" sz="1000" dirty="0" smtClean="0"/>
              <a:t>回って</a:t>
            </a:r>
            <a:r>
              <a:rPr lang="ja-JP" altLang="en-US" sz="1000" dirty="0"/>
              <a:t>高く、年代別では</a:t>
            </a:r>
            <a:r>
              <a:rPr lang="en-US" altLang="ja-JP" sz="1000" dirty="0"/>
              <a:t>30</a:t>
            </a:r>
            <a:r>
              <a:rPr lang="ja-JP" altLang="en-US" sz="1000" dirty="0"/>
              <a:t>歳代</a:t>
            </a:r>
            <a:r>
              <a:rPr lang="en-US" altLang="ja-JP" sz="1000" dirty="0"/>
              <a:t>(70</a:t>
            </a:r>
            <a:r>
              <a:rPr lang="ja-JP" altLang="en-US" sz="1000" dirty="0"/>
              <a:t>％</a:t>
            </a:r>
            <a:r>
              <a:rPr lang="en-US" altLang="ja-JP" sz="1000" dirty="0"/>
              <a:t>)</a:t>
            </a:r>
            <a:r>
              <a:rPr lang="ja-JP" altLang="en-US" sz="1000" dirty="0"/>
              <a:t>を筆頭に、</a:t>
            </a:r>
            <a:r>
              <a:rPr lang="en-US" altLang="ja-JP" sz="1000" dirty="0"/>
              <a:t>40</a:t>
            </a:r>
            <a:r>
              <a:rPr lang="ja-JP" altLang="en-US" sz="1000" dirty="0"/>
              <a:t>歳代</a:t>
            </a:r>
            <a:r>
              <a:rPr lang="en-US" altLang="ja-JP" sz="1000" dirty="0"/>
              <a:t>(61</a:t>
            </a:r>
            <a:r>
              <a:rPr lang="ja-JP" altLang="en-US" sz="1000" dirty="0"/>
              <a:t>％</a:t>
            </a:r>
            <a:r>
              <a:rPr lang="en-US" altLang="ja-JP" sz="1000" dirty="0"/>
              <a:t>)</a:t>
            </a:r>
            <a:r>
              <a:rPr lang="ja-JP" altLang="en-US" sz="1000" dirty="0"/>
              <a:t>、～</a:t>
            </a:r>
            <a:r>
              <a:rPr lang="en-US" altLang="ja-JP" sz="1000" dirty="0"/>
              <a:t>20</a:t>
            </a:r>
            <a:r>
              <a:rPr lang="ja-JP" altLang="en-US" sz="1000" dirty="0"/>
              <a:t>歳代</a:t>
            </a:r>
            <a:r>
              <a:rPr lang="en-US" altLang="ja-JP" sz="1000" dirty="0"/>
              <a:t>(54</a:t>
            </a:r>
            <a:r>
              <a:rPr lang="ja-JP" altLang="en-US" sz="1000" dirty="0"/>
              <a:t>％</a:t>
            </a:r>
            <a:r>
              <a:rPr lang="en-US" altLang="ja-JP" sz="1000" dirty="0"/>
              <a:t>)</a:t>
            </a:r>
            <a:r>
              <a:rPr lang="ja-JP" altLang="en-US" sz="1000" dirty="0"/>
              <a:t>、</a:t>
            </a:r>
            <a:r>
              <a:rPr lang="en-US" altLang="ja-JP" sz="1000" dirty="0"/>
              <a:t>50</a:t>
            </a:r>
            <a:r>
              <a:rPr lang="ja-JP" altLang="en-US" sz="1000" dirty="0"/>
              <a:t>歳代</a:t>
            </a:r>
            <a:r>
              <a:rPr lang="en-US" altLang="ja-JP" sz="1000" dirty="0"/>
              <a:t>(48</a:t>
            </a:r>
            <a:r>
              <a:rPr lang="ja-JP" altLang="en-US" sz="1000" dirty="0" smtClean="0"/>
              <a:t>％</a:t>
            </a:r>
            <a:r>
              <a:rPr lang="en-US" altLang="ja-JP" sz="1000" dirty="0" smtClean="0"/>
              <a:t>)</a:t>
            </a:r>
          </a:p>
          <a:p>
            <a:r>
              <a:rPr lang="ja-JP" altLang="en-US" sz="1000" dirty="0" smtClean="0"/>
              <a:t>など</a:t>
            </a:r>
            <a:r>
              <a:rPr lang="ja-JP" altLang="en-US" sz="1000" dirty="0"/>
              <a:t>で概ね半数前後以上で高めとなっている</a:t>
            </a:r>
            <a:r>
              <a:rPr lang="ja-JP" altLang="en-US" sz="1000" dirty="0" smtClean="0"/>
              <a:t>。</a:t>
            </a:r>
            <a:endParaRPr lang="en-US" altLang="ja-JP" sz="1000" dirty="0" smtClean="0"/>
          </a:p>
          <a:p>
            <a:pPr>
              <a:lnSpc>
                <a:spcPts val="400"/>
              </a:lnSpc>
            </a:pPr>
            <a:endParaRPr lang="en-US" altLang="ja-JP" sz="1000" dirty="0" smtClean="0"/>
          </a:p>
          <a:p>
            <a:r>
              <a:rPr lang="ja-JP" altLang="en-US" sz="1000" dirty="0" smtClean="0"/>
              <a:t>全体</a:t>
            </a:r>
            <a:r>
              <a:rPr lang="ja-JP" altLang="en-US" sz="1000" dirty="0"/>
              <a:t>で２割弱で次点の「主婦・主夫」</a:t>
            </a:r>
            <a:r>
              <a:rPr lang="en-US" altLang="ja-JP" sz="1000" dirty="0"/>
              <a:t>(</a:t>
            </a:r>
            <a:r>
              <a:rPr lang="ja-JP" altLang="en-US" sz="1000" dirty="0"/>
              <a:t>全体で</a:t>
            </a:r>
            <a:r>
              <a:rPr lang="en-US" altLang="ja-JP" sz="1000" dirty="0"/>
              <a:t>19</a:t>
            </a:r>
            <a:r>
              <a:rPr lang="ja-JP" altLang="en-US" sz="1000" dirty="0"/>
              <a:t>％</a:t>
            </a:r>
            <a:r>
              <a:rPr lang="en-US" altLang="ja-JP" sz="1000" dirty="0"/>
              <a:t>)</a:t>
            </a:r>
            <a:r>
              <a:rPr lang="ja-JP" altLang="en-US" sz="1000" dirty="0"/>
              <a:t>は、そのほとんどを女性で占めており、女性</a:t>
            </a:r>
            <a:r>
              <a:rPr lang="en-US" altLang="ja-JP" sz="1000" dirty="0"/>
              <a:t>(35</a:t>
            </a:r>
            <a:r>
              <a:rPr lang="ja-JP" altLang="en-US" sz="1000" dirty="0"/>
              <a:t>％</a:t>
            </a:r>
            <a:r>
              <a:rPr lang="en-US" altLang="ja-JP" sz="1000" dirty="0" smtClean="0"/>
              <a:t>)</a:t>
            </a:r>
          </a:p>
          <a:p>
            <a:r>
              <a:rPr lang="ja-JP" altLang="en-US" sz="1000" dirty="0" smtClean="0"/>
              <a:t>では</a:t>
            </a:r>
            <a:r>
              <a:rPr lang="ja-JP" altLang="en-US" sz="1000" dirty="0"/>
              <a:t>３割台半ばに達して、女性だけでみる</a:t>
            </a:r>
            <a:r>
              <a:rPr lang="ja-JP" altLang="en-US" sz="1000" dirty="0" smtClean="0"/>
              <a:t>と「会社員・公務員・団体職員など」</a:t>
            </a:r>
            <a:r>
              <a:rPr lang="en-US" altLang="ja-JP" sz="1000" dirty="0" smtClean="0"/>
              <a:t>(27</a:t>
            </a:r>
            <a:r>
              <a:rPr lang="ja-JP" altLang="en-US" sz="1000" dirty="0" smtClean="0"/>
              <a:t>％</a:t>
            </a:r>
            <a:r>
              <a:rPr lang="en-US" altLang="ja-JP" sz="1000" dirty="0" smtClean="0"/>
              <a:t>)</a:t>
            </a:r>
            <a:r>
              <a:rPr lang="ja-JP" altLang="en-US" sz="1000" dirty="0" smtClean="0"/>
              <a:t>を上回って最多</a:t>
            </a:r>
            <a:endParaRPr lang="en-US" altLang="ja-JP" sz="1000" dirty="0" smtClean="0"/>
          </a:p>
          <a:p>
            <a:r>
              <a:rPr lang="ja-JP" altLang="en-US" sz="1000" dirty="0" smtClean="0"/>
              <a:t>と</a:t>
            </a:r>
            <a:r>
              <a:rPr lang="ja-JP" altLang="en-US" sz="1000" dirty="0"/>
              <a:t>なっている</a:t>
            </a:r>
            <a:r>
              <a:rPr lang="ja-JP" altLang="en-US" sz="1000" dirty="0" smtClean="0"/>
              <a:t>。</a:t>
            </a:r>
            <a:endParaRPr lang="en-US" altLang="ja-JP" sz="1000" dirty="0" smtClean="0"/>
          </a:p>
          <a:p>
            <a:pPr>
              <a:lnSpc>
                <a:spcPts val="400"/>
              </a:lnSpc>
            </a:pPr>
            <a:endParaRPr lang="en-US" altLang="ja-JP" sz="1000" dirty="0" smtClean="0"/>
          </a:p>
          <a:p>
            <a:r>
              <a:rPr lang="ja-JP" altLang="en-US" sz="1000" dirty="0" smtClean="0"/>
              <a:t>上記</a:t>
            </a:r>
            <a:r>
              <a:rPr lang="ja-JP" altLang="en-US" sz="1000" dirty="0"/>
              <a:t>以外に、年代別にみて高さが目立つ職業を挙げると、～</a:t>
            </a:r>
            <a:r>
              <a:rPr lang="en-US" altLang="ja-JP" sz="1000" dirty="0"/>
              <a:t>20</a:t>
            </a:r>
            <a:r>
              <a:rPr lang="ja-JP" altLang="en-US" sz="1000" dirty="0"/>
              <a:t>歳代では「学生」</a:t>
            </a:r>
            <a:r>
              <a:rPr lang="en-US" altLang="ja-JP" sz="1000" dirty="0"/>
              <a:t>(27</a:t>
            </a:r>
            <a:r>
              <a:rPr lang="ja-JP" altLang="en-US" sz="1000" dirty="0"/>
              <a:t>％</a:t>
            </a:r>
            <a:r>
              <a:rPr lang="en-US" altLang="ja-JP" sz="1000" dirty="0"/>
              <a:t>)</a:t>
            </a:r>
            <a:r>
              <a:rPr lang="ja-JP" altLang="en-US" sz="1000" dirty="0"/>
              <a:t>が</a:t>
            </a:r>
            <a:r>
              <a:rPr lang="ja-JP" altLang="en-US" sz="1000" dirty="0" smtClean="0"/>
              <a:t>、</a:t>
            </a:r>
            <a:r>
              <a:rPr lang="en-US" altLang="ja-JP" sz="1000" dirty="0" smtClean="0"/>
              <a:t>70</a:t>
            </a:r>
            <a:r>
              <a:rPr lang="ja-JP" altLang="en-US" sz="1000" dirty="0" smtClean="0"/>
              <a:t>歳代以</a:t>
            </a:r>
            <a:endParaRPr lang="en-US" altLang="ja-JP" sz="1000" dirty="0" smtClean="0"/>
          </a:p>
          <a:p>
            <a:r>
              <a:rPr lang="ja-JP" altLang="en-US" sz="1000" dirty="0" smtClean="0"/>
              <a:t>上</a:t>
            </a:r>
            <a:r>
              <a:rPr lang="ja-JP" altLang="en-US" sz="1000" dirty="0"/>
              <a:t>では「就労などしていない（無職）」</a:t>
            </a:r>
            <a:r>
              <a:rPr lang="en-US" altLang="ja-JP" sz="1000" dirty="0"/>
              <a:t>(60</a:t>
            </a:r>
            <a:r>
              <a:rPr lang="ja-JP" altLang="en-US" sz="1000" dirty="0"/>
              <a:t>％</a:t>
            </a:r>
            <a:r>
              <a:rPr lang="en-US" altLang="ja-JP" sz="1000" dirty="0"/>
              <a:t>)</a:t>
            </a:r>
            <a:r>
              <a:rPr lang="ja-JP" altLang="en-US" sz="1000" dirty="0"/>
              <a:t>が、それぞれ高くなっている。 </a:t>
            </a:r>
            <a:endParaRPr lang="en-US" altLang="ja-JP" sz="1000" dirty="0"/>
          </a:p>
        </p:txBody>
      </p:sp>
      <p:sp>
        <p:nvSpPr>
          <p:cNvPr id="12" name="タイトル 1"/>
          <p:cNvSpPr txBox="1">
            <a:spLocks/>
          </p:cNvSpPr>
          <p:nvPr/>
        </p:nvSpPr>
        <p:spPr>
          <a:xfrm>
            <a:off x="234000" y="644400"/>
            <a:ext cx="5398475" cy="251996"/>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r>
              <a:rPr lang="en-US" altLang="ja-JP" sz="900" dirty="0"/>
              <a:t>【</a:t>
            </a:r>
            <a:r>
              <a:rPr lang="ja-JP" altLang="en-US" sz="900" dirty="0"/>
              <a:t>対象者本人の職業</a:t>
            </a:r>
            <a:r>
              <a:rPr lang="en-US" altLang="ja-JP" sz="900" dirty="0"/>
              <a:t>】</a:t>
            </a:r>
            <a:r>
              <a:rPr lang="ja-JP" altLang="en-US" sz="900" dirty="0"/>
              <a:t>（問</a:t>
            </a:r>
            <a:r>
              <a:rPr lang="en-US" altLang="ja-JP" sz="900" dirty="0"/>
              <a:t>33</a:t>
            </a:r>
            <a:r>
              <a:rPr lang="ja-JP" altLang="en-US" sz="900" dirty="0"/>
              <a:t>－Ａ） </a:t>
            </a:r>
          </a:p>
        </p:txBody>
      </p:sp>
      <p:sp>
        <p:nvSpPr>
          <p:cNvPr id="13" name="正方形/長方形 12"/>
          <p:cNvSpPr/>
          <p:nvPr/>
        </p:nvSpPr>
        <p:spPr>
          <a:xfrm>
            <a:off x="383865" y="4231312"/>
            <a:ext cx="6076615" cy="231993"/>
          </a:xfrm>
          <a:prstGeom prst="rect">
            <a:avLst/>
          </a:prstGeom>
          <a:noFill/>
          <a:ln w="6350" cmpd="sng">
            <a:solidFill>
              <a:schemeClr val="tx1">
                <a:lumMod val="50000"/>
                <a:lumOff val="50000"/>
              </a:schemeClr>
            </a:solidFill>
          </a:ln>
        </p:spPr>
        <p:txBody>
          <a:bodyPr wrap="square">
            <a:noAutofit/>
          </a:bodyPr>
          <a:lstStyle/>
          <a:p>
            <a:r>
              <a:rPr lang="ja-JP" altLang="en-US" sz="800" b="1" dirty="0">
                <a:solidFill>
                  <a:srgbClr val="000000"/>
                </a:solidFill>
                <a:latin typeface="HG丸ｺﾞｼｯｸM-PRO"/>
                <a:ea typeface="HG丸ｺﾞｼｯｸM-PRO"/>
                <a:cs typeface="HG丸ｺﾞｼｯｸM-PRO"/>
              </a:rPr>
              <a:t>問33</a:t>
            </a:r>
            <a:r>
              <a:rPr lang="ja-JP" altLang="en-US" sz="800" b="1" dirty="0" smtClean="0">
                <a:solidFill>
                  <a:srgbClr val="000000"/>
                </a:solidFill>
                <a:latin typeface="HG丸ｺﾞｼｯｸM-PRO"/>
                <a:ea typeface="HG丸ｺﾞｼｯｸM-PRO"/>
                <a:cs typeface="HG丸ｺﾞｼｯｸM-PRO"/>
              </a:rPr>
              <a:t>. ご職業　（</a:t>
            </a:r>
            <a:r>
              <a:rPr lang="ja-JP" altLang="en-US" sz="800" b="1" dirty="0">
                <a:solidFill>
                  <a:srgbClr val="000000"/>
                </a:solidFill>
                <a:latin typeface="HG丸ｺﾞｼｯｸM-PRO"/>
                <a:ea typeface="HG丸ｺﾞｼｯｸM-PRO"/>
                <a:cs typeface="HG丸ｺﾞｼｯｸM-PRO"/>
              </a:rPr>
              <a:t>「ご本人</a:t>
            </a:r>
            <a:r>
              <a:rPr lang="ja-JP" altLang="en-US" sz="800" b="1" dirty="0" smtClean="0">
                <a:solidFill>
                  <a:srgbClr val="000000"/>
                </a:solidFill>
                <a:latin typeface="HG丸ｺﾞｼｯｸM-PRO"/>
                <a:ea typeface="HG丸ｺﾞｼｯｸM-PRO"/>
                <a:cs typeface="HG丸ｺﾞｼｯｸM-PRO"/>
              </a:rPr>
              <a:t>」○</a:t>
            </a:r>
            <a:r>
              <a:rPr lang="ja-JP" altLang="en-US" sz="800" b="1" dirty="0">
                <a:solidFill>
                  <a:srgbClr val="000000"/>
                </a:solidFill>
                <a:latin typeface="HG丸ｺﾞｼｯｸM-PRO"/>
                <a:ea typeface="HG丸ｺﾞｼｯｸM-PRO"/>
                <a:cs typeface="HG丸ｺﾞｼｯｸM-PRO"/>
              </a:rPr>
              <a:t>は１つだけ）</a:t>
            </a:r>
            <a:r>
              <a:rPr lang="ja-JP" altLang="en-US" sz="800" b="1" dirty="0" smtClean="0">
                <a:latin typeface="HG丸ｺﾞｼｯｸM-PRO"/>
                <a:ea typeface="HG丸ｺﾞｼｯｸM-PRO"/>
                <a:cs typeface="HG丸ｺﾞｼｯｸM-PRO"/>
              </a:rPr>
              <a:t>［</a:t>
            </a:r>
            <a:r>
              <a:rPr lang="en-US" altLang="ja-JP" sz="800" b="1" dirty="0">
                <a:latin typeface="HG丸ｺﾞｼｯｸM-PRO"/>
                <a:ea typeface="HG丸ｺﾞｼｯｸM-PRO"/>
                <a:cs typeface="HG丸ｺﾞｼｯｸM-PRO"/>
              </a:rPr>
              <a:t>N=2,215</a:t>
            </a:r>
            <a:r>
              <a:rPr lang="ja-JP" altLang="en-US" sz="800" b="1" dirty="0">
                <a:latin typeface="HG丸ｺﾞｼｯｸM-PRO"/>
                <a:ea typeface="HG丸ｺﾞｼｯｸM-PRO"/>
                <a:cs typeface="HG丸ｺﾞｼｯｸM-PRO"/>
              </a:rPr>
              <a:t>］</a:t>
            </a:r>
          </a:p>
        </p:txBody>
      </p:sp>
      <p:grpSp>
        <p:nvGrpSpPr>
          <p:cNvPr id="7" name="図形グループ 6"/>
          <p:cNvGrpSpPr/>
          <p:nvPr/>
        </p:nvGrpSpPr>
        <p:grpSpPr>
          <a:xfrm>
            <a:off x="306000" y="4715501"/>
            <a:ext cx="5090160" cy="3436620"/>
            <a:chOff x="306000" y="4426276"/>
            <a:chExt cx="5090160" cy="343662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1737097880"/>
                </p:ext>
              </p:extLst>
            </p:nvPr>
          </p:nvGraphicFramePr>
          <p:xfrm>
            <a:off x="306000" y="4426276"/>
            <a:ext cx="5090160" cy="3436620"/>
          </p:xfrm>
          <a:graphic>
            <a:graphicData uri="http://schemas.openxmlformats.org/presentationml/2006/ole">
              <mc:AlternateContent xmlns:mc="http://schemas.openxmlformats.org/markup-compatibility/2006">
                <mc:Choice xmlns:v="urn:schemas-microsoft-com:vml" Requires="v">
                  <p:oleObj spid="_x0000_s23703" name="ワークシート" r:id="rId7" imgW="8483288" imgH="5727489" progId="Excel.Sheet.12">
                    <p:embed/>
                  </p:oleObj>
                </mc:Choice>
                <mc:Fallback>
                  <p:oleObj name="ワークシート" r:id="rId7" imgW="8483288" imgH="5727489" progId="Excel.Sheet.12">
                    <p:embed/>
                    <p:pic>
                      <p:nvPicPr>
                        <p:cNvPr id="0" name="Picture 1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000" y="4426276"/>
                          <a:ext cx="5090160" cy="343662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5" name="正方形/長方形 14"/>
            <p:cNvSpPr/>
            <p:nvPr/>
          </p:nvSpPr>
          <p:spPr>
            <a:xfrm>
              <a:off x="383865" y="4444317"/>
              <a:ext cx="720000" cy="215997"/>
            </a:xfrm>
            <a:prstGeom prst="rect">
              <a:avLst/>
            </a:prstGeom>
            <a:noFill/>
            <a:ln w="38100" cmpd="dbl">
              <a:solidFill>
                <a:schemeClr val="tx1">
                  <a:lumMod val="50000"/>
                  <a:lumOff val="50000"/>
                </a:schemeClr>
              </a:solidFill>
            </a:ln>
          </p:spPr>
          <p:txBody>
            <a:bodyPr wrap="square">
              <a:noAutofit/>
            </a:bodyPr>
            <a:lstStyle/>
            <a:p>
              <a:r>
                <a:rPr lang="ja-JP" altLang="en-US" sz="800" b="1" dirty="0">
                  <a:solidFill>
                    <a:srgbClr val="000000"/>
                  </a:solidFill>
                  <a:latin typeface="HG丸ｺﾞｼｯｸM-PRO"/>
                  <a:ea typeface="HG丸ｺﾞｼｯｸM-PRO"/>
                  <a:cs typeface="HG丸ｺﾞｼｯｸM-PRO"/>
                </a:rPr>
                <a:t>【</a:t>
              </a:r>
              <a:r>
                <a:rPr lang="ja-JP" altLang="en-US" sz="800" b="1" dirty="0" smtClean="0">
                  <a:solidFill>
                    <a:srgbClr val="000000"/>
                  </a:solidFill>
                  <a:latin typeface="HG丸ｺﾞｼｯｸM-PRO"/>
                  <a:ea typeface="HG丸ｺﾞｼｯｸM-PRO"/>
                  <a:cs typeface="HG丸ｺﾞｼｯｸM-PRO"/>
                </a:rPr>
                <a:t>本　人</a:t>
              </a:r>
              <a:r>
                <a:rPr lang="ja-JP" altLang="en-US" sz="800" b="1" dirty="0">
                  <a:solidFill>
                    <a:srgbClr val="000000"/>
                  </a:solidFill>
                  <a:latin typeface="HG丸ｺﾞｼｯｸM-PRO"/>
                  <a:ea typeface="HG丸ｺﾞｼｯｸM-PRO"/>
                  <a:cs typeface="HG丸ｺﾞｼｯｸM-PRO"/>
                </a:rPr>
                <a:t>】</a:t>
              </a:r>
              <a:endParaRPr lang="ja-JP" altLang="en-US" sz="800" b="1" dirty="0">
                <a:latin typeface="HG丸ｺﾞｼｯｸM-PRO"/>
                <a:ea typeface="HG丸ｺﾞｼｯｸM-PRO"/>
                <a:cs typeface="HG丸ｺﾞｼｯｸM-PRO"/>
              </a:endParaRPr>
            </a:p>
          </p:txBody>
        </p:sp>
      </p:grpSp>
    </p:spTree>
    <p:extLst>
      <p:ext uri="{BB962C8B-B14F-4D97-AF65-F5344CB8AC3E}">
        <p14:creationId xmlns:p14="http://schemas.microsoft.com/office/powerpoint/2010/main" val="1703245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オブジェクト 9"/>
          <p:cNvGraphicFramePr>
            <a:graphicFrameLocks noChangeAspect="1"/>
          </p:cNvGraphicFramePr>
          <p:nvPr>
            <p:extLst>
              <p:ext uri="{D42A27DB-BD31-4B8C-83A1-F6EECF244321}">
                <p14:modId xmlns:p14="http://schemas.microsoft.com/office/powerpoint/2010/main" val="47442952"/>
              </p:ext>
            </p:extLst>
          </p:nvPr>
        </p:nvGraphicFramePr>
        <p:xfrm>
          <a:off x="3444300" y="6970655"/>
          <a:ext cx="1927860" cy="601980"/>
        </p:xfrm>
        <a:graphic>
          <a:graphicData uri="http://schemas.openxmlformats.org/presentationml/2006/ole">
            <mc:AlternateContent xmlns:mc="http://schemas.openxmlformats.org/markup-compatibility/2006">
              <mc:Choice xmlns:v="urn:schemas-microsoft-com:vml" Requires="v">
                <p:oleObj spid="_x0000_s24720" name="ワークシート" r:id="rId4" imgW="3212982" imgH="1003263" progId="Excel.Sheet.12">
                  <p:embed/>
                </p:oleObj>
              </mc:Choice>
              <mc:Fallback>
                <p:oleObj name="ワークシート" r:id="rId4" imgW="3212982" imgH="1003263" progId="Excel.Sheet.12">
                  <p:embed/>
                  <p:pic>
                    <p:nvPicPr>
                      <p:cNvPr id="0" name="Picture 1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300" y="6970655"/>
                        <a:ext cx="1927860" cy="60198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 name="スライド番号プレースホルダー 3"/>
          <p:cNvSpPr>
            <a:spLocks noGrp="1"/>
          </p:cNvSpPr>
          <p:nvPr>
            <p:ph type="sldNum" sz="quarter" idx="12"/>
          </p:nvPr>
        </p:nvSpPr>
        <p:spPr/>
        <p:txBody>
          <a:bodyPr/>
          <a:lstStyle/>
          <a:p>
            <a:fld id="{6E8F5CB2-F233-504E-A0E6-8F243E763DF6}" type="slidenum">
              <a:rPr kumimoji="1" lang="ja-JP" altLang="en-US" smtClean="0"/>
              <a:pPr/>
              <a:t>2</a:t>
            </a:fld>
            <a:endParaRPr kumimoji="1" lang="ja-JP" altLang="en-US"/>
          </a:p>
        </p:txBody>
      </p:sp>
      <p:sp>
        <p:nvSpPr>
          <p:cNvPr id="14" name="タイトル 1"/>
          <p:cNvSpPr>
            <a:spLocks noGrp="1"/>
          </p:cNvSpPr>
          <p:nvPr>
            <p:ph type="ctrTitle"/>
          </p:nvPr>
        </p:nvSpPr>
        <p:spPr>
          <a:xfrm>
            <a:off x="383864" y="626688"/>
            <a:ext cx="6120000" cy="651779"/>
          </a:xfrm>
          <a:solidFill>
            <a:srgbClr val="D9D9D9"/>
          </a:solidFill>
          <a:ln>
            <a:solidFill>
              <a:srgbClr val="FFFFFF"/>
            </a:solidFill>
          </a:ln>
        </p:spPr>
        <p:txBody>
          <a:bodyPr>
            <a:noAutofit/>
          </a:bodyPr>
          <a:lstStyle/>
          <a:p>
            <a:r>
              <a:rPr lang="ja-JP" altLang="en-US" sz="1200" dirty="0" smtClean="0"/>
              <a:t>住居</a:t>
            </a:r>
            <a:r>
              <a:rPr lang="ja-JP" altLang="en-US" sz="1200" dirty="0"/>
              <a:t>形態での</a:t>
            </a:r>
            <a:r>
              <a:rPr lang="en-US" altLang="ja-JP" sz="1200" dirty="0"/>
              <a:t>『</a:t>
            </a:r>
            <a:r>
              <a:rPr lang="ja-JP" altLang="en-US" sz="1200" dirty="0"/>
              <a:t>持ち家居住者</a:t>
            </a:r>
            <a:r>
              <a:rPr lang="en-US" altLang="ja-JP" sz="1200" dirty="0"/>
              <a:t>』</a:t>
            </a:r>
            <a:r>
              <a:rPr lang="ja-JP" altLang="en-US" sz="1200" dirty="0"/>
              <a:t>の割合は、</a:t>
            </a:r>
            <a:r>
              <a:rPr lang="ja-JP" altLang="en-US" sz="1200" dirty="0" smtClean="0"/>
              <a:t>年代が上がると共</a:t>
            </a:r>
            <a:r>
              <a:rPr lang="ja-JP" altLang="en-US" sz="1200" dirty="0"/>
              <a:t>に高まり</a:t>
            </a:r>
            <a:r>
              <a:rPr lang="ja-JP" altLang="en-US" sz="1200" dirty="0" smtClean="0"/>
              <a:t>、</a:t>
            </a:r>
            <a:r>
              <a:rPr lang="en-US" altLang="ja-JP" sz="1200" dirty="0" smtClean="0"/>
              <a:t/>
            </a:r>
            <a:br>
              <a:rPr lang="en-US" altLang="ja-JP" sz="1200" dirty="0" smtClean="0"/>
            </a:br>
            <a:r>
              <a:rPr lang="ja-JP" altLang="en-US" sz="1200" dirty="0" smtClean="0"/>
              <a:t>　　　　　　　　　　　　　　　　　　　 　</a:t>
            </a:r>
            <a:r>
              <a:rPr lang="en-US" altLang="ja-JP" sz="1200" dirty="0" smtClean="0"/>
              <a:t>60</a:t>
            </a:r>
            <a:r>
              <a:rPr lang="ja-JP" altLang="en-US" sz="1200" dirty="0"/>
              <a:t>歳代と</a:t>
            </a:r>
            <a:r>
              <a:rPr lang="en-US" altLang="ja-JP" sz="1200" dirty="0"/>
              <a:t>70</a:t>
            </a:r>
            <a:r>
              <a:rPr lang="ja-JP" altLang="en-US" sz="1200" dirty="0"/>
              <a:t>歳代以上では</a:t>
            </a:r>
            <a:r>
              <a:rPr lang="ja-JP" altLang="en-US" sz="1200" dirty="0" smtClean="0"/>
              <a:t>９割に近い。</a:t>
            </a:r>
            <a:r>
              <a:rPr lang="en-US" altLang="ja-JP" sz="1200" dirty="0" smtClean="0"/>
              <a:t/>
            </a:r>
            <a:br>
              <a:rPr lang="en-US" altLang="ja-JP" sz="1200" dirty="0" smtClean="0"/>
            </a:br>
            <a:r>
              <a:rPr lang="ja-JP" altLang="en-US" sz="1200" dirty="0" smtClean="0"/>
              <a:t>一方</a:t>
            </a:r>
            <a:r>
              <a:rPr lang="ja-JP" altLang="en-US" sz="1200" dirty="0"/>
              <a:t>、～</a:t>
            </a:r>
            <a:r>
              <a:rPr lang="en-US" altLang="ja-JP" sz="1200" dirty="0"/>
              <a:t>20</a:t>
            </a:r>
            <a:r>
              <a:rPr lang="ja-JP" altLang="en-US" sz="1200" dirty="0"/>
              <a:t>歳代と３０歳代の両年代層で</a:t>
            </a:r>
            <a:r>
              <a:rPr lang="ja-JP" altLang="en-US" sz="1200" dirty="0" smtClean="0"/>
              <a:t>は、ほぼ</a:t>
            </a:r>
            <a:r>
              <a:rPr lang="ja-JP" altLang="en-US" sz="1200" dirty="0"/>
              <a:t>半数</a:t>
            </a:r>
            <a:r>
              <a:rPr lang="ja-JP" altLang="en-US" sz="1200" dirty="0" smtClean="0"/>
              <a:t>が</a:t>
            </a:r>
            <a:r>
              <a:rPr lang="ja-JP" altLang="en-US" sz="1200" dirty="0"/>
              <a:t>「</a:t>
            </a:r>
            <a:r>
              <a:rPr lang="ja-JP" altLang="en-US" sz="1200" dirty="0" smtClean="0"/>
              <a:t>賃貸</a:t>
            </a:r>
            <a:r>
              <a:rPr lang="ja-JP" altLang="en-US" sz="1200" dirty="0"/>
              <a:t>の共同</a:t>
            </a:r>
            <a:r>
              <a:rPr lang="ja-JP" altLang="en-US" sz="1200" dirty="0" smtClean="0"/>
              <a:t>住宅</a:t>
            </a:r>
            <a:r>
              <a:rPr lang="ja-JP" altLang="en-US" sz="1200" dirty="0"/>
              <a:t>」</a:t>
            </a:r>
            <a:r>
              <a:rPr lang="ja-JP" altLang="en-US" sz="1200" dirty="0" smtClean="0"/>
              <a:t>に</a:t>
            </a:r>
            <a:r>
              <a:rPr lang="ja-JP" altLang="en-US" sz="1200" dirty="0"/>
              <a:t>居住。 </a:t>
            </a:r>
            <a:endParaRPr kumimoji="1" lang="ja-JP" altLang="en-US" sz="1200" dirty="0"/>
          </a:p>
        </p:txBody>
      </p:sp>
      <p:sp>
        <p:nvSpPr>
          <p:cNvPr id="19" name="タイトル 1"/>
          <p:cNvSpPr txBox="1">
            <a:spLocks/>
          </p:cNvSpPr>
          <p:nvPr/>
        </p:nvSpPr>
        <p:spPr>
          <a:xfrm>
            <a:off x="234000" y="399600"/>
            <a:ext cx="5398475" cy="251996"/>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r>
              <a:rPr lang="en-US" altLang="ja-JP" sz="900" dirty="0"/>
              <a:t>【</a:t>
            </a:r>
            <a:r>
              <a:rPr lang="ja-JP" altLang="en-US" sz="900" dirty="0"/>
              <a:t>居住形態</a:t>
            </a:r>
            <a:r>
              <a:rPr lang="en-US" altLang="ja-JP" sz="900" dirty="0"/>
              <a:t>】</a:t>
            </a:r>
            <a:r>
              <a:rPr lang="ja-JP" altLang="en-US" sz="900" dirty="0"/>
              <a:t>（問</a:t>
            </a:r>
            <a:r>
              <a:rPr lang="en-US" altLang="ja-JP" sz="900" dirty="0"/>
              <a:t>36</a:t>
            </a:r>
            <a:r>
              <a:rPr lang="ja-JP" altLang="en-US" sz="900" dirty="0"/>
              <a:t>） </a:t>
            </a:r>
          </a:p>
        </p:txBody>
      </p:sp>
      <p:sp>
        <p:nvSpPr>
          <p:cNvPr id="17" name="サブタイトル 2"/>
          <p:cNvSpPr>
            <a:spLocks noGrp="1"/>
          </p:cNvSpPr>
          <p:nvPr>
            <p:ph type="subTitle" idx="1"/>
          </p:nvPr>
        </p:nvSpPr>
        <p:spPr>
          <a:xfrm>
            <a:off x="383865" y="1323618"/>
            <a:ext cx="6119999" cy="1534505"/>
          </a:xfrm>
        </p:spPr>
        <p:txBody>
          <a:bodyPr>
            <a:noAutofit/>
          </a:bodyPr>
          <a:lstStyle/>
          <a:p>
            <a:r>
              <a:rPr lang="ja-JP" altLang="en-US" sz="1000" dirty="0" smtClean="0"/>
              <a:t>対象者</a:t>
            </a:r>
            <a:r>
              <a:rPr lang="ja-JP" altLang="en-US" sz="1000" dirty="0"/>
              <a:t>の住居形態</a:t>
            </a:r>
            <a:r>
              <a:rPr lang="ja-JP" altLang="en-US" sz="1000" dirty="0" smtClean="0"/>
              <a:t>の結果</a:t>
            </a:r>
            <a:r>
              <a:rPr lang="ja-JP" altLang="en-US" sz="1000" dirty="0"/>
              <a:t>を性別と年代別にみると、各項目ともに大きな性別の格差は</a:t>
            </a:r>
            <a:r>
              <a:rPr lang="ja-JP" altLang="en-US" sz="1000" dirty="0" smtClean="0"/>
              <a:t>みられないが、</a:t>
            </a:r>
            <a:endParaRPr lang="en-US" altLang="ja-JP" sz="1000" dirty="0" smtClean="0"/>
          </a:p>
          <a:p>
            <a:r>
              <a:rPr lang="ja-JP" altLang="en-US" sz="1000" dirty="0" smtClean="0"/>
              <a:t>４割を超えて最多の「</a:t>
            </a:r>
            <a:r>
              <a:rPr lang="ja-JP" altLang="en-US" sz="1000" dirty="0"/>
              <a:t>持ち家（一戸建て）」</a:t>
            </a:r>
            <a:r>
              <a:rPr lang="en-US" altLang="ja-JP" sz="1000" dirty="0"/>
              <a:t>(</a:t>
            </a:r>
            <a:r>
              <a:rPr lang="ja-JP" altLang="en-US" sz="1000" dirty="0"/>
              <a:t>全体</a:t>
            </a:r>
            <a:r>
              <a:rPr lang="en-US" altLang="ja-JP" sz="1000" dirty="0"/>
              <a:t>41</a:t>
            </a:r>
            <a:r>
              <a:rPr lang="ja-JP" altLang="en-US" sz="1000" dirty="0"/>
              <a:t>％／</a:t>
            </a:r>
            <a:r>
              <a:rPr lang="en-US" altLang="ja-JP" sz="1000" dirty="0"/>
              <a:t>70</a:t>
            </a:r>
            <a:r>
              <a:rPr lang="ja-JP" altLang="en-US" sz="1000" dirty="0"/>
              <a:t>歳代以上</a:t>
            </a:r>
            <a:r>
              <a:rPr lang="en-US" altLang="ja-JP" sz="1000" dirty="0"/>
              <a:t>62</a:t>
            </a:r>
            <a:r>
              <a:rPr lang="ja-JP" altLang="en-US" sz="1000" dirty="0"/>
              <a:t>％／</a:t>
            </a:r>
            <a:r>
              <a:rPr lang="en-US" altLang="ja-JP" sz="1000" dirty="0"/>
              <a:t>30</a:t>
            </a:r>
            <a:r>
              <a:rPr lang="ja-JP" altLang="en-US" sz="1000" dirty="0"/>
              <a:t>歳代</a:t>
            </a:r>
            <a:r>
              <a:rPr lang="en-US" altLang="ja-JP" sz="1000" dirty="0"/>
              <a:t>19</a:t>
            </a:r>
            <a:r>
              <a:rPr lang="ja-JP" altLang="en-US" sz="1000" dirty="0"/>
              <a:t>％</a:t>
            </a:r>
            <a:r>
              <a:rPr lang="en-US" altLang="ja-JP" sz="1000" dirty="0"/>
              <a:t>)</a:t>
            </a:r>
            <a:r>
              <a:rPr lang="ja-JP" altLang="en-US" sz="1000" dirty="0"/>
              <a:t>を中核に</a:t>
            </a:r>
            <a:r>
              <a:rPr lang="ja-JP" altLang="en-US" sz="1000" dirty="0" smtClean="0"/>
              <a:t>、</a:t>
            </a:r>
            <a:endParaRPr lang="en-US" altLang="ja-JP" sz="1000" dirty="0" smtClean="0"/>
          </a:p>
          <a:p>
            <a:r>
              <a:rPr lang="ja-JP" altLang="en-US" sz="1000" dirty="0" smtClean="0"/>
              <a:t>これ</a:t>
            </a:r>
            <a:r>
              <a:rPr lang="ja-JP" altLang="en-US" sz="1000" dirty="0"/>
              <a:t>を</a:t>
            </a:r>
            <a:r>
              <a:rPr lang="ja-JP" altLang="en-US" sz="1000" dirty="0" smtClean="0"/>
              <a:t>含む</a:t>
            </a:r>
            <a:r>
              <a:rPr lang="en-US" altLang="ja-JP" sz="1000" dirty="0" smtClean="0"/>
              <a:t>『</a:t>
            </a:r>
            <a:r>
              <a:rPr lang="en-US" altLang="ja-JP" sz="1000" dirty="0"/>
              <a:t>※</a:t>
            </a:r>
            <a:r>
              <a:rPr lang="ja-JP" altLang="en-US" sz="1000" dirty="0" smtClean="0"/>
              <a:t>持ち家 </a:t>
            </a:r>
            <a:r>
              <a:rPr lang="ja-JP" altLang="en-US" sz="1000" dirty="0"/>
              <a:t>計</a:t>
            </a:r>
            <a:r>
              <a:rPr lang="en-US" altLang="ja-JP" sz="1000" dirty="0"/>
              <a:t>』</a:t>
            </a:r>
            <a:r>
              <a:rPr lang="ja-JP" altLang="en-US" sz="1000" dirty="0"/>
              <a:t>の割合</a:t>
            </a:r>
            <a:r>
              <a:rPr lang="en-US" altLang="ja-JP" sz="1000" dirty="0"/>
              <a:t>(</a:t>
            </a:r>
            <a:r>
              <a:rPr lang="ja-JP" altLang="en-US" sz="1000" dirty="0"/>
              <a:t>全体</a:t>
            </a:r>
            <a:r>
              <a:rPr lang="en-US" altLang="ja-JP" sz="1000" dirty="0"/>
              <a:t>69</a:t>
            </a:r>
            <a:r>
              <a:rPr lang="ja-JP" altLang="en-US" sz="1000" dirty="0"/>
              <a:t>％／</a:t>
            </a:r>
            <a:r>
              <a:rPr lang="en-US" altLang="ja-JP" sz="1000" dirty="0"/>
              <a:t>60</a:t>
            </a:r>
            <a:r>
              <a:rPr lang="ja-JP" altLang="en-US" sz="1000" dirty="0"/>
              <a:t>歳代＆</a:t>
            </a:r>
            <a:r>
              <a:rPr lang="en-US" altLang="ja-JP" sz="1000" dirty="0"/>
              <a:t>70</a:t>
            </a:r>
            <a:r>
              <a:rPr lang="ja-JP" altLang="en-US" sz="1000" dirty="0"/>
              <a:t>歳代以上各</a:t>
            </a:r>
            <a:r>
              <a:rPr lang="en-US" altLang="ja-JP" sz="1000" dirty="0"/>
              <a:t>87</a:t>
            </a:r>
            <a:r>
              <a:rPr lang="ja-JP" altLang="en-US" sz="1000" dirty="0"/>
              <a:t>％／～</a:t>
            </a:r>
            <a:r>
              <a:rPr lang="en-US" altLang="ja-JP" sz="1000" dirty="0"/>
              <a:t>20</a:t>
            </a:r>
            <a:r>
              <a:rPr lang="ja-JP" altLang="en-US" sz="1000" dirty="0"/>
              <a:t>歳代</a:t>
            </a:r>
            <a:r>
              <a:rPr lang="en-US" altLang="ja-JP" sz="1000" dirty="0"/>
              <a:t>42</a:t>
            </a:r>
            <a:r>
              <a:rPr lang="ja-JP" altLang="en-US" sz="1000" dirty="0"/>
              <a:t>％</a:t>
            </a:r>
            <a:r>
              <a:rPr lang="en-US" altLang="ja-JP" sz="1000" dirty="0"/>
              <a:t>)</a:t>
            </a:r>
            <a:r>
              <a:rPr lang="ja-JP" altLang="en-US" sz="1000" dirty="0"/>
              <a:t>は</a:t>
            </a:r>
            <a:r>
              <a:rPr lang="ja-JP" altLang="en-US" sz="1000" dirty="0" smtClean="0"/>
              <a:t>、</a:t>
            </a:r>
            <a:endParaRPr lang="en-US" altLang="ja-JP" sz="1000" dirty="0" smtClean="0"/>
          </a:p>
          <a:p>
            <a:r>
              <a:rPr lang="ja-JP" altLang="en-US" sz="1000" dirty="0" smtClean="0"/>
              <a:t>年代</a:t>
            </a:r>
            <a:r>
              <a:rPr lang="ja-JP" altLang="en-US" sz="1000" dirty="0"/>
              <a:t>が高く</a:t>
            </a:r>
            <a:r>
              <a:rPr lang="ja-JP" altLang="en-US" sz="1000" dirty="0" smtClean="0"/>
              <a:t>なるにつれてその</a:t>
            </a:r>
            <a:r>
              <a:rPr lang="ja-JP" altLang="en-US" sz="1000" dirty="0"/>
              <a:t>割合も高まる傾向が顕著となっている</a:t>
            </a:r>
            <a:r>
              <a:rPr lang="ja-JP" altLang="en-US" sz="1000" dirty="0" smtClean="0"/>
              <a:t>。</a:t>
            </a:r>
            <a:endParaRPr lang="en-US" altLang="ja-JP" sz="1000" dirty="0" smtClean="0"/>
          </a:p>
          <a:p>
            <a:pPr>
              <a:lnSpc>
                <a:spcPts val="400"/>
              </a:lnSpc>
            </a:pPr>
            <a:endParaRPr lang="en-US" altLang="ja-JP" sz="1000" dirty="0" smtClean="0"/>
          </a:p>
          <a:p>
            <a:r>
              <a:rPr lang="ja-JP" altLang="en-US" sz="1000" dirty="0" smtClean="0"/>
              <a:t>逆</a:t>
            </a:r>
            <a:r>
              <a:rPr lang="ja-JP" altLang="en-US" sz="1000" dirty="0"/>
              <a:t>に、「賃貸共同住宅」</a:t>
            </a:r>
            <a:r>
              <a:rPr lang="en-US" altLang="ja-JP" sz="1000" dirty="0"/>
              <a:t>(</a:t>
            </a:r>
            <a:r>
              <a:rPr lang="ja-JP" altLang="en-US" sz="1000" dirty="0"/>
              <a:t>全体</a:t>
            </a:r>
            <a:r>
              <a:rPr lang="en-US" altLang="ja-JP" sz="1000" dirty="0"/>
              <a:t>26</a:t>
            </a:r>
            <a:r>
              <a:rPr lang="ja-JP" altLang="en-US" sz="1000" dirty="0"/>
              <a:t>％／～</a:t>
            </a:r>
            <a:r>
              <a:rPr lang="en-US" altLang="ja-JP" sz="1000" dirty="0"/>
              <a:t>20</a:t>
            </a:r>
            <a:r>
              <a:rPr lang="ja-JP" altLang="en-US" sz="1000" dirty="0"/>
              <a:t>歳代</a:t>
            </a:r>
            <a:r>
              <a:rPr lang="en-US" altLang="ja-JP" sz="1000" dirty="0"/>
              <a:t>50</a:t>
            </a:r>
            <a:r>
              <a:rPr lang="ja-JP" altLang="en-US" sz="1000" dirty="0"/>
              <a:t>％／</a:t>
            </a:r>
            <a:r>
              <a:rPr lang="en-US" altLang="ja-JP" sz="1000" dirty="0"/>
              <a:t>30</a:t>
            </a:r>
            <a:r>
              <a:rPr lang="ja-JP" altLang="en-US" sz="1000" dirty="0"/>
              <a:t>歳代</a:t>
            </a:r>
            <a:r>
              <a:rPr lang="en-US" altLang="ja-JP" sz="1000" dirty="0"/>
              <a:t>49</a:t>
            </a:r>
            <a:r>
              <a:rPr lang="ja-JP" altLang="en-US" sz="1000" dirty="0"/>
              <a:t>％／</a:t>
            </a:r>
            <a:r>
              <a:rPr lang="en-US" altLang="ja-JP" sz="1000" dirty="0"/>
              <a:t>70</a:t>
            </a:r>
            <a:r>
              <a:rPr lang="ja-JP" altLang="en-US" sz="1000" dirty="0"/>
              <a:t>歳代以上</a:t>
            </a:r>
            <a:r>
              <a:rPr lang="en-US" altLang="ja-JP" sz="1000" dirty="0"/>
              <a:t>7</a:t>
            </a:r>
            <a:r>
              <a:rPr lang="ja-JP" altLang="en-US" sz="1000" dirty="0"/>
              <a:t>％</a:t>
            </a:r>
            <a:r>
              <a:rPr lang="en-US" altLang="ja-JP" sz="1000" dirty="0"/>
              <a:t>)</a:t>
            </a:r>
            <a:r>
              <a:rPr lang="ja-JP" altLang="en-US" sz="1000" dirty="0"/>
              <a:t>を中核に</a:t>
            </a:r>
            <a:r>
              <a:rPr lang="ja-JP" altLang="en-US" sz="1000" dirty="0" smtClean="0"/>
              <a:t>、</a:t>
            </a:r>
            <a:endParaRPr lang="en-US" altLang="ja-JP" sz="1000" dirty="0" smtClean="0"/>
          </a:p>
          <a:p>
            <a:r>
              <a:rPr lang="ja-JP" altLang="en-US" sz="1000" dirty="0" smtClean="0"/>
              <a:t>これを</a:t>
            </a:r>
            <a:r>
              <a:rPr lang="ja-JP" altLang="en-US" sz="1000" dirty="0"/>
              <a:t>含む</a:t>
            </a:r>
            <a:r>
              <a:rPr lang="en-US" altLang="ja-JP" sz="1000" dirty="0"/>
              <a:t>『※</a:t>
            </a:r>
            <a:r>
              <a:rPr lang="ja-JP" altLang="en-US" sz="1000" dirty="0"/>
              <a:t>賃貸住宅・社宅・寮など 計</a:t>
            </a:r>
            <a:r>
              <a:rPr lang="en-US" altLang="ja-JP" sz="1000" dirty="0"/>
              <a:t>』</a:t>
            </a:r>
            <a:r>
              <a:rPr lang="ja-JP" altLang="en-US" sz="1000" dirty="0"/>
              <a:t>の割合</a:t>
            </a:r>
            <a:r>
              <a:rPr lang="en-US" altLang="ja-JP" sz="1000" dirty="0"/>
              <a:t>(</a:t>
            </a:r>
            <a:r>
              <a:rPr lang="ja-JP" altLang="en-US" sz="1000" dirty="0"/>
              <a:t>全体</a:t>
            </a:r>
            <a:r>
              <a:rPr lang="en-US" altLang="ja-JP" sz="1000" dirty="0"/>
              <a:t>30</a:t>
            </a:r>
            <a:r>
              <a:rPr lang="ja-JP" altLang="en-US" sz="1000" dirty="0"/>
              <a:t>％／～</a:t>
            </a:r>
            <a:r>
              <a:rPr lang="en-US" altLang="ja-JP" sz="1000" dirty="0"/>
              <a:t>20</a:t>
            </a:r>
            <a:r>
              <a:rPr lang="ja-JP" altLang="en-US" sz="1000" dirty="0"/>
              <a:t>歳代</a:t>
            </a:r>
            <a:r>
              <a:rPr lang="en-US" altLang="ja-JP" sz="1000" dirty="0"/>
              <a:t>58</a:t>
            </a:r>
            <a:r>
              <a:rPr lang="ja-JP" altLang="en-US" sz="1000" dirty="0"/>
              <a:t>％／</a:t>
            </a:r>
            <a:r>
              <a:rPr lang="en-US" altLang="ja-JP" sz="1000" dirty="0"/>
              <a:t>70</a:t>
            </a:r>
            <a:r>
              <a:rPr lang="ja-JP" altLang="en-US" sz="1000" dirty="0"/>
              <a:t>歳代以上</a:t>
            </a:r>
            <a:r>
              <a:rPr lang="en-US" altLang="ja-JP" sz="1000" dirty="0"/>
              <a:t>9</a:t>
            </a:r>
            <a:r>
              <a:rPr lang="ja-JP" altLang="en-US" sz="1000" dirty="0"/>
              <a:t>％</a:t>
            </a:r>
            <a:r>
              <a:rPr lang="en-US" altLang="ja-JP" sz="1000" dirty="0"/>
              <a:t>)</a:t>
            </a:r>
            <a:r>
              <a:rPr lang="ja-JP" altLang="en-US" sz="1000" dirty="0" smtClean="0"/>
              <a:t>は、</a:t>
            </a:r>
            <a:endParaRPr lang="en-US" altLang="ja-JP" sz="1000" dirty="0" smtClean="0"/>
          </a:p>
          <a:p>
            <a:r>
              <a:rPr lang="ja-JP" altLang="en-US" sz="1000" dirty="0" smtClean="0"/>
              <a:t>年代</a:t>
            </a:r>
            <a:r>
              <a:rPr lang="ja-JP" altLang="en-US" sz="1000" dirty="0"/>
              <a:t>が低い層ほどその割合が高まる傾向となっている。 </a:t>
            </a:r>
            <a:endParaRPr lang="en-US" altLang="ja-JP" sz="1000" dirty="0"/>
          </a:p>
        </p:txBody>
      </p:sp>
      <p:sp>
        <p:nvSpPr>
          <p:cNvPr id="11" name="正方形/長方形 10"/>
          <p:cNvSpPr/>
          <p:nvPr/>
        </p:nvSpPr>
        <p:spPr>
          <a:xfrm>
            <a:off x="383865" y="3151454"/>
            <a:ext cx="6119999" cy="215444"/>
          </a:xfrm>
          <a:prstGeom prst="rect">
            <a:avLst/>
          </a:prstGeom>
          <a:noFill/>
          <a:ln w="6350" cmpd="sng">
            <a:solidFill>
              <a:schemeClr val="tx1">
                <a:lumMod val="50000"/>
                <a:lumOff val="50000"/>
              </a:schemeClr>
            </a:solidFill>
          </a:ln>
        </p:spPr>
        <p:txBody>
          <a:bodyPr wrap="square">
            <a:noAutofit/>
          </a:bodyPr>
          <a:lstStyle/>
          <a:p>
            <a:r>
              <a:rPr lang="ja-JP" altLang="en-US" sz="800" b="1" dirty="0">
                <a:solidFill>
                  <a:srgbClr val="000000"/>
                </a:solidFill>
                <a:latin typeface="HG丸ｺﾞｼｯｸM-PRO"/>
                <a:ea typeface="HG丸ｺﾞｼｯｸM-PRO"/>
                <a:cs typeface="HG丸ｺﾞｼｯｸM-PRO"/>
              </a:rPr>
              <a:t>問36</a:t>
            </a:r>
            <a:r>
              <a:rPr lang="ja-JP" altLang="en-US" sz="800" b="1" dirty="0" smtClean="0">
                <a:solidFill>
                  <a:srgbClr val="000000"/>
                </a:solidFill>
                <a:latin typeface="HG丸ｺﾞｼｯｸM-PRO"/>
                <a:ea typeface="HG丸ｺﾞｼｯｸM-PRO"/>
                <a:cs typeface="HG丸ｺﾞｼｯｸM-PRO"/>
              </a:rPr>
              <a:t>. お住まい</a:t>
            </a:r>
            <a:r>
              <a:rPr lang="ja-JP" altLang="en-US" sz="800" b="1" dirty="0">
                <a:solidFill>
                  <a:srgbClr val="000000"/>
                </a:solidFill>
                <a:latin typeface="HG丸ｺﾞｼｯｸM-PRO"/>
                <a:ea typeface="HG丸ｺﾞｼｯｸM-PRO"/>
                <a:cs typeface="HG丸ｺﾞｼｯｸM-PRO"/>
              </a:rPr>
              <a:t>の形態（○は１つだけ）</a:t>
            </a:r>
            <a:r>
              <a:rPr lang="ja-JP" altLang="en-US" sz="800" b="1" dirty="0" smtClean="0">
                <a:latin typeface="HG丸ｺﾞｼｯｸM-PRO"/>
                <a:ea typeface="HG丸ｺﾞｼｯｸM-PRO"/>
                <a:cs typeface="HG丸ｺﾞｼｯｸM-PRO"/>
              </a:rPr>
              <a:t>［</a:t>
            </a:r>
            <a:r>
              <a:rPr lang="en-US" altLang="ja-JP" sz="800" b="1" dirty="0">
                <a:latin typeface="HG丸ｺﾞｼｯｸM-PRO"/>
                <a:ea typeface="HG丸ｺﾞｼｯｸM-PRO"/>
                <a:cs typeface="HG丸ｺﾞｼｯｸM-PRO"/>
              </a:rPr>
              <a:t>N=2,215</a:t>
            </a:r>
            <a:r>
              <a:rPr lang="ja-JP" altLang="en-US" sz="800" b="1" dirty="0">
                <a:latin typeface="HG丸ｺﾞｼｯｸM-PRO"/>
                <a:ea typeface="HG丸ｺﾞｼｯｸM-PRO"/>
                <a:cs typeface="HG丸ｺﾞｼｯｸM-PRO"/>
              </a:rPr>
              <a:t>］</a:t>
            </a: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2764773281"/>
              </p:ext>
            </p:extLst>
          </p:nvPr>
        </p:nvGraphicFramePr>
        <p:xfrm>
          <a:off x="306000" y="3463553"/>
          <a:ext cx="5090160" cy="3550920"/>
        </p:xfrm>
        <a:graphic>
          <a:graphicData uri="http://schemas.openxmlformats.org/presentationml/2006/ole">
            <mc:AlternateContent xmlns:mc="http://schemas.openxmlformats.org/markup-compatibility/2006">
              <mc:Choice xmlns:v="urn:schemas-microsoft-com:vml" Requires="v">
                <p:oleObj spid="_x0000_s24721" name="ワークシート" r:id="rId7" imgW="8483288" imgH="5917982" progId="Excel.Sheet.12">
                  <p:embed/>
                </p:oleObj>
              </mc:Choice>
              <mc:Fallback>
                <p:oleObj name="ワークシート" r:id="rId7" imgW="8483288" imgH="5917982" progId="Excel.Sheet.12">
                  <p:embed/>
                  <p:pic>
                    <p:nvPicPr>
                      <p:cNvPr id="0" name="Picture 1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000" y="3463553"/>
                        <a:ext cx="5090160" cy="355092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8940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オブジェクト 9"/>
          <p:cNvGraphicFramePr>
            <a:graphicFrameLocks noChangeAspect="1"/>
          </p:cNvGraphicFramePr>
          <p:nvPr>
            <p:extLst>
              <p:ext uri="{D42A27DB-BD31-4B8C-83A1-F6EECF244321}">
                <p14:modId xmlns:p14="http://schemas.microsoft.com/office/powerpoint/2010/main" val="2480449045"/>
              </p:ext>
            </p:extLst>
          </p:nvPr>
        </p:nvGraphicFramePr>
        <p:xfrm>
          <a:off x="2226120" y="6908739"/>
          <a:ext cx="1927860" cy="601980"/>
        </p:xfrm>
        <a:graphic>
          <a:graphicData uri="http://schemas.openxmlformats.org/presentationml/2006/ole">
            <mc:AlternateContent xmlns:mc="http://schemas.openxmlformats.org/markup-compatibility/2006">
              <mc:Choice xmlns:v="urn:schemas-microsoft-com:vml" Requires="v">
                <p:oleObj spid="_x0000_s25743" name="ワークシート" r:id="rId4" imgW="3212982" imgH="1003263" progId="Excel.Sheet.12">
                  <p:embed/>
                </p:oleObj>
              </mc:Choice>
              <mc:Fallback>
                <p:oleObj name="ワークシート" r:id="rId4" imgW="3212982" imgH="1003263" progId="Excel.Sheet.12">
                  <p:embed/>
                  <p:pic>
                    <p:nvPicPr>
                      <p:cNvPr id="0" name="Picture 1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6120" y="6908739"/>
                        <a:ext cx="1927860" cy="60198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 name="スライド番号プレースホルダー 3"/>
          <p:cNvSpPr>
            <a:spLocks noGrp="1"/>
          </p:cNvSpPr>
          <p:nvPr>
            <p:ph type="sldNum" sz="quarter" idx="12"/>
          </p:nvPr>
        </p:nvSpPr>
        <p:spPr/>
        <p:txBody>
          <a:bodyPr/>
          <a:lstStyle/>
          <a:p>
            <a:fld id="{6E8F5CB2-F233-504E-A0E6-8F243E763DF6}" type="slidenum">
              <a:rPr kumimoji="1" lang="ja-JP" altLang="en-US" smtClean="0"/>
              <a:pPr/>
              <a:t>3</a:t>
            </a:fld>
            <a:endParaRPr kumimoji="1" lang="ja-JP" altLang="en-US"/>
          </a:p>
        </p:txBody>
      </p:sp>
      <p:sp>
        <p:nvSpPr>
          <p:cNvPr id="14" name="タイトル 1"/>
          <p:cNvSpPr>
            <a:spLocks noGrp="1"/>
          </p:cNvSpPr>
          <p:nvPr>
            <p:ph type="ctrTitle"/>
          </p:nvPr>
        </p:nvSpPr>
        <p:spPr>
          <a:xfrm>
            <a:off x="383865" y="626689"/>
            <a:ext cx="6118480" cy="899999"/>
          </a:xfrm>
          <a:solidFill>
            <a:srgbClr val="D9D9D9"/>
          </a:solidFill>
          <a:ln>
            <a:solidFill>
              <a:srgbClr val="FFFFFF"/>
            </a:solidFill>
          </a:ln>
        </p:spPr>
        <p:txBody>
          <a:bodyPr>
            <a:noAutofit/>
          </a:bodyPr>
          <a:lstStyle/>
          <a:p>
            <a:r>
              <a:rPr lang="ja-JP" altLang="en-US" sz="1200" dirty="0" smtClean="0"/>
              <a:t>世帯</a:t>
            </a:r>
            <a:r>
              <a:rPr lang="ja-JP" altLang="en-US" sz="1200" dirty="0"/>
              <a:t>構成において５割弱で最多の「親と子</a:t>
            </a:r>
            <a:r>
              <a:rPr lang="en-US" altLang="ja-JP" sz="1200" dirty="0"/>
              <a:t>(</a:t>
            </a:r>
            <a:r>
              <a:rPr lang="ja-JP" altLang="en-US" sz="1200" dirty="0"/>
              <a:t>２世代</a:t>
            </a:r>
            <a:r>
              <a:rPr lang="en-US" altLang="ja-JP" sz="1200" dirty="0"/>
              <a:t>)</a:t>
            </a:r>
            <a:r>
              <a:rPr lang="ja-JP" altLang="en-US" sz="1200" dirty="0"/>
              <a:t>」は</a:t>
            </a:r>
            <a:r>
              <a:rPr lang="ja-JP" altLang="en-US" sz="1200" dirty="0" smtClean="0"/>
              <a:t>、</a:t>
            </a:r>
            <a:r>
              <a:rPr lang="en-US" altLang="ja-JP" sz="1200" dirty="0" smtClean="0"/>
              <a:t/>
            </a:r>
            <a:br>
              <a:rPr lang="en-US" altLang="ja-JP" sz="1200" dirty="0" smtClean="0"/>
            </a:br>
            <a:r>
              <a:rPr lang="ja-JP" altLang="en-US" sz="1200" dirty="0" smtClean="0"/>
              <a:t>　　</a:t>
            </a:r>
            <a:r>
              <a:rPr lang="en-US" altLang="ja-JP" sz="1200" dirty="0" smtClean="0"/>
              <a:t>40</a:t>
            </a:r>
            <a:r>
              <a:rPr lang="ja-JP" altLang="en-US" sz="1200" dirty="0"/>
              <a:t>歳代を筆頭に</a:t>
            </a:r>
            <a:r>
              <a:rPr lang="en-US" altLang="ja-JP" sz="1200" dirty="0"/>
              <a:t>30</a:t>
            </a:r>
            <a:r>
              <a:rPr lang="ja-JP" altLang="en-US" sz="1200" dirty="0"/>
              <a:t>歳代～</a:t>
            </a:r>
            <a:r>
              <a:rPr lang="en-US" altLang="ja-JP" sz="1200" dirty="0"/>
              <a:t>50</a:t>
            </a:r>
            <a:r>
              <a:rPr lang="ja-JP" altLang="en-US" sz="1200" dirty="0"/>
              <a:t>歳代で</a:t>
            </a:r>
            <a:r>
              <a:rPr lang="ja-JP" altLang="en-US" sz="1200" dirty="0" smtClean="0"/>
              <a:t>は５割</a:t>
            </a:r>
            <a:r>
              <a:rPr lang="ja-JP" altLang="en-US" sz="1200" dirty="0"/>
              <a:t>台半ばから６割台半ばを占めている</a:t>
            </a:r>
            <a:r>
              <a:rPr lang="ja-JP" altLang="en-US" sz="1200" dirty="0" smtClean="0"/>
              <a:t>。</a:t>
            </a:r>
            <a:r>
              <a:rPr lang="en-US" altLang="ja-JP" sz="1200" dirty="0" smtClean="0"/>
              <a:t/>
            </a:r>
            <a:br>
              <a:rPr lang="en-US" altLang="ja-JP" sz="1200" dirty="0" smtClean="0"/>
            </a:br>
            <a:r>
              <a:rPr lang="ja-JP" altLang="en-US" sz="1200" dirty="0" smtClean="0"/>
              <a:t>次点</a:t>
            </a:r>
            <a:r>
              <a:rPr lang="ja-JP" altLang="en-US" sz="1200" dirty="0"/>
              <a:t>の「夫婦のみ」</a:t>
            </a:r>
            <a:r>
              <a:rPr lang="ja-JP" altLang="en-US" sz="1200" dirty="0" smtClean="0"/>
              <a:t>は、</a:t>
            </a:r>
            <a:r>
              <a:rPr lang="en-US" altLang="ja-JP" sz="1200" dirty="0" smtClean="0"/>
              <a:t>60</a:t>
            </a:r>
            <a:r>
              <a:rPr lang="ja-JP" altLang="en-US" sz="1200" dirty="0"/>
              <a:t>歳代と</a:t>
            </a:r>
            <a:r>
              <a:rPr lang="en-US" altLang="ja-JP" sz="1200" dirty="0"/>
              <a:t>70</a:t>
            </a:r>
            <a:r>
              <a:rPr lang="ja-JP" altLang="en-US" sz="1200" dirty="0"/>
              <a:t>歳代</a:t>
            </a:r>
            <a:r>
              <a:rPr lang="ja-JP" altLang="en-US" sz="1200" dirty="0" smtClean="0"/>
              <a:t>以上の両層で４割以上と多い。</a:t>
            </a:r>
            <a:r>
              <a:rPr lang="en-US" altLang="ja-JP" sz="1200" dirty="0" smtClean="0"/>
              <a:t/>
            </a:r>
            <a:br>
              <a:rPr lang="en-US" altLang="ja-JP" sz="1200" dirty="0" smtClean="0"/>
            </a:br>
            <a:r>
              <a:rPr lang="ja-JP" altLang="en-US" sz="1200" dirty="0" smtClean="0"/>
              <a:t>一方</a:t>
            </a:r>
            <a:r>
              <a:rPr lang="ja-JP" altLang="en-US" sz="1200" dirty="0"/>
              <a:t>、「ひとり暮らし」が相対的に多めなの</a:t>
            </a:r>
            <a:r>
              <a:rPr lang="ja-JP" altLang="en-US" sz="1200" dirty="0" smtClean="0"/>
              <a:t>は、～</a:t>
            </a:r>
            <a:r>
              <a:rPr lang="en-US" altLang="ja-JP" sz="1200" dirty="0"/>
              <a:t>20</a:t>
            </a:r>
            <a:r>
              <a:rPr lang="ja-JP" altLang="en-US" sz="1200" dirty="0"/>
              <a:t>歳代と</a:t>
            </a:r>
            <a:r>
              <a:rPr lang="en-US" altLang="ja-JP" sz="1200" dirty="0"/>
              <a:t>70</a:t>
            </a:r>
            <a:r>
              <a:rPr lang="ja-JP" altLang="en-US" sz="1200" dirty="0"/>
              <a:t>歳代以上の両層。 </a:t>
            </a:r>
            <a:endParaRPr kumimoji="1" lang="ja-JP" altLang="en-US" sz="1200" dirty="0"/>
          </a:p>
        </p:txBody>
      </p:sp>
      <p:sp>
        <p:nvSpPr>
          <p:cNvPr id="19" name="タイトル 1"/>
          <p:cNvSpPr txBox="1">
            <a:spLocks/>
          </p:cNvSpPr>
          <p:nvPr/>
        </p:nvSpPr>
        <p:spPr>
          <a:xfrm>
            <a:off x="234000" y="399600"/>
            <a:ext cx="5398475" cy="251996"/>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r>
              <a:rPr lang="en-US" altLang="ja-JP" sz="900" dirty="0" smtClean="0"/>
              <a:t>【</a:t>
            </a:r>
            <a:r>
              <a:rPr lang="ja-JP" altLang="en-US" sz="900" dirty="0" smtClean="0"/>
              <a:t>世帯</a:t>
            </a:r>
            <a:r>
              <a:rPr lang="ja-JP" altLang="en-US" sz="900" dirty="0"/>
              <a:t>構成</a:t>
            </a:r>
            <a:r>
              <a:rPr lang="en-US" altLang="ja-JP" sz="900" dirty="0"/>
              <a:t>】</a:t>
            </a:r>
            <a:r>
              <a:rPr lang="ja-JP" altLang="en-US" sz="900" dirty="0"/>
              <a:t>（問</a:t>
            </a:r>
            <a:r>
              <a:rPr lang="en-US" altLang="ja-JP" sz="900" dirty="0"/>
              <a:t>37</a:t>
            </a:r>
            <a:r>
              <a:rPr lang="ja-JP" altLang="en-US" sz="900" dirty="0"/>
              <a:t>） </a:t>
            </a:r>
          </a:p>
        </p:txBody>
      </p:sp>
      <p:sp>
        <p:nvSpPr>
          <p:cNvPr id="17" name="サブタイトル 2"/>
          <p:cNvSpPr>
            <a:spLocks noGrp="1"/>
          </p:cNvSpPr>
          <p:nvPr>
            <p:ph type="subTitle" idx="1"/>
          </p:nvPr>
        </p:nvSpPr>
        <p:spPr>
          <a:xfrm>
            <a:off x="383865" y="1577440"/>
            <a:ext cx="6119999" cy="1241705"/>
          </a:xfrm>
        </p:spPr>
        <p:txBody>
          <a:bodyPr>
            <a:noAutofit/>
          </a:bodyPr>
          <a:lstStyle/>
          <a:p>
            <a:r>
              <a:rPr lang="ja-JP" altLang="en-US" sz="1000" dirty="0" smtClean="0"/>
              <a:t>対象者</a:t>
            </a:r>
            <a:r>
              <a:rPr lang="ja-JP" altLang="en-US" sz="1000" dirty="0"/>
              <a:t>の世帯構成を性別と年代別でみると、性差は小さめながら、上位項目を中心に年代格差がみ</a:t>
            </a:r>
            <a:r>
              <a:rPr lang="ja-JP" altLang="en-US" sz="1000" dirty="0" smtClean="0"/>
              <a:t>ら</a:t>
            </a:r>
            <a:endParaRPr lang="en-US" altLang="ja-JP" sz="1000" dirty="0" smtClean="0"/>
          </a:p>
          <a:p>
            <a:r>
              <a:rPr lang="ja-JP" altLang="en-US" sz="1000" dirty="0" smtClean="0"/>
              <a:t>れ、最多</a:t>
            </a:r>
            <a:r>
              <a:rPr lang="ja-JP" altLang="en-US" sz="1000" dirty="0"/>
              <a:t>の「親と子</a:t>
            </a:r>
            <a:r>
              <a:rPr lang="en-US" altLang="ja-JP" sz="1000" dirty="0"/>
              <a:t>(</a:t>
            </a:r>
            <a:r>
              <a:rPr lang="ja-JP" altLang="en-US" sz="1000" dirty="0"/>
              <a:t>２世代</a:t>
            </a:r>
            <a:r>
              <a:rPr lang="en-US" altLang="ja-JP" sz="1000" dirty="0"/>
              <a:t>)</a:t>
            </a:r>
            <a:r>
              <a:rPr lang="ja-JP" altLang="en-US" sz="1000" dirty="0"/>
              <a:t>」</a:t>
            </a:r>
            <a:r>
              <a:rPr lang="en-US" altLang="ja-JP" sz="1000" dirty="0"/>
              <a:t>(</a:t>
            </a:r>
            <a:r>
              <a:rPr lang="ja-JP" altLang="en-US" sz="1000" dirty="0"/>
              <a:t>全体</a:t>
            </a:r>
            <a:r>
              <a:rPr lang="en-US" altLang="ja-JP" sz="1000" dirty="0"/>
              <a:t>48</a:t>
            </a:r>
            <a:r>
              <a:rPr lang="ja-JP" altLang="en-US" sz="1000" dirty="0"/>
              <a:t>％／</a:t>
            </a:r>
            <a:r>
              <a:rPr lang="en-US" altLang="ja-JP" sz="1000" dirty="0"/>
              <a:t>40</a:t>
            </a:r>
            <a:r>
              <a:rPr lang="ja-JP" altLang="en-US" sz="1000" dirty="0"/>
              <a:t>歳代</a:t>
            </a:r>
            <a:r>
              <a:rPr lang="en-US" altLang="ja-JP" sz="1000" dirty="0"/>
              <a:t>65</a:t>
            </a:r>
            <a:r>
              <a:rPr lang="ja-JP" altLang="en-US" sz="1000" dirty="0"/>
              <a:t>％／</a:t>
            </a:r>
            <a:r>
              <a:rPr lang="en-US" altLang="ja-JP" sz="1000" dirty="0"/>
              <a:t>30</a:t>
            </a:r>
            <a:r>
              <a:rPr lang="ja-JP" altLang="en-US" sz="1000" dirty="0"/>
              <a:t>歳代</a:t>
            </a:r>
            <a:r>
              <a:rPr lang="en-US" altLang="ja-JP" sz="1000" dirty="0"/>
              <a:t>59</a:t>
            </a:r>
            <a:r>
              <a:rPr lang="ja-JP" altLang="en-US" sz="1000" dirty="0"/>
              <a:t>％／</a:t>
            </a:r>
            <a:r>
              <a:rPr lang="en-US" altLang="ja-JP" sz="1000" dirty="0"/>
              <a:t>50</a:t>
            </a:r>
            <a:r>
              <a:rPr lang="ja-JP" altLang="en-US" sz="1000" dirty="0"/>
              <a:t>歳代</a:t>
            </a:r>
            <a:r>
              <a:rPr lang="en-US" altLang="ja-JP" sz="1000" dirty="0"/>
              <a:t>54</a:t>
            </a:r>
            <a:r>
              <a:rPr lang="ja-JP" altLang="en-US" sz="1000" dirty="0"/>
              <a:t>％</a:t>
            </a:r>
            <a:r>
              <a:rPr lang="en-US" altLang="ja-JP" sz="1000" dirty="0"/>
              <a:t>)</a:t>
            </a:r>
            <a:r>
              <a:rPr lang="ja-JP" altLang="en-US" sz="1000" dirty="0"/>
              <a:t>は、</a:t>
            </a:r>
            <a:r>
              <a:rPr lang="en-US" altLang="ja-JP" sz="1000" dirty="0"/>
              <a:t>40</a:t>
            </a:r>
            <a:r>
              <a:rPr lang="ja-JP" altLang="en-US" sz="1000" dirty="0"/>
              <a:t>歳代</a:t>
            </a:r>
            <a:r>
              <a:rPr lang="ja-JP" altLang="en-US" sz="1000" dirty="0" smtClean="0"/>
              <a:t>を</a:t>
            </a:r>
            <a:endParaRPr lang="en-US" altLang="ja-JP" sz="1000" dirty="0" smtClean="0"/>
          </a:p>
          <a:p>
            <a:r>
              <a:rPr lang="ja-JP" altLang="en-US" sz="1000" dirty="0" smtClean="0"/>
              <a:t>中核</a:t>
            </a:r>
            <a:r>
              <a:rPr lang="ja-JP" altLang="en-US" sz="1000" dirty="0"/>
              <a:t>に</a:t>
            </a:r>
            <a:r>
              <a:rPr lang="en-US" altLang="ja-JP" sz="1000" dirty="0"/>
              <a:t>30</a:t>
            </a:r>
            <a:r>
              <a:rPr lang="ja-JP" altLang="en-US" sz="1000" dirty="0"/>
              <a:t>～</a:t>
            </a:r>
            <a:r>
              <a:rPr lang="en-US" altLang="ja-JP" sz="1000" dirty="0"/>
              <a:t>50</a:t>
            </a:r>
            <a:r>
              <a:rPr lang="ja-JP" altLang="en-US" sz="1000" dirty="0"/>
              <a:t>歳代で５割台半ば以上を占めて高い傾向にある</a:t>
            </a:r>
            <a:r>
              <a:rPr lang="ja-JP" altLang="en-US" sz="1000" dirty="0" smtClean="0"/>
              <a:t>。</a:t>
            </a:r>
            <a:endParaRPr lang="en-US" altLang="ja-JP" sz="1000" dirty="0" smtClean="0"/>
          </a:p>
          <a:p>
            <a:pPr>
              <a:lnSpc>
                <a:spcPts val="400"/>
              </a:lnSpc>
            </a:pPr>
            <a:endParaRPr lang="en-US" altLang="ja-JP" sz="1000" dirty="0" smtClean="0"/>
          </a:p>
          <a:p>
            <a:r>
              <a:rPr lang="ja-JP" altLang="en-US" sz="1000" dirty="0" smtClean="0"/>
              <a:t>次点</a:t>
            </a:r>
            <a:r>
              <a:rPr lang="ja-JP" altLang="en-US" sz="1000" dirty="0"/>
              <a:t>の「夫婦のみ」</a:t>
            </a:r>
            <a:r>
              <a:rPr lang="en-US" altLang="ja-JP" sz="1000" dirty="0"/>
              <a:t>(</a:t>
            </a:r>
            <a:r>
              <a:rPr lang="ja-JP" altLang="en-US" sz="1000" dirty="0"/>
              <a:t>全体で</a:t>
            </a:r>
            <a:r>
              <a:rPr lang="en-US" altLang="ja-JP" sz="1000" dirty="0"/>
              <a:t>28</a:t>
            </a:r>
            <a:r>
              <a:rPr lang="ja-JP" altLang="en-US" sz="1000" dirty="0"/>
              <a:t>％</a:t>
            </a:r>
            <a:r>
              <a:rPr lang="en-US" altLang="ja-JP" sz="1000" dirty="0"/>
              <a:t>)</a:t>
            </a:r>
            <a:r>
              <a:rPr lang="ja-JP" altLang="en-US" sz="1000" dirty="0" smtClean="0"/>
              <a:t>は、</a:t>
            </a:r>
            <a:r>
              <a:rPr lang="en-US" altLang="ja-JP" sz="1000" dirty="0" smtClean="0"/>
              <a:t>60</a:t>
            </a:r>
            <a:r>
              <a:rPr lang="ja-JP" altLang="en-US" sz="1000" dirty="0"/>
              <a:t>歳代</a:t>
            </a:r>
            <a:r>
              <a:rPr lang="en-US" altLang="ja-JP" sz="1000" dirty="0"/>
              <a:t>(44</a:t>
            </a:r>
            <a:r>
              <a:rPr lang="ja-JP" altLang="en-US" sz="1000" dirty="0"/>
              <a:t>％</a:t>
            </a:r>
            <a:r>
              <a:rPr lang="en-US" altLang="ja-JP" sz="1000" dirty="0"/>
              <a:t>)</a:t>
            </a:r>
            <a:r>
              <a:rPr lang="ja-JP" altLang="en-US" sz="1000" dirty="0"/>
              <a:t>と</a:t>
            </a:r>
            <a:r>
              <a:rPr lang="en-US" altLang="ja-JP" sz="1000" dirty="0"/>
              <a:t>70</a:t>
            </a:r>
            <a:r>
              <a:rPr lang="ja-JP" altLang="en-US" sz="1000" dirty="0"/>
              <a:t>歳代以上</a:t>
            </a:r>
            <a:r>
              <a:rPr lang="en-US" altLang="ja-JP" sz="1000" dirty="0"/>
              <a:t>(41</a:t>
            </a:r>
            <a:r>
              <a:rPr lang="ja-JP" altLang="en-US" sz="1000" dirty="0"/>
              <a:t>％</a:t>
            </a:r>
            <a:r>
              <a:rPr lang="en-US" altLang="ja-JP" sz="1000" dirty="0"/>
              <a:t>)</a:t>
            </a:r>
            <a:r>
              <a:rPr lang="ja-JP" altLang="en-US" sz="1000" dirty="0"/>
              <a:t>の両層で４割を超えて高く</a:t>
            </a:r>
            <a:r>
              <a:rPr lang="ja-JP" altLang="en-US" sz="1000" dirty="0" smtClean="0"/>
              <a:t>、</a:t>
            </a:r>
            <a:endParaRPr lang="en-US" altLang="ja-JP" sz="1000" dirty="0" smtClean="0"/>
          </a:p>
          <a:p>
            <a:r>
              <a:rPr lang="ja-JP" altLang="en-US" sz="1000" dirty="0" smtClean="0"/>
              <a:t>３位</a:t>
            </a:r>
            <a:r>
              <a:rPr lang="ja-JP" altLang="en-US" sz="1000" dirty="0"/>
              <a:t>の「ひとり暮らし」</a:t>
            </a:r>
            <a:r>
              <a:rPr lang="en-US" altLang="ja-JP" sz="1000" dirty="0"/>
              <a:t>(</a:t>
            </a:r>
            <a:r>
              <a:rPr lang="ja-JP" altLang="en-US" sz="1000" dirty="0"/>
              <a:t>全体で</a:t>
            </a:r>
            <a:r>
              <a:rPr lang="en-US" altLang="ja-JP" sz="1000" dirty="0"/>
              <a:t>16</a:t>
            </a:r>
            <a:r>
              <a:rPr lang="ja-JP" altLang="en-US" sz="1000" dirty="0"/>
              <a:t>％</a:t>
            </a:r>
            <a:r>
              <a:rPr lang="en-US" altLang="ja-JP" sz="1000" dirty="0"/>
              <a:t>)</a:t>
            </a:r>
            <a:r>
              <a:rPr lang="ja-JP" altLang="en-US" sz="1000" dirty="0" smtClean="0"/>
              <a:t>は、～</a:t>
            </a:r>
            <a:r>
              <a:rPr lang="en-US" altLang="ja-JP" sz="1000" dirty="0"/>
              <a:t>20</a:t>
            </a:r>
            <a:r>
              <a:rPr lang="ja-JP" altLang="en-US" sz="1000" dirty="0"/>
              <a:t>歳代</a:t>
            </a:r>
            <a:r>
              <a:rPr lang="en-US" altLang="ja-JP" sz="1000" dirty="0"/>
              <a:t>(23</a:t>
            </a:r>
            <a:r>
              <a:rPr lang="ja-JP" altLang="en-US" sz="1000" dirty="0"/>
              <a:t>％</a:t>
            </a:r>
            <a:r>
              <a:rPr lang="en-US" altLang="ja-JP" sz="1000" dirty="0"/>
              <a:t>)</a:t>
            </a:r>
            <a:r>
              <a:rPr lang="ja-JP" altLang="en-US" sz="1000" dirty="0"/>
              <a:t>と</a:t>
            </a:r>
            <a:r>
              <a:rPr lang="en-US" altLang="ja-JP" sz="1000" dirty="0"/>
              <a:t>70</a:t>
            </a:r>
            <a:r>
              <a:rPr lang="ja-JP" altLang="en-US" sz="1000" dirty="0"/>
              <a:t>歳代以上</a:t>
            </a:r>
            <a:r>
              <a:rPr lang="en-US" altLang="ja-JP" sz="1000" dirty="0"/>
              <a:t>(20</a:t>
            </a:r>
            <a:r>
              <a:rPr lang="ja-JP" altLang="en-US" sz="1000" dirty="0"/>
              <a:t>％</a:t>
            </a:r>
            <a:r>
              <a:rPr lang="en-US" altLang="ja-JP" sz="1000" dirty="0"/>
              <a:t>)</a:t>
            </a:r>
            <a:r>
              <a:rPr lang="ja-JP" altLang="en-US" sz="1000" dirty="0"/>
              <a:t>の両層で２割を</a:t>
            </a:r>
            <a:r>
              <a:rPr lang="ja-JP" altLang="en-US" sz="1000" dirty="0" smtClean="0"/>
              <a:t>超えて</a:t>
            </a:r>
            <a:endParaRPr lang="en-US" altLang="ja-JP" sz="1000" dirty="0" smtClean="0"/>
          </a:p>
          <a:p>
            <a:r>
              <a:rPr lang="ja-JP" altLang="en-US" sz="1000" dirty="0" smtClean="0"/>
              <a:t>やや</a:t>
            </a:r>
            <a:r>
              <a:rPr lang="ja-JP" altLang="en-US" sz="1000" dirty="0"/>
              <a:t>高めとなっている。 </a:t>
            </a:r>
            <a:endParaRPr lang="en-US" altLang="ja-JP" sz="1000" dirty="0"/>
          </a:p>
        </p:txBody>
      </p:sp>
      <p:sp>
        <p:nvSpPr>
          <p:cNvPr id="11" name="正方形/長方形 10"/>
          <p:cNvSpPr/>
          <p:nvPr/>
        </p:nvSpPr>
        <p:spPr>
          <a:xfrm>
            <a:off x="383865" y="3205804"/>
            <a:ext cx="6119999" cy="215444"/>
          </a:xfrm>
          <a:prstGeom prst="rect">
            <a:avLst/>
          </a:prstGeom>
          <a:noFill/>
          <a:ln w="6350" cmpd="sng">
            <a:solidFill>
              <a:schemeClr val="tx1">
                <a:lumMod val="50000"/>
                <a:lumOff val="50000"/>
              </a:schemeClr>
            </a:solidFill>
          </a:ln>
        </p:spPr>
        <p:txBody>
          <a:bodyPr wrap="square">
            <a:noAutofit/>
          </a:bodyPr>
          <a:lstStyle/>
          <a:p>
            <a:r>
              <a:rPr lang="ja-JP" altLang="en-US" sz="800" b="1" dirty="0">
                <a:solidFill>
                  <a:srgbClr val="000000"/>
                </a:solidFill>
                <a:latin typeface="HG丸ｺﾞｼｯｸM-PRO"/>
                <a:ea typeface="HG丸ｺﾞｼｯｸM-PRO"/>
                <a:cs typeface="HG丸ｺﾞｼｯｸM-PRO"/>
              </a:rPr>
              <a:t>問37</a:t>
            </a:r>
            <a:r>
              <a:rPr lang="ja-JP" altLang="en-US" sz="800" b="1" dirty="0" smtClean="0">
                <a:solidFill>
                  <a:srgbClr val="000000"/>
                </a:solidFill>
                <a:latin typeface="HG丸ｺﾞｼｯｸM-PRO"/>
                <a:ea typeface="HG丸ｺﾞｼｯｸM-PRO"/>
                <a:cs typeface="HG丸ｺﾞｼｯｸM-PRO"/>
              </a:rPr>
              <a:t>. 世帯</a:t>
            </a:r>
            <a:r>
              <a:rPr lang="ja-JP" altLang="en-US" sz="800" b="1" dirty="0">
                <a:solidFill>
                  <a:srgbClr val="000000"/>
                </a:solidFill>
                <a:latin typeface="HG丸ｺﾞｼｯｸM-PRO"/>
                <a:ea typeface="HG丸ｺﾞｼｯｸM-PRO"/>
                <a:cs typeface="HG丸ｺﾞｼｯｸM-PRO"/>
              </a:rPr>
              <a:t>構成（同居しているご家族など）（○は１つだけ）</a:t>
            </a:r>
            <a:r>
              <a:rPr lang="ja-JP" altLang="en-US" sz="800" b="1" dirty="0" smtClean="0">
                <a:latin typeface="HG丸ｺﾞｼｯｸM-PRO"/>
                <a:ea typeface="HG丸ｺﾞｼｯｸM-PRO"/>
                <a:cs typeface="HG丸ｺﾞｼｯｸM-PRO"/>
              </a:rPr>
              <a:t>［</a:t>
            </a:r>
            <a:r>
              <a:rPr lang="en-US" altLang="ja-JP" sz="800" b="1" dirty="0">
                <a:latin typeface="HG丸ｺﾞｼｯｸM-PRO"/>
                <a:ea typeface="HG丸ｺﾞｼｯｸM-PRO"/>
                <a:cs typeface="HG丸ｺﾞｼｯｸM-PRO"/>
              </a:rPr>
              <a:t>N=2,215</a:t>
            </a:r>
            <a:r>
              <a:rPr lang="ja-JP" altLang="en-US" sz="800" b="1" dirty="0">
                <a:latin typeface="HG丸ｺﾞｼｯｸM-PRO"/>
                <a:ea typeface="HG丸ｺﾞｼｯｸM-PRO"/>
                <a:cs typeface="HG丸ｺﾞｼｯｸM-PRO"/>
              </a:rPr>
              <a:t>］</a:t>
            </a: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797722044"/>
              </p:ext>
            </p:extLst>
          </p:nvPr>
        </p:nvGraphicFramePr>
        <p:xfrm>
          <a:off x="306000" y="3512919"/>
          <a:ext cx="3878580" cy="3436620"/>
        </p:xfrm>
        <a:graphic>
          <a:graphicData uri="http://schemas.openxmlformats.org/presentationml/2006/ole">
            <mc:AlternateContent xmlns:mc="http://schemas.openxmlformats.org/markup-compatibility/2006">
              <mc:Choice xmlns:v="urn:schemas-microsoft-com:vml" Requires="v">
                <p:oleObj spid="_x0000_s25744" name="ワークシート" r:id="rId7" imgW="6464062" imgH="5727489" progId="Excel.Sheet.12">
                  <p:embed/>
                </p:oleObj>
              </mc:Choice>
              <mc:Fallback>
                <p:oleObj name="ワークシート" r:id="rId7" imgW="6464062" imgH="5727489" progId="Excel.Sheet.12">
                  <p:embed/>
                  <p:pic>
                    <p:nvPicPr>
                      <p:cNvPr id="0" name="Picture 1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000" y="3512919"/>
                        <a:ext cx="3878580" cy="343662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04093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オブジェクト 8"/>
          <p:cNvGraphicFramePr>
            <a:graphicFrameLocks noChangeAspect="1"/>
          </p:cNvGraphicFramePr>
          <p:nvPr>
            <p:extLst>
              <p:ext uri="{D42A27DB-BD31-4B8C-83A1-F6EECF244321}">
                <p14:modId xmlns:p14="http://schemas.microsoft.com/office/powerpoint/2010/main" val="3790851014"/>
              </p:ext>
            </p:extLst>
          </p:nvPr>
        </p:nvGraphicFramePr>
        <p:xfrm>
          <a:off x="306001" y="6688800"/>
          <a:ext cx="3038221" cy="2841244"/>
        </p:xfrm>
        <a:graphic>
          <a:graphicData uri="http://schemas.openxmlformats.org/presentationml/2006/ole">
            <mc:AlternateContent xmlns:mc="http://schemas.openxmlformats.org/markup-compatibility/2006">
              <mc:Choice xmlns:v="urn:schemas-microsoft-com:vml" Requires="v">
                <p:oleObj spid="_x0000_s26842" name="ワークシート" r:id="rId4" imgW="6464062" imgH="6044978" progId="Excel.Sheet.12">
                  <p:embed/>
                </p:oleObj>
              </mc:Choice>
              <mc:Fallback>
                <p:oleObj name="ワークシート" r:id="rId4" imgW="6464062" imgH="6044978" progId="Excel.Sheet.12">
                  <p:embed/>
                  <p:pic>
                    <p:nvPicPr>
                      <p:cNvPr id="0" name="Picture 1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001" y="6688800"/>
                        <a:ext cx="3038221" cy="2841244"/>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2218352534"/>
              </p:ext>
            </p:extLst>
          </p:nvPr>
        </p:nvGraphicFramePr>
        <p:xfrm>
          <a:off x="306000" y="3693601"/>
          <a:ext cx="4620006" cy="2775585"/>
        </p:xfrm>
        <a:graphic>
          <a:graphicData uri="http://schemas.openxmlformats.org/presentationml/2006/ole">
            <mc:AlternateContent xmlns:mc="http://schemas.openxmlformats.org/markup-compatibility/2006">
              <mc:Choice xmlns:v="urn:schemas-microsoft-com:vml" Requires="v">
                <p:oleObj spid="_x0000_s26843" name="ワークシート" r:id="rId7" imgW="9829438" imgH="5905283" progId="Excel.Sheet.12">
                  <p:embed/>
                </p:oleObj>
              </mc:Choice>
              <mc:Fallback>
                <p:oleObj name="ワークシート" r:id="rId7" imgW="9829438" imgH="5905283" progId="Excel.Sheet.12">
                  <p:embed/>
                  <p:pic>
                    <p:nvPicPr>
                      <p:cNvPr id="0" name="Picture 19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000" y="3693601"/>
                        <a:ext cx="4620006" cy="277558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6" name="オブジェクト 15"/>
          <p:cNvGraphicFramePr>
            <a:graphicFrameLocks noChangeAspect="1"/>
          </p:cNvGraphicFramePr>
          <p:nvPr>
            <p:extLst>
              <p:ext uri="{D42A27DB-BD31-4B8C-83A1-F6EECF244321}">
                <p14:modId xmlns:p14="http://schemas.microsoft.com/office/powerpoint/2010/main" val="894976317"/>
              </p:ext>
            </p:extLst>
          </p:nvPr>
        </p:nvGraphicFramePr>
        <p:xfrm>
          <a:off x="3303987" y="6418799"/>
          <a:ext cx="1606550" cy="501650"/>
        </p:xfrm>
        <a:graphic>
          <a:graphicData uri="http://schemas.openxmlformats.org/presentationml/2006/ole">
            <mc:AlternateContent xmlns:mc="http://schemas.openxmlformats.org/markup-compatibility/2006">
              <mc:Choice xmlns:v="urn:schemas-microsoft-com:vml" Requires="v">
                <p:oleObj spid="_x0000_s26844" name="ワークシート" r:id="rId10" imgW="3212982" imgH="1003263" progId="Excel.Sheet.12">
                  <p:embed/>
                </p:oleObj>
              </mc:Choice>
              <mc:Fallback>
                <p:oleObj name="ワークシート" r:id="rId10" imgW="3212982" imgH="1003263" progId="Excel.Sheet.12">
                  <p:embed/>
                  <p:pic>
                    <p:nvPicPr>
                      <p:cNvPr id="0" name="Picture 19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03987" y="6418799"/>
                        <a:ext cx="1606550" cy="5016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 name="スライド番号プレースホルダー 3"/>
          <p:cNvSpPr>
            <a:spLocks noGrp="1"/>
          </p:cNvSpPr>
          <p:nvPr>
            <p:ph type="sldNum" sz="quarter" idx="12"/>
          </p:nvPr>
        </p:nvSpPr>
        <p:spPr/>
        <p:txBody>
          <a:bodyPr/>
          <a:lstStyle/>
          <a:p>
            <a:fld id="{6E8F5CB2-F233-504E-A0E6-8F243E763DF6}" type="slidenum">
              <a:rPr kumimoji="1" lang="ja-JP" altLang="en-US" smtClean="0"/>
              <a:pPr/>
              <a:t>4</a:t>
            </a:fld>
            <a:endParaRPr kumimoji="1" lang="ja-JP" altLang="en-US"/>
          </a:p>
        </p:txBody>
      </p:sp>
      <p:sp>
        <p:nvSpPr>
          <p:cNvPr id="14" name="タイトル 1"/>
          <p:cNvSpPr>
            <a:spLocks noGrp="1"/>
          </p:cNvSpPr>
          <p:nvPr>
            <p:ph type="ctrTitle"/>
          </p:nvPr>
        </p:nvSpPr>
        <p:spPr>
          <a:xfrm>
            <a:off x="383865" y="626689"/>
            <a:ext cx="6121518" cy="1260000"/>
          </a:xfrm>
          <a:solidFill>
            <a:srgbClr val="D9D9D9"/>
          </a:solidFill>
          <a:ln>
            <a:solidFill>
              <a:srgbClr val="FFFFFF"/>
            </a:solidFill>
          </a:ln>
        </p:spPr>
        <p:txBody>
          <a:bodyPr>
            <a:noAutofit/>
          </a:bodyPr>
          <a:lstStyle/>
          <a:p>
            <a:r>
              <a:rPr lang="ja-JP" altLang="en-US" sz="1200" dirty="0" smtClean="0"/>
              <a:t>全体</a:t>
            </a:r>
            <a:r>
              <a:rPr lang="ja-JP" altLang="en-US" sz="1200" dirty="0"/>
              <a:t>で１割台半ばの</a:t>
            </a:r>
            <a:r>
              <a:rPr lang="en-US" altLang="ja-JP" sz="1200" dirty="0"/>
              <a:t>『</a:t>
            </a:r>
            <a:r>
              <a:rPr lang="ja-JP" altLang="en-US" sz="1200" dirty="0"/>
              <a:t>保育園児や幼稚園児を含む未就学児</a:t>
            </a:r>
            <a:r>
              <a:rPr lang="en-US" altLang="ja-JP" sz="1200" dirty="0"/>
              <a:t>』</a:t>
            </a:r>
            <a:r>
              <a:rPr lang="ja-JP" altLang="en-US" sz="1200" dirty="0"/>
              <a:t>がいる世帯は</a:t>
            </a:r>
            <a:r>
              <a:rPr lang="ja-JP" altLang="en-US" sz="1200" dirty="0" smtClean="0"/>
              <a:t>、</a:t>
            </a:r>
            <a:r>
              <a:rPr lang="en-US" altLang="ja-JP" sz="1200" dirty="0" smtClean="0"/>
              <a:t/>
            </a:r>
            <a:br>
              <a:rPr lang="en-US" altLang="ja-JP" sz="1200" dirty="0" smtClean="0"/>
            </a:br>
            <a:r>
              <a:rPr lang="ja-JP" altLang="en-US" sz="1200" dirty="0" smtClean="0"/>
              <a:t>　　　　　　　　　　　　　　　　　　　　</a:t>
            </a:r>
            <a:r>
              <a:rPr lang="en-US" altLang="ja-JP" sz="1200" dirty="0" smtClean="0"/>
              <a:t>30</a:t>
            </a:r>
            <a:r>
              <a:rPr lang="ja-JP" altLang="en-US" sz="1200" dirty="0"/>
              <a:t>歳代で</a:t>
            </a:r>
            <a:r>
              <a:rPr lang="ja-JP" altLang="en-US" sz="1200" dirty="0" smtClean="0"/>
              <a:t>は４割</a:t>
            </a:r>
            <a:r>
              <a:rPr lang="ja-JP" altLang="en-US" sz="1200" dirty="0"/>
              <a:t>台半ばに達して高い</a:t>
            </a:r>
            <a:r>
              <a:rPr lang="ja-JP" altLang="en-US" sz="1200" dirty="0" smtClean="0"/>
              <a:t>。</a:t>
            </a:r>
            <a:r>
              <a:rPr lang="en-US" altLang="ja-JP" sz="1200" dirty="0" smtClean="0"/>
              <a:t/>
            </a:r>
            <a:br>
              <a:rPr lang="en-US" altLang="ja-JP" sz="1200" dirty="0" smtClean="0"/>
            </a:br>
            <a:r>
              <a:rPr lang="ja-JP" altLang="en-US" sz="1200" dirty="0" smtClean="0"/>
              <a:t>一方</a:t>
            </a:r>
            <a:r>
              <a:rPr lang="ja-JP" altLang="en-US" sz="1200" dirty="0"/>
              <a:t>、全体で４割近くに達する</a:t>
            </a:r>
            <a:r>
              <a:rPr lang="en-US" altLang="ja-JP" sz="1200" dirty="0"/>
              <a:t>『65</a:t>
            </a:r>
            <a:r>
              <a:rPr lang="ja-JP" altLang="en-US" sz="1200" dirty="0"/>
              <a:t>歳以上の高齢者</a:t>
            </a:r>
            <a:r>
              <a:rPr lang="en-US" altLang="ja-JP" sz="1200" dirty="0"/>
              <a:t>』</a:t>
            </a:r>
            <a:r>
              <a:rPr lang="ja-JP" altLang="en-US" sz="1200" dirty="0"/>
              <a:t>が</a:t>
            </a:r>
            <a:r>
              <a:rPr lang="ja-JP" altLang="en-US" sz="1200" dirty="0" smtClean="0"/>
              <a:t>いる世帯</a:t>
            </a:r>
            <a:r>
              <a:rPr lang="ja-JP" altLang="en-US" sz="1200" dirty="0"/>
              <a:t>は</a:t>
            </a:r>
            <a:r>
              <a:rPr lang="ja-JP" altLang="en-US" sz="1200" dirty="0" smtClean="0"/>
              <a:t>、</a:t>
            </a:r>
            <a:r>
              <a:rPr lang="en-US" altLang="ja-JP" sz="1200" dirty="0" smtClean="0"/>
              <a:t/>
            </a:r>
            <a:br>
              <a:rPr lang="en-US" altLang="ja-JP" sz="1200" dirty="0" smtClean="0"/>
            </a:br>
            <a:r>
              <a:rPr lang="ja-JP" altLang="en-US" sz="1200" dirty="0" smtClean="0"/>
              <a:t>　　　　　　　　　　　　　　　～</a:t>
            </a:r>
            <a:r>
              <a:rPr lang="en-US" altLang="ja-JP" sz="1200" dirty="0"/>
              <a:t>20</a:t>
            </a:r>
            <a:r>
              <a:rPr lang="ja-JP" altLang="en-US" sz="1200" dirty="0"/>
              <a:t>歳代や</a:t>
            </a:r>
            <a:r>
              <a:rPr lang="en-US" altLang="ja-JP" sz="1200" dirty="0"/>
              <a:t>30</a:t>
            </a:r>
            <a:r>
              <a:rPr lang="ja-JP" altLang="en-US" sz="1200" dirty="0"/>
              <a:t>歳代では共に１割以下にとどまる</a:t>
            </a:r>
            <a:r>
              <a:rPr lang="ja-JP" altLang="en-US" sz="1200" dirty="0" smtClean="0"/>
              <a:t>。</a:t>
            </a:r>
            <a:r>
              <a:rPr lang="en-US" altLang="ja-JP" sz="1200" dirty="0" smtClean="0"/>
              <a:t/>
            </a:r>
            <a:br>
              <a:rPr lang="en-US" altLang="ja-JP" sz="1200" dirty="0" smtClean="0"/>
            </a:br>
            <a:r>
              <a:rPr lang="ja-JP" altLang="en-US" sz="1200" dirty="0" smtClean="0"/>
              <a:t>また</a:t>
            </a:r>
            <a:r>
              <a:rPr lang="ja-JP" altLang="en-US" sz="1200" dirty="0"/>
              <a:t>、</a:t>
            </a:r>
            <a:r>
              <a:rPr lang="en-US" altLang="ja-JP" sz="1200" dirty="0"/>
              <a:t>『</a:t>
            </a:r>
            <a:r>
              <a:rPr lang="ja-JP" altLang="en-US" sz="1200" dirty="0"/>
              <a:t>未就学児～中学性がいる子育て世帯</a:t>
            </a:r>
            <a:r>
              <a:rPr lang="en-US" altLang="ja-JP" sz="1200" dirty="0"/>
              <a:t>』</a:t>
            </a:r>
            <a:r>
              <a:rPr lang="ja-JP" altLang="en-US" sz="1200" dirty="0" smtClean="0"/>
              <a:t>は、</a:t>
            </a:r>
            <a:r>
              <a:rPr lang="en-US" altLang="ja-JP" sz="1200" dirty="0" smtClean="0"/>
              <a:t/>
            </a:r>
            <a:br>
              <a:rPr lang="en-US" altLang="ja-JP" sz="1200" dirty="0" smtClean="0"/>
            </a:br>
            <a:r>
              <a:rPr lang="ja-JP" altLang="en-US" sz="1200" dirty="0" smtClean="0"/>
              <a:t>　　　　　　　　　　　　　　</a:t>
            </a:r>
            <a:r>
              <a:rPr lang="en-US" altLang="ja-JP" sz="1200" dirty="0" smtClean="0"/>
              <a:t>30</a:t>
            </a:r>
            <a:r>
              <a:rPr lang="ja-JP" altLang="en-US" sz="1200" dirty="0"/>
              <a:t>歳代と</a:t>
            </a:r>
            <a:r>
              <a:rPr lang="en-US" altLang="ja-JP" sz="1200" dirty="0"/>
              <a:t>40</a:t>
            </a:r>
            <a:r>
              <a:rPr lang="ja-JP" altLang="en-US" sz="1200" dirty="0" smtClean="0"/>
              <a:t>歳代の両層では</a:t>
            </a:r>
            <a:r>
              <a:rPr lang="ja-JP" altLang="en-US" sz="1200" dirty="0"/>
              <a:t>ほぼ</a:t>
            </a:r>
            <a:r>
              <a:rPr lang="ja-JP" altLang="en-US" sz="1200" dirty="0" smtClean="0"/>
              <a:t>半数に達している</a:t>
            </a:r>
            <a:r>
              <a:rPr lang="ja-JP" altLang="en-US" sz="1200" dirty="0"/>
              <a:t>。 </a:t>
            </a:r>
            <a:endParaRPr kumimoji="1" lang="ja-JP" altLang="en-US" sz="1200" dirty="0"/>
          </a:p>
        </p:txBody>
      </p:sp>
      <p:sp>
        <p:nvSpPr>
          <p:cNvPr id="19" name="タイトル 1"/>
          <p:cNvSpPr txBox="1">
            <a:spLocks/>
          </p:cNvSpPr>
          <p:nvPr/>
        </p:nvSpPr>
        <p:spPr>
          <a:xfrm>
            <a:off x="234000" y="399600"/>
            <a:ext cx="5398475" cy="251996"/>
          </a:xfrm>
          <a:prstGeom prst="rect">
            <a:avLst/>
          </a:prstGeom>
        </p:spPr>
        <p:txBody>
          <a:bodyPr vert="horz" lIns="91440" tIns="45720" rIns="91440" bIns="45720" rtlCol="0" anchor="ctr">
            <a:noAutofit/>
          </a:bodyPr>
          <a:lstStyle>
            <a:lvl1pPr algn="l" defTabSz="457200" rtl="0" eaLnBrk="1" latinLnBrk="0" hangingPunct="1">
              <a:spcBef>
                <a:spcPct val="0"/>
              </a:spcBef>
              <a:buNone/>
              <a:defRPr kumimoji="1" sz="1400" b="1" kern="1200">
                <a:solidFill>
                  <a:schemeClr val="tx1"/>
                </a:solidFill>
                <a:latin typeface="HG丸ｺﾞｼｯｸM-PRO"/>
                <a:ea typeface="HG丸ｺﾞｼｯｸM-PRO"/>
                <a:cs typeface="HG丸ｺﾞｼｯｸM-PRO"/>
              </a:defRPr>
            </a:lvl1pPr>
          </a:lstStyle>
          <a:p>
            <a:r>
              <a:rPr lang="en-US" altLang="ja-JP" sz="900" dirty="0"/>
              <a:t>【</a:t>
            </a:r>
            <a:r>
              <a:rPr lang="ja-JP" altLang="en-US" sz="900" dirty="0"/>
              <a:t>同居家族内の属性別存在割合</a:t>
            </a:r>
            <a:r>
              <a:rPr lang="en-US" altLang="ja-JP" sz="900" dirty="0"/>
              <a:t>】</a:t>
            </a:r>
            <a:r>
              <a:rPr lang="ja-JP" altLang="en-US" sz="900" dirty="0"/>
              <a:t>（問</a:t>
            </a:r>
            <a:r>
              <a:rPr lang="en-US" altLang="ja-JP" sz="900" dirty="0"/>
              <a:t>38</a:t>
            </a:r>
            <a:r>
              <a:rPr lang="ja-JP" altLang="en-US" sz="900" dirty="0"/>
              <a:t>－Ｐ</a:t>
            </a:r>
            <a:r>
              <a:rPr lang="en-US" altLang="ja-JP" sz="900" dirty="0"/>
              <a:t>1</a:t>
            </a:r>
            <a:r>
              <a:rPr lang="ja-JP" altLang="en-US" sz="900" dirty="0"/>
              <a:t>） </a:t>
            </a:r>
          </a:p>
        </p:txBody>
      </p:sp>
      <p:sp>
        <p:nvSpPr>
          <p:cNvPr id="17" name="サブタイトル 2"/>
          <p:cNvSpPr>
            <a:spLocks noGrp="1"/>
          </p:cNvSpPr>
          <p:nvPr>
            <p:ph type="subTitle" idx="1"/>
          </p:nvPr>
        </p:nvSpPr>
        <p:spPr>
          <a:xfrm>
            <a:off x="383865" y="1919498"/>
            <a:ext cx="6121518" cy="1585210"/>
          </a:xfrm>
        </p:spPr>
        <p:txBody>
          <a:bodyPr>
            <a:noAutofit/>
          </a:bodyPr>
          <a:lstStyle/>
          <a:p>
            <a:r>
              <a:rPr lang="ja-JP" altLang="en-US" sz="1000" dirty="0" smtClean="0"/>
              <a:t>計９種</a:t>
            </a:r>
            <a:r>
              <a:rPr lang="ja-JP" altLang="en-US" sz="1000" dirty="0"/>
              <a:t>の属性を呈示して、各属性毎に同居家族内での有無を計５層にまとめた結果</a:t>
            </a:r>
            <a:r>
              <a:rPr lang="en-US" altLang="ja-JP" sz="1000" dirty="0"/>
              <a:t>(</a:t>
            </a:r>
            <a:r>
              <a:rPr lang="ja-JP" altLang="en-US" sz="1000" dirty="0"/>
              <a:t>下段の図表</a:t>
            </a:r>
            <a:r>
              <a:rPr lang="en-US" altLang="ja-JP" sz="1000" dirty="0"/>
              <a:t>)</a:t>
            </a:r>
            <a:r>
              <a:rPr lang="ja-JP" altLang="en-US" sz="1000" dirty="0"/>
              <a:t>を</a:t>
            </a:r>
            <a:r>
              <a:rPr lang="ja-JP" altLang="en-US" sz="1000" dirty="0" smtClean="0"/>
              <a:t>、性別</a:t>
            </a:r>
            <a:endParaRPr lang="en-US" altLang="ja-JP" sz="1000" dirty="0" smtClean="0"/>
          </a:p>
          <a:p>
            <a:r>
              <a:rPr lang="ja-JP" altLang="en-US" sz="1000" dirty="0" smtClean="0"/>
              <a:t>と</a:t>
            </a:r>
            <a:r>
              <a:rPr lang="ja-JP" altLang="en-US" sz="1000" dirty="0"/>
              <a:t>年代別でみると、全体で４割近くに達した</a:t>
            </a:r>
            <a:r>
              <a:rPr lang="en-US" altLang="ja-JP" sz="1000" dirty="0"/>
              <a:t>『65</a:t>
            </a:r>
            <a:r>
              <a:rPr lang="ja-JP" altLang="en-US" sz="1000" dirty="0"/>
              <a:t>歳以上の高齢者あり 計</a:t>
            </a:r>
            <a:r>
              <a:rPr lang="en-US" altLang="ja-JP" sz="1000" dirty="0"/>
              <a:t>』(</a:t>
            </a:r>
            <a:r>
              <a:rPr lang="ja-JP" altLang="en-US" sz="1000" dirty="0"/>
              <a:t>全体で</a:t>
            </a:r>
            <a:r>
              <a:rPr lang="en-US" altLang="ja-JP" sz="1000" dirty="0"/>
              <a:t>37</a:t>
            </a:r>
            <a:r>
              <a:rPr lang="ja-JP" altLang="en-US" sz="1000" dirty="0"/>
              <a:t>％</a:t>
            </a:r>
            <a:r>
              <a:rPr lang="en-US" altLang="ja-JP" sz="1000" dirty="0"/>
              <a:t>)</a:t>
            </a:r>
            <a:r>
              <a:rPr lang="ja-JP" altLang="en-US" sz="1000" dirty="0"/>
              <a:t>は</a:t>
            </a:r>
            <a:r>
              <a:rPr lang="ja-JP" altLang="en-US" sz="1000" dirty="0" smtClean="0"/>
              <a:t>、</a:t>
            </a:r>
            <a:r>
              <a:rPr lang="en-US" altLang="ja-JP" sz="1000" dirty="0" smtClean="0"/>
              <a:t>100</a:t>
            </a:r>
            <a:r>
              <a:rPr lang="ja-JP" altLang="en-US" sz="1000" dirty="0"/>
              <a:t>％</a:t>
            </a:r>
            <a:r>
              <a:rPr lang="ja-JP" altLang="en-US" sz="1000" dirty="0" smtClean="0"/>
              <a:t>の</a:t>
            </a:r>
            <a:endParaRPr lang="en-US" altLang="ja-JP" sz="1000" dirty="0" smtClean="0"/>
          </a:p>
          <a:p>
            <a:r>
              <a:rPr lang="en-US" altLang="ja-JP" sz="1000" dirty="0" smtClean="0"/>
              <a:t>70</a:t>
            </a:r>
            <a:r>
              <a:rPr lang="ja-JP" altLang="en-US" sz="1000" dirty="0"/>
              <a:t>歳代以上に次いで</a:t>
            </a:r>
            <a:r>
              <a:rPr lang="en-US" altLang="ja-JP" sz="1000" dirty="0"/>
              <a:t>60</a:t>
            </a:r>
            <a:r>
              <a:rPr lang="ja-JP" altLang="en-US" sz="1000" dirty="0"/>
              <a:t>歳代</a:t>
            </a:r>
            <a:r>
              <a:rPr lang="en-US" altLang="ja-JP" sz="1000" dirty="0"/>
              <a:t>(60</a:t>
            </a:r>
            <a:r>
              <a:rPr lang="ja-JP" altLang="en-US" sz="1000" dirty="0"/>
              <a:t>％</a:t>
            </a:r>
            <a:r>
              <a:rPr lang="en-US" altLang="ja-JP" sz="1000" dirty="0"/>
              <a:t>)</a:t>
            </a:r>
            <a:r>
              <a:rPr lang="ja-JP" altLang="en-US" sz="1000" dirty="0"/>
              <a:t>でも６割を超えているが、～</a:t>
            </a:r>
            <a:r>
              <a:rPr lang="en-US" altLang="ja-JP" sz="1000" dirty="0"/>
              <a:t>20</a:t>
            </a:r>
            <a:r>
              <a:rPr lang="ja-JP" altLang="en-US" sz="1000" dirty="0"/>
              <a:t>歳代</a:t>
            </a:r>
            <a:r>
              <a:rPr lang="en-US" altLang="ja-JP" sz="1000" dirty="0"/>
              <a:t>(9</a:t>
            </a:r>
            <a:r>
              <a:rPr lang="ja-JP" altLang="en-US" sz="1000" dirty="0"/>
              <a:t>％</a:t>
            </a:r>
            <a:r>
              <a:rPr lang="en-US" altLang="ja-JP" sz="1000" dirty="0"/>
              <a:t>)</a:t>
            </a:r>
            <a:r>
              <a:rPr lang="ja-JP" altLang="en-US" sz="1000" dirty="0"/>
              <a:t>や</a:t>
            </a:r>
            <a:r>
              <a:rPr lang="en-US" altLang="ja-JP" sz="1000" dirty="0"/>
              <a:t>30</a:t>
            </a:r>
            <a:r>
              <a:rPr lang="ja-JP" altLang="en-US" sz="1000" dirty="0" smtClean="0"/>
              <a:t>歳代</a:t>
            </a:r>
            <a:r>
              <a:rPr lang="en-US" altLang="ja-JP" sz="1000" dirty="0" smtClean="0"/>
              <a:t>(</a:t>
            </a:r>
            <a:r>
              <a:rPr lang="en-US" altLang="ja-JP" sz="1000" dirty="0"/>
              <a:t>8</a:t>
            </a:r>
            <a:r>
              <a:rPr lang="ja-JP" altLang="en-US" sz="1000" dirty="0"/>
              <a:t>％</a:t>
            </a:r>
            <a:r>
              <a:rPr lang="en-US" altLang="ja-JP" sz="1000" dirty="0"/>
              <a:t>)</a:t>
            </a:r>
            <a:r>
              <a:rPr lang="ja-JP" altLang="en-US" sz="1000" dirty="0"/>
              <a:t>では共</a:t>
            </a:r>
            <a:r>
              <a:rPr lang="ja-JP" altLang="en-US" sz="1000" dirty="0" smtClean="0"/>
              <a:t>に</a:t>
            </a:r>
            <a:endParaRPr lang="en-US" altLang="ja-JP" sz="1000" dirty="0" smtClean="0"/>
          </a:p>
          <a:p>
            <a:r>
              <a:rPr lang="ja-JP" altLang="en-US" sz="1000" dirty="0" smtClean="0"/>
              <a:t>１割</a:t>
            </a:r>
            <a:r>
              <a:rPr lang="ja-JP" altLang="en-US" sz="1000" dirty="0"/>
              <a:t>以下にとどまり相対的に低い</a:t>
            </a:r>
            <a:r>
              <a:rPr lang="ja-JP" altLang="en-US" sz="1000" dirty="0" smtClean="0"/>
              <a:t>。</a:t>
            </a:r>
            <a:endParaRPr lang="en-US" altLang="ja-JP" sz="1000" dirty="0" smtClean="0"/>
          </a:p>
          <a:p>
            <a:pPr>
              <a:lnSpc>
                <a:spcPts val="100"/>
              </a:lnSpc>
            </a:pPr>
            <a:endParaRPr lang="en-US" altLang="ja-JP" sz="1000" dirty="0" smtClean="0"/>
          </a:p>
          <a:p>
            <a:r>
              <a:rPr lang="ja-JP" altLang="en-US" sz="1000" dirty="0" smtClean="0"/>
              <a:t>次</a:t>
            </a:r>
            <a:r>
              <a:rPr lang="ja-JP" altLang="en-US" sz="1000" dirty="0"/>
              <a:t>に、全体で１割台半ばの</a:t>
            </a:r>
            <a:r>
              <a:rPr lang="en-US" altLang="ja-JP" sz="1000" dirty="0"/>
              <a:t>『</a:t>
            </a:r>
            <a:r>
              <a:rPr lang="ja-JP" altLang="en-US" sz="1000" dirty="0"/>
              <a:t>保育園児と幼稚園児を含む未就学児あり 計</a:t>
            </a:r>
            <a:r>
              <a:rPr lang="en-US" altLang="ja-JP" sz="1000" dirty="0"/>
              <a:t>』(</a:t>
            </a:r>
            <a:r>
              <a:rPr lang="ja-JP" altLang="en-US" sz="1000" dirty="0"/>
              <a:t>全体で</a:t>
            </a:r>
            <a:r>
              <a:rPr lang="en-US" altLang="ja-JP" sz="1000" dirty="0"/>
              <a:t>15</a:t>
            </a:r>
            <a:r>
              <a:rPr lang="ja-JP" altLang="en-US" sz="1000" dirty="0"/>
              <a:t>％</a:t>
            </a:r>
            <a:r>
              <a:rPr lang="en-US" altLang="ja-JP" sz="1000" dirty="0"/>
              <a:t>)</a:t>
            </a:r>
            <a:r>
              <a:rPr lang="ja-JP" altLang="en-US" sz="1000" dirty="0"/>
              <a:t>は</a:t>
            </a:r>
            <a:r>
              <a:rPr lang="ja-JP" altLang="en-US" sz="1000" dirty="0" smtClean="0"/>
              <a:t>、</a:t>
            </a:r>
            <a:r>
              <a:rPr lang="en-US" altLang="ja-JP" sz="1000" dirty="0" smtClean="0"/>
              <a:t>30</a:t>
            </a:r>
            <a:r>
              <a:rPr lang="ja-JP" altLang="en-US" sz="1000" dirty="0" smtClean="0"/>
              <a:t>歳代</a:t>
            </a:r>
            <a:endParaRPr lang="en-US" altLang="ja-JP" sz="1000" dirty="0" smtClean="0"/>
          </a:p>
          <a:p>
            <a:r>
              <a:rPr lang="en-US" altLang="ja-JP" sz="1000" dirty="0" smtClean="0"/>
              <a:t>(</a:t>
            </a:r>
            <a:r>
              <a:rPr lang="en-US" altLang="ja-JP" sz="1000" dirty="0"/>
              <a:t>45</a:t>
            </a:r>
            <a:r>
              <a:rPr lang="ja-JP" altLang="en-US" sz="1000" dirty="0"/>
              <a:t>％</a:t>
            </a:r>
            <a:r>
              <a:rPr lang="en-US" altLang="ja-JP" sz="1000" dirty="0"/>
              <a:t>)</a:t>
            </a:r>
            <a:r>
              <a:rPr lang="ja-JP" altLang="en-US" sz="1000" dirty="0"/>
              <a:t>では４割台半ばに達して、</a:t>
            </a:r>
            <a:r>
              <a:rPr lang="en-US" altLang="ja-JP" sz="1000" dirty="0"/>
              <a:t>40</a:t>
            </a:r>
            <a:r>
              <a:rPr lang="ja-JP" altLang="en-US" sz="1000" dirty="0"/>
              <a:t>歳代</a:t>
            </a:r>
            <a:r>
              <a:rPr lang="en-US" altLang="ja-JP" sz="1000" dirty="0"/>
              <a:t>(17</a:t>
            </a:r>
            <a:r>
              <a:rPr lang="ja-JP" altLang="en-US" sz="1000" dirty="0"/>
              <a:t>％</a:t>
            </a:r>
            <a:r>
              <a:rPr lang="en-US" altLang="ja-JP" sz="1000" dirty="0"/>
              <a:t>)</a:t>
            </a:r>
            <a:r>
              <a:rPr lang="ja-JP" altLang="en-US" sz="1000" dirty="0"/>
              <a:t>や～</a:t>
            </a:r>
            <a:r>
              <a:rPr lang="en-US" altLang="ja-JP" sz="1000" dirty="0"/>
              <a:t>20</a:t>
            </a:r>
            <a:r>
              <a:rPr lang="ja-JP" altLang="en-US" sz="1000" dirty="0"/>
              <a:t>歳代</a:t>
            </a:r>
            <a:r>
              <a:rPr lang="en-US" altLang="ja-JP" sz="1000" dirty="0"/>
              <a:t>(14</a:t>
            </a:r>
            <a:r>
              <a:rPr lang="ja-JP" altLang="en-US" sz="1000" dirty="0"/>
              <a:t>％</a:t>
            </a:r>
            <a:r>
              <a:rPr lang="en-US" altLang="ja-JP" sz="1000" dirty="0"/>
              <a:t>)</a:t>
            </a:r>
            <a:r>
              <a:rPr lang="ja-JP" altLang="en-US" sz="1000" dirty="0"/>
              <a:t>と比較して</a:t>
            </a:r>
            <a:r>
              <a:rPr lang="ja-JP" altLang="en-US" sz="1000" dirty="0" smtClean="0"/>
              <a:t>もおよそ</a:t>
            </a:r>
            <a:r>
              <a:rPr lang="en-US" altLang="ja-JP" sz="1000" dirty="0"/>
              <a:t>30</a:t>
            </a:r>
            <a:r>
              <a:rPr lang="ja-JP" altLang="en-US" sz="1000" dirty="0" smtClean="0"/>
              <a:t>ポイント</a:t>
            </a:r>
            <a:endParaRPr lang="en-US" altLang="ja-JP" sz="1000" dirty="0" smtClean="0"/>
          </a:p>
          <a:p>
            <a:r>
              <a:rPr lang="ja-JP" altLang="en-US" sz="1000" dirty="0" smtClean="0"/>
              <a:t>前後高い。なお</a:t>
            </a:r>
            <a:r>
              <a:rPr lang="ja-JP" altLang="en-US" sz="1000" dirty="0"/>
              <a:t>、</a:t>
            </a:r>
            <a:r>
              <a:rPr lang="en-US" altLang="ja-JP" sz="1000" dirty="0"/>
              <a:t>【</a:t>
            </a:r>
            <a:r>
              <a:rPr lang="ja-JP" altLang="en-US" sz="1000" dirty="0"/>
              <a:t>子育て世帯</a:t>
            </a:r>
            <a:r>
              <a:rPr lang="en-US" altLang="ja-JP" sz="1000" dirty="0"/>
              <a:t>】</a:t>
            </a:r>
            <a:r>
              <a:rPr lang="ja-JP" altLang="en-US" sz="1000" dirty="0"/>
              <a:t>に相当する</a:t>
            </a:r>
            <a:r>
              <a:rPr lang="en-US" altLang="ja-JP" sz="1000" dirty="0"/>
              <a:t>『</a:t>
            </a:r>
            <a:r>
              <a:rPr lang="ja-JP" altLang="en-US" sz="1000" dirty="0"/>
              <a:t>未就学児～中学生あり 計</a:t>
            </a:r>
            <a:r>
              <a:rPr lang="en-US" altLang="ja-JP" sz="1000" dirty="0"/>
              <a:t>』(</a:t>
            </a:r>
            <a:r>
              <a:rPr lang="ja-JP" altLang="en-US" sz="1000" dirty="0"/>
              <a:t>全体で</a:t>
            </a:r>
            <a:r>
              <a:rPr lang="en-US" altLang="ja-JP" sz="1000" dirty="0"/>
              <a:t>24</a:t>
            </a:r>
            <a:r>
              <a:rPr lang="ja-JP" altLang="en-US" sz="1000" dirty="0"/>
              <a:t>％</a:t>
            </a:r>
            <a:r>
              <a:rPr lang="en-US" altLang="ja-JP" sz="1000" dirty="0"/>
              <a:t>)</a:t>
            </a:r>
            <a:r>
              <a:rPr lang="ja-JP" altLang="en-US" sz="1000" dirty="0"/>
              <a:t>は、</a:t>
            </a:r>
            <a:r>
              <a:rPr lang="en-US" altLang="ja-JP" sz="1000" dirty="0"/>
              <a:t>30</a:t>
            </a:r>
            <a:r>
              <a:rPr lang="ja-JP" altLang="en-US" sz="1000" dirty="0" smtClean="0"/>
              <a:t>歳代</a:t>
            </a:r>
            <a:endParaRPr lang="en-US" altLang="ja-JP" sz="1000" dirty="0" smtClean="0"/>
          </a:p>
          <a:p>
            <a:r>
              <a:rPr lang="en-US" altLang="ja-JP" sz="1000" dirty="0" smtClean="0"/>
              <a:t>(</a:t>
            </a:r>
            <a:r>
              <a:rPr lang="en-US" altLang="ja-JP" sz="1000" dirty="0"/>
              <a:t>50</a:t>
            </a:r>
            <a:r>
              <a:rPr lang="ja-JP" altLang="en-US" sz="1000" dirty="0"/>
              <a:t>％</a:t>
            </a:r>
            <a:r>
              <a:rPr lang="en-US" altLang="ja-JP" sz="1000" dirty="0"/>
              <a:t>)</a:t>
            </a:r>
            <a:r>
              <a:rPr lang="ja-JP" altLang="en-US" sz="1000" dirty="0" smtClean="0"/>
              <a:t>と</a:t>
            </a:r>
            <a:r>
              <a:rPr lang="en-US" altLang="ja-JP" sz="1000" dirty="0" smtClean="0"/>
              <a:t>40</a:t>
            </a:r>
            <a:r>
              <a:rPr lang="ja-JP" altLang="en-US" sz="1000" dirty="0" smtClean="0"/>
              <a:t>歳代</a:t>
            </a:r>
            <a:r>
              <a:rPr lang="en-US" altLang="ja-JP" sz="1000" dirty="0"/>
              <a:t>(49</a:t>
            </a:r>
            <a:r>
              <a:rPr lang="ja-JP" altLang="en-US" sz="1000" dirty="0"/>
              <a:t>％</a:t>
            </a:r>
            <a:r>
              <a:rPr lang="en-US" altLang="ja-JP" sz="1000" dirty="0"/>
              <a:t>)</a:t>
            </a:r>
            <a:r>
              <a:rPr lang="ja-JP" altLang="en-US" sz="1000" dirty="0"/>
              <a:t>の両層ではそれぞれ約半数を占めて相対的にかなり高い結果となっている。 </a:t>
            </a:r>
            <a:endParaRPr lang="en-US" altLang="ja-JP" sz="1000" dirty="0"/>
          </a:p>
        </p:txBody>
      </p:sp>
      <p:sp>
        <p:nvSpPr>
          <p:cNvPr id="12" name="正方形/長方形 11"/>
          <p:cNvSpPr/>
          <p:nvPr/>
        </p:nvSpPr>
        <p:spPr>
          <a:xfrm>
            <a:off x="385384" y="3994349"/>
            <a:ext cx="2270981" cy="324000"/>
          </a:xfrm>
          <a:prstGeom prst="rect">
            <a:avLst/>
          </a:prstGeom>
          <a:noFill/>
          <a:ln w="38100" cmpd="dbl">
            <a:solidFill>
              <a:schemeClr val="tx1">
                <a:lumMod val="50000"/>
                <a:lumOff val="50000"/>
              </a:schemeClr>
            </a:solidFill>
          </a:ln>
        </p:spPr>
        <p:txBody>
          <a:bodyPr wrap="square">
            <a:noAutofit/>
          </a:bodyPr>
          <a:lstStyle/>
          <a:p>
            <a:pPr algn="ctr"/>
            <a:r>
              <a:rPr lang="ja-JP" altLang="en-US" sz="800" b="1" dirty="0" smtClean="0">
                <a:solidFill>
                  <a:srgbClr val="000000"/>
                </a:solidFill>
                <a:latin typeface="HG丸ｺﾞｼｯｸM-PRO"/>
                <a:ea typeface="HG丸ｺﾞｼｯｸM-PRO"/>
                <a:cs typeface="HG丸ｺﾞｼｯｸM-PRO"/>
              </a:rPr>
              <a:t>【</a:t>
            </a:r>
            <a:r>
              <a:rPr lang="ja-JP" altLang="en-US" sz="800" b="1" dirty="0">
                <a:solidFill>
                  <a:srgbClr val="000000"/>
                </a:solidFill>
                <a:latin typeface="HG丸ｺﾞｼｯｸM-PRO"/>
                <a:ea typeface="HG丸ｺﾞｼｯｸM-PRO"/>
                <a:cs typeface="HG丸ｺﾞｼｯｸM-PRO"/>
              </a:rPr>
              <a:t>問38-1 </a:t>
            </a:r>
            <a:r>
              <a:rPr lang="en-US" altLang="ja-JP" sz="800" b="1" dirty="0" smtClean="0">
                <a:solidFill>
                  <a:srgbClr val="000000"/>
                </a:solidFill>
                <a:latin typeface="HG丸ｺﾞｼｯｸM-PRO"/>
                <a:ea typeface="HG丸ｺﾞｼｯｸM-PRO"/>
                <a:cs typeface="HG丸ｺﾞｼｯｸM-PRO"/>
              </a:rPr>
              <a:t> </a:t>
            </a:r>
            <a:r>
              <a:rPr lang="ja-JP" altLang="en-US" sz="800" b="1" dirty="0" smtClean="0">
                <a:solidFill>
                  <a:srgbClr val="000000"/>
                </a:solidFill>
                <a:latin typeface="HG丸ｺﾞｼｯｸM-PRO"/>
                <a:ea typeface="HG丸ｺﾞｼｯｸM-PRO"/>
                <a:cs typeface="HG丸ｺﾞｼｯｸM-PRO"/>
              </a:rPr>
              <a:t>同居</a:t>
            </a:r>
            <a:r>
              <a:rPr lang="ja-JP" altLang="en-US" sz="800" b="1" dirty="0">
                <a:solidFill>
                  <a:srgbClr val="000000"/>
                </a:solidFill>
                <a:latin typeface="HG丸ｺﾞｼｯｸM-PRO"/>
                <a:ea typeface="HG丸ｺﾞｼｯｸM-PRO"/>
                <a:cs typeface="HG丸ｺﾞｼｯｸM-PRO"/>
              </a:rPr>
              <a:t>家族内の属性別存在割合</a:t>
            </a:r>
            <a:r>
              <a:rPr lang="ja-JP" altLang="en-US" sz="800" b="1" dirty="0" smtClean="0">
                <a:solidFill>
                  <a:srgbClr val="000000"/>
                </a:solidFill>
                <a:latin typeface="HG丸ｺﾞｼｯｸM-PRO"/>
                <a:ea typeface="HG丸ｺﾞｼｯｸM-PRO"/>
                <a:cs typeface="HG丸ｺﾞｼｯｸM-PRO"/>
              </a:rPr>
              <a:t>】</a:t>
            </a:r>
            <a:r>
              <a:rPr lang="ja-JP" altLang="en-US" sz="800" b="1" dirty="0">
                <a:latin typeface="HG丸ｺﾞｼｯｸM-PRO"/>
                <a:ea typeface="HG丸ｺﾞｼｯｸM-PRO"/>
                <a:cs typeface="HG丸ｺﾞｼｯｸM-PRO"/>
              </a:rPr>
              <a:t>（</a:t>
            </a:r>
            <a:r>
              <a:rPr lang="en-US" altLang="ja-JP" sz="800" b="1" dirty="0">
                <a:latin typeface="HG丸ｺﾞｼｯｸM-PRO"/>
                <a:ea typeface="HG丸ｺﾞｼｯｸM-PRO"/>
                <a:cs typeface="HG丸ｺﾞｼｯｸM-PRO"/>
              </a:rPr>
              <a:t>N</a:t>
            </a:r>
            <a:r>
              <a:rPr lang="ja-JP" altLang="en-US" sz="800" b="1" dirty="0">
                <a:latin typeface="HG丸ｺﾞｼｯｸM-PRO"/>
                <a:ea typeface="HG丸ｺﾞｼｯｸM-PRO"/>
                <a:cs typeface="HG丸ｺﾞｼｯｸM-PRO"/>
              </a:rPr>
              <a:t>＝</a:t>
            </a:r>
            <a:r>
              <a:rPr lang="en-US" altLang="ja-JP" sz="800" b="1" dirty="0">
                <a:latin typeface="HG丸ｺﾞｼｯｸM-PRO"/>
                <a:ea typeface="HG丸ｺﾞｼｯｸM-PRO"/>
                <a:cs typeface="HG丸ｺﾞｼｯｸM-PRO"/>
              </a:rPr>
              <a:t>2,215</a:t>
            </a:r>
            <a:r>
              <a:rPr lang="ja-JP" altLang="en-US" sz="800" b="1" dirty="0">
                <a:latin typeface="HG丸ｺﾞｼｯｸM-PRO"/>
                <a:ea typeface="HG丸ｺﾞｼｯｸM-PRO"/>
                <a:cs typeface="HG丸ｺﾞｼｯｸM-PRO"/>
              </a:rPr>
              <a:t>）</a:t>
            </a:r>
          </a:p>
          <a:p>
            <a:pPr algn="ctr"/>
            <a:endParaRPr lang="ja-JP" altLang="en-US" sz="800" b="1" dirty="0">
              <a:latin typeface="HG丸ｺﾞｼｯｸM-PRO"/>
              <a:ea typeface="HG丸ｺﾞｼｯｸM-PRO"/>
              <a:cs typeface="HG丸ｺﾞｼｯｸM-PRO"/>
            </a:endParaRPr>
          </a:p>
        </p:txBody>
      </p:sp>
      <p:sp>
        <p:nvSpPr>
          <p:cNvPr id="13" name="正方形/長方形 12"/>
          <p:cNvSpPr/>
          <p:nvPr/>
        </p:nvSpPr>
        <p:spPr>
          <a:xfrm>
            <a:off x="385384" y="6649228"/>
            <a:ext cx="2268000" cy="324000"/>
          </a:xfrm>
          <a:prstGeom prst="rect">
            <a:avLst/>
          </a:prstGeom>
          <a:noFill/>
          <a:ln w="38100" cmpd="dbl">
            <a:solidFill>
              <a:schemeClr val="tx1">
                <a:lumMod val="50000"/>
                <a:lumOff val="50000"/>
              </a:schemeClr>
            </a:solidFill>
          </a:ln>
        </p:spPr>
        <p:txBody>
          <a:bodyPr wrap="square">
            <a:noAutofit/>
          </a:bodyPr>
          <a:lstStyle/>
          <a:p>
            <a:pPr algn="ctr"/>
            <a:r>
              <a:rPr lang="ja-JP" altLang="en-US" sz="800" b="1" dirty="0">
                <a:solidFill>
                  <a:srgbClr val="000000"/>
                </a:solidFill>
                <a:latin typeface="HG丸ｺﾞｼｯｸM-PRO"/>
                <a:ea typeface="HG丸ｺﾞｼｯｸM-PRO"/>
                <a:cs typeface="HG丸ｺﾞｼｯｸM-PRO"/>
              </a:rPr>
              <a:t>【問38-2 </a:t>
            </a:r>
            <a:r>
              <a:rPr lang="en-US" altLang="ja-JP" sz="800" b="1" dirty="0" smtClean="0">
                <a:solidFill>
                  <a:srgbClr val="000000"/>
                </a:solidFill>
                <a:latin typeface="HG丸ｺﾞｼｯｸM-PRO"/>
                <a:ea typeface="HG丸ｺﾞｼｯｸM-PRO"/>
                <a:cs typeface="HG丸ｺﾞｼｯｸM-PRO"/>
              </a:rPr>
              <a:t> </a:t>
            </a:r>
            <a:r>
              <a:rPr lang="ja-JP" altLang="en-US" sz="800" b="1" dirty="0" smtClean="0">
                <a:solidFill>
                  <a:srgbClr val="000000"/>
                </a:solidFill>
                <a:latin typeface="HG丸ｺﾞｼｯｸM-PRO"/>
                <a:ea typeface="HG丸ｺﾞｼｯｸM-PRO"/>
                <a:cs typeface="HG丸ｺﾞｼｯｸM-PRO"/>
              </a:rPr>
              <a:t>同居</a:t>
            </a:r>
            <a:r>
              <a:rPr lang="ja-JP" altLang="en-US" sz="800" b="1" dirty="0">
                <a:solidFill>
                  <a:srgbClr val="000000"/>
                </a:solidFill>
                <a:latin typeface="HG丸ｺﾞｼｯｸM-PRO"/>
                <a:ea typeface="HG丸ｺﾞｼｯｸM-PRO"/>
                <a:cs typeface="HG丸ｺﾞｼｯｸM-PRO"/>
              </a:rPr>
              <a:t>家族内の特定属性存在割合</a:t>
            </a:r>
            <a:r>
              <a:rPr lang="ja-JP" altLang="en-US" sz="800" b="1" dirty="0" smtClean="0">
                <a:solidFill>
                  <a:srgbClr val="000000"/>
                </a:solidFill>
                <a:latin typeface="HG丸ｺﾞｼｯｸM-PRO"/>
                <a:ea typeface="HG丸ｺﾞｼｯｸM-PRO"/>
                <a:cs typeface="HG丸ｺﾞｼｯｸM-PRO"/>
              </a:rPr>
              <a:t>】</a:t>
            </a:r>
            <a:r>
              <a:rPr lang="ja-JP" altLang="en-US" sz="800" b="1" dirty="0">
                <a:latin typeface="HG丸ｺﾞｼｯｸM-PRO"/>
                <a:ea typeface="HG丸ｺﾞｼｯｸM-PRO"/>
                <a:cs typeface="HG丸ｺﾞｼｯｸM-PRO"/>
              </a:rPr>
              <a:t>（</a:t>
            </a:r>
            <a:r>
              <a:rPr lang="en-US" altLang="ja-JP" sz="800" b="1" dirty="0">
                <a:latin typeface="HG丸ｺﾞｼｯｸM-PRO"/>
                <a:ea typeface="HG丸ｺﾞｼｯｸM-PRO"/>
                <a:cs typeface="HG丸ｺﾞｼｯｸM-PRO"/>
              </a:rPr>
              <a:t>N</a:t>
            </a:r>
            <a:r>
              <a:rPr lang="ja-JP" altLang="en-US" sz="800" b="1" dirty="0">
                <a:latin typeface="HG丸ｺﾞｼｯｸM-PRO"/>
                <a:ea typeface="HG丸ｺﾞｼｯｸM-PRO"/>
                <a:cs typeface="HG丸ｺﾞｼｯｸM-PRO"/>
              </a:rPr>
              <a:t>＝</a:t>
            </a:r>
            <a:r>
              <a:rPr lang="en-US" altLang="ja-JP" sz="800" b="1" dirty="0">
                <a:latin typeface="HG丸ｺﾞｼｯｸM-PRO"/>
                <a:ea typeface="HG丸ｺﾞｼｯｸM-PRO"/>
                <a:cs typeface="HG丸ｺﾞｼｯｸM-PRO"/>
              </a:rPr>
              <a:t>2,215</a:t>
            </a:r>
            <a:r>
              <a:rPr lang="ja-JP" altLang="en-US" sz="800" b="1" dirty="0">
                <a:latin typeface="HG丸ｺﾞｼｯｸM-PRO"/>
                <a:ea typeface="HG丸ｺﾞｼｯｸM-PRO"/>
                <a:cs typeface="HG丸ｺﾞｼｯｸM-PRO"/>
              </a:rPr>
              <a:t>）</a:t>
            </a:r>
          </a:p>
          <a:p>
            <a:pPr algn="ctr"/>
            <a:endParaRPr lang="ja-JP" altLang="en-US" sz="800" b="1" dirty="0">
              <a:latin typeface="HG丸ｺﾞｼｯｸM-PRO"/>
              <a:ea typeface="HG丸ｺﾞｼｯｸM-PRO"/>
              <a:cs typeface="HG丸ｺﾞｼｯｸM-PRO"/>
            </a:endParaRPr>
          </a:p>
        </p:txBody>
      </p:sp>
      <p:sp>
        <p:nvSpPr>
          <p:cNvPr id="11" name="正方形/長方形 10"/>
          <p:cNvSpPr/>
          <p:nvPr/>
        </p:nvSpPr>
        <p:spPr>
          <a:xfrm>
            <a:off x="385384" y="3543096"/>
            <a:ext cx="6119999" cy="336383"/>
          </a:xfrm>
          <a:prstGeom prst="rect">
            <a:avLst/>
          </a:prstGeom>
          <a:noFill/>
          <a:ln w="6350" cmpd="sng">
            <a:solidFill>
              <a:schemeClr val="tx1">
                <a:lumMod val="50000"/>
                <a:lumOff val="50000"/>
              </a:schemeClr>
            </a:solidFill>
          </a:ln>
        </p:spPr>
        <p:txBody>
          <a:bodyPr wrap="square">
            <a:noAutofit/>
          </a:bodyPr>
          <a:lstStyle/>
          <a:p>
            <a:r>
              <a:rPr lang="ja-JP" altLang="en-US" sz="800" b="1" dirty="0">
                <a:solidFill>
                  <a:srgbClr val="000000"/>
                </a:solidFill>
                <a:latin typeface="HG丸ｺﾞｼｯｸM-PRO"/>
                <a:ea typeface="HG丸ｺﾞｼｯｸM-PRO"/>
                <a:cs typeface="HG丸ｺﾞｼｯｸM-PRO"/>
              </a:rPr>
              <a:t>問38</a:t>
            </a:r>
            <a:r>
              <a:rPr lang="ja-JP" altLang="en-US" sz="800" b="1" dirty="0" smtClean="0">
                <a:solidFill>
                  <a:srgbClr val="000000"/>
                </a:solidFill>
                <a:latin typeface="HG丸ｺﾞｼｯｸM-PRO"/>
                <a:ea typeface="HG丸ｺﾞｼｯｸM-PRO"/>
                <a:cs typeface="HG丸ｺﾞｼｯｸM-PRO"/>
              </a:rPr>
              <a:t>. あなた</a:t>
            </a:r>
            <a:r>
              <a:rPr lang="ja-JP" altLang="en-US" sz="800" b="1" dirty="0">
                <a:solidFill>
                  <a:srgbClr val="000000"/>
                </a:solidFill>
                <a:latin typeface="HG丸ｺﾞｼｯｸM-PRO"/>
                <a:ea typeface="HG丸ｺﾞｼｯｸM-PRO"/>
                <a:cs typeface="HG丸ｺﾞｼｯｸM-PRO"/>
              </a:rPr>
              <a:t>ご本人も含めて、あなたのご家庭（同居の方）に、次の方はいらっしゃいますか。（それぞれ○は１つずつ</a:t>
            </a:r>
            <a:r>
              <a:rPr lang="ja-JP" altLang="en-US" sz="800" b="1" dirty="0" smtClean="0">
                <a:solidFill>
                  <a:srgbClr val="000000"/>
                </a:solidFill>
                <a:latin typeface="HG丸ｺﾞｼｯｸM-PRO"/>
                <a:ea typeface="HG丸ｺﾞｼｯｸM-PRO"/>
                <a:cs typeface="HG丸ｺﾞｼｯｸM-PRO"/>
              </a:rPr>
              <a:t>）　　</a:t>
            </a:r>
            <a:r>
              <a:rPr lang="ja-JP" altLang="en-US" sz="800" b="1" dirty="0" smtClean="0">
                <a:latin typeface="HG丸ｺﾞｼｯｸM-PRO"/>
                <a:ea typeface="HG丸ｺﾞｼｯｸM-PRO"/>
                <a:cs typeface="HG丸ｺﾞｼｯｸM-PRO"/>
              </a:rPr>
              <a:t>［各</a:t>
            </a:r>
            <a:r>
              <a:rPr lang="en-US" altLang="ja-JP" sz="800" b="1" dirty="0" smtClean="0">
                <a:latin typeface="HG丸ｺﾞｼｯｸM-PRO"/>
                <a:ea typeface="HG丸ｺﾞｼｯｸM-PRO"/>
                <a:cs typeface="HG丸ｺﾞｼｯｸM-PRO"/>
              </a:rPr>
              <a:t>N</a:t>
            </a:r>
            <a:r>
              <a:rPr lang="en-US" altLang="ja-JP" sz="800" b="1" dirty="0">
                <a:latin typeface="HG丸ｺﾞｼｯｸM-PRO"/>
                <a:ea typeface="HG丸ｺﾞｼｯｸM-PRO"/>
                <a:cs typeface="HG丸ｺﾞｼｯｸM-PRO"/>
              </a:rPr>
              <a:t>=2,215</a:t>
            </a:r>
            <a:r>
              <a:rPr lang="ja-JP" altLang="en-US" sz="800" b="1" dirty="0">
                <a:latin typeface="HG丸ｺﾞｼｯｸM-PRO"/>
                <a:ea typeface="HG丸ｺﾞｼｯｸM-PRO"/>
                <a:cs typeface="HG丸ｺﾞｼｯｸM-PRO"/>
              </a:rPr>
              <a:t>］</a:t>
            </a:r>
          </a:p>
        </p:txBody>
      </p:sp>
    </p:spTree>
    <p:extLst>
      <p:ext uri="{BB962C8B-B14F-4D97-AF65-F5344CB8AC3E}">
        <p14:creationId xmlns:p14="http://schemas.microsoft.com/office/powerpoint/2010/main" val="2219495006"/>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2551</TotalTime>
  <Words>1327</Words>
  <Application>Microsoft Office PowerPoint</Application>
  <PresentationFormat>A4 210 x 297 mm</PresentationFormat>
  <Paragraphs>70</Paragraphs>
  <Slides>5</Slides>
  <Notes>0</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5</vt:i4>
      </vt:variant>
    </vt:vector>
  </HeadingPairs>
  <TitlesOfParts>
    <vt:vector size="11" baseType="lpstr">
      <vt:lpstr>HG丸ｺﾞｼｯｸM-PRO</vt:lpstr>
      <vt:lpstr>ＭＳ Ｐゴシック</vt:lpstr>
      <vt:lpstr>Arial</vt:lpstr>
      <vt:lpstr>Calibri</vt:lpstr>
      <vt:lpstr>ホワイト</vt:lpstr>
      <vt:lpstr>ワークシート</vt:lpstr>
      <vt:lpstr>上位項目は、いずれも年代が高まるにつれてその割合も高まる傾向が明確だが、 　　　中でも年代別の格差が大きいのは『体重や血圧などのチェック』で、 　　　　　　　　　　　　　　　　　これに次ぐのが『定期的な健康診断の受診』。 一方、性差がみられるのは『食事』と『十分な睡眠と休養』で、 　　　　　　　　　　　　　　　　　　　　　　　　　共に女性の方が高めの結果。 </vt:lpstr>
      <vt:lpstr>本人の職業は、性別や年代別で回答傾向が異なるが、  全体で４割強で最多の「会社員・公務員・団体職員など」は、 　男性で６割を占めるのに対し女性で２割台半ば、年代別では30歳代で７割と高い。ほぼ２割で次点の「主婦・主夫」は、ほとんどを女性が占めて、 　　　　　　　　　　　　　　　　女性では３割台半ばに達して最多となっている。 </vt:lpstr>
      <vt:lpstr>住居形態での『持ち家居住者』の割合は、年代が上がると共に高まり、 　　　　　　　　　　　　　　　　　　　 　60歳代と70歳代以上では９割に近い。 一方、～20歳代と３０歳代の両年代層では、ほぼ半数が「賃貸の共同住宅」に居住。 </vt:lpstr>
      <vt:lpstr>世帯構成において５割弱で最多の「親と子(２世代)」は、 　　40歳代を筆頭に30歳代～50歳代では５割台半ばから６割台半ばを占めている。 次点の「夫婦のみ」は、60歳代と70歳代以上の両層で４割以上と多い。 一方、「ひとり暮らし」が相対的に多めなのは、～20歳代と70歳代以上の両層。 </vt:lpstr>
      <vt:lpstr>全体で１割台半ばの『保育園児や幼稚園児を含む未就学児』がいる世帯は、 　　　　　　　　　　　　　　　　　　　　30歳代では４割台半ばに達して高い。 一方、全体で４割近くに達する『65歳以上の高齢者』がいる世帯は、 　　　　　　　　　　　　　　　～20歳代や30歳代では共に１割以下にとどまる。 また、『未就学児～中学性がいる子育て世帯』は、 　　　　　　　　　　　　　　30歳代と40歳代の両層ではほぼ半数に達している。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Hiroaki Hasegawa</dc:creator>
  <cp:lastModifiedBy>Administrator</cp:lastModifiedBy>
  <cp:revision>455</cp:revision>
  <cp:lastPrinted>2017-03-15T02:29:20Z</cp:lastPrinted>
  <dcterms:created xsi:type="dcterms:W3CDTF">2017-02-02T06:29:16Z</dcterms:created>
  <dcterms:modified xsi:type="dcterms:W3CDTF">2017-03-31T02:07:22Z</dcterms:modified>
</cp:coreProperties>
</file>