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3" r:id="rId2"/>
    <p:sldId id="291" r:id="rId3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速報Ａ" id="{1B3FDD7C-F577-C94A-B8AC-E4FD983F3B5C}">
          <p14:sldIdLst>
            <p14:sldId id="293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9" autoAdjust="0"/>
    <p:restoredTop sz="99622" autoAdjust="0"/>
  </p:normalViewPr>
  <p:slideViewPr>
    <p:cSldViewPr snapToGrid="0" snapToObjects="1">
      <p:cViewPr varScale="1">
        <p:scale>
          <a:sx n="100" d="100"/>
          <a:sy n="100" d="100"/>
        </p:scale>
        <p:origin x="-1984" y="-12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&#22577;&#21578;&#26360;:#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iMacA1:Users:admin:Desktop:ms&#20840;&#20307;_&#26377;&#24179;&#25104;28&#24180;&#24230;+&#28207;&#21271;&#21306;&#21306;&#27665;&#24847;&#35672;&#35519;&#26619;_&#20840;&#20307;&#32232;&#65288;&#38477;&#38918;&#65289;_1702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87962962962963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Pt>
            <c:idx val="5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Pt>
            <c:idx val="6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全体編Graph0209!$H$18:$H$25</c:f>
              <c:strCache>
                <c:ptCount val="8"/>
                <c:pt idx="0">
                  <c:v>住み続ける</c:v>
                </c:pt>
                <c:pt idx="1">
                  <c:v>たぶん住み続ける</c:v>
                </c:pt>
                <c:pt idx="2">
                  <c:v>たぶん移転する</c:v>
                </c:pt>
                <c:pt idx="3">
                  <c:v>移転する</c:v>
                </c:pt>
                <c:pt idx="4">
                  <c:v>わからない</c:v>
                </c:pt>
                <c:pt idx="5">
                  <c:v>※住み続ける 計</c:v>
                </c:pt>
                <c:pt idx="6">
                  <c:v>※移転する 計</c:v>
                </c:pt>
                <c:pt idx="7">
                  <c:v>無回答</c:v>
                </c:pt>
              </c:strCache>
            </c:strRef>
          </c:cat>
          <c:val>
            <c:numRef>
              <c:f>全体編Graph0209!$I$18:$I$25</c:f>
              <c:numCache>
                <c:formatCode>0.0_ </c:formatCode>
                <c:ptCount val="8"/>
                <c:pt idx="0">
                  <c:v>0.362528216704289</c:v>
                </c:pt>
                <c:pt idx="1">
                  <c:v>0.384198645598194</c:v>
                </c:pt>
                <c:pt idx="2">
                  <c:v>0.0893905191873589</c:v>
                </c:pt>
                <c:pt idx="3">
                  <c:v>0.0329571106094808</c:v>
                </c:pt>
                <c:pt idx="4">
                  <c:v>0.129119638826185</c:v>
                </c:pt>
                <c:pt idx="5">
                  <c:v>0.746726862302483</c:v>
                </c:pt>
                <c:pt idx="6">
                  <c:v>0.12234762979684</c:v>
                </c:pt>
                <c:pt idx="7">
                  <c:v>0.0018058690744921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120678600"/>
        <c:axId val="-2121384520"/>
      </c:barChart>
      <c:catAx>
        <c:axId val="-2120678600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600"/>
            </a:pPr>
            <a:endParaRPr lang="ja-JP"/>
          </a:p>
        </c:txPr>
        <c:crossAx val="-2121384520"/>
        <c:crosses val="autoZero"/>
        <c:auto val="1"/>
        <c:lblAlgn val="ctr"/>
        <c:lblOffset val="100"/>
        <c:noMultiLvlLbl val="0"/>
      </c:catAx>
      <c:valAx>
        <c:axId val="-2121384520"/>
        <c:scaling>
          <c:orientation val="minMax"/>
          <c:max val="1.0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-2120678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905270543105189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全体編Graph0209!$H$31:$H$42</c:f>
              <c:strCache>
                <c:ptCount val="12"/>
                <c:pt idx="0">
                  <c:v>交通が便利だから</c:v>
                </c:pt>
                <c:pt idx="1">
                  <c:v>住んでいる場所に愛着を感じているから</c:v>
                </c:pt>
                <c:pt idx="2">
                  <c:v>買い物に便利だから</c:v>
                </c:pt>
                <c:pt idx="3">
                  <c:v>治安が良いから</c:v>
                </c:pt>
                <c:pt idx="4">
                  <c:v>緑や自然が多いから</c:v>
                </c:pt>
                <c:pt idx="5">
                  <c:v>病院が近くにあるから</c:v>
                </c:pt>
                <c:pt idx="6">
                  <c:v>地域の人間関係が良いから</c:v>
                </c:pt>
                <c:pt idx="7">
                  <c:v>街並みなどの景観が良いから</c:v>
                </c:pt>
                <c:pt idx="8">
                  <c:v>公共施設が充実しているから</c:v>
                </c:pt>
                <c:pt idx="9">
                  <c:v>子育てや教育環境が良いから</c:v>
                </c:pt>
                <c:pt idx="10">
                  <c:v>その他</c:v>
                </c:pt>
                <c:pt idx="11">
                  <c:v>無回答</c:v>
                </c:pt>
              </c:strCache>
            </c:strRef>
          </c:cat>
          <c:val>
            <c:numRef>
              <c:f>全体編Graph0209!$I$31:$I$42</c:f>
              <c:numCache>
                <c:formatCode>0.0_ </c:formatCode>
                <c:ptCount val="12"/>
                <c:pt idx="0">
                  <c:v>0.697097944377267</c:v>
                </c:pt>
                <c:pt idx="1">
                  <c:v>0.60459492140266</c:v>
                </c:pt>
                <c:pt idx="2">
                  <c:v>0.398428053204353</c:v>
                </c:pt>
                <c:pt idx="3">
                  <c:v>0.302902055622733</c:v>
                </c:pt>
                <c:pt idx="4">
                  <c:v>0.270858524788392</c:v>
                </c:pt>
                <c:pt idx="5">
                  <c:v>0.229141475211608</c:v>
                </c:pt>
                <c:pt idx="6">
                  <c:v>0.224304715840387</c:v>
                </c:pt>
                <c:pt idx="7">
                  <c:v>0.127569528415961</c:v>
                </c:pt>
                <c:pt idx="8">
                  <c:v>0.119105199516324</c:v>
                </c:pt>
                <c:pt idx="9">
                  <c:v>0.0852478839177751</c:v>
                </c:pt>
                <c:pt idx="10">
                  <c:v>0.1136638452237</c:v>
                </c:pt>
                <c:pt idx="11">
                  <c:v>0.00423216444981862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125677160"/>
        <c:axId val="2118094232"/>
      </c:barChart>
      <c:catAx>
        <c:axId val="-2125677160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 algn="r">
              <a:defRPr/>
            </a:pPr>
            <a:endParaRPr lang="ja-JP"/>
          </a:p>
        </c:txPr>
        <c:crossAx val="2118094232"/>
        <c:crosses val="autoZero"/>
        <c:auto val="1"/>
        <c:lblAlgn val="ctr"/>
        <c:lblOffset val="100"/>
        <c:noMultiLvlLbl val="0"/>
      </c:catAx>
      <c:valAx>
        <c:axId val="2118094232"/>
        <c:scaling>
          <c:orientation val="minMax"/>
          <c:max val="1.0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-2125677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905270543105189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全体編Graph0209!$H$51:$H$60</c:f>
              <c:strCache>
                <c:ptCount val="10"/>
                <c:pt idx="0">
                  <c:v>バス・地下鉄などの便</c:v>
                </c:pt>
                <c:pt idx="1">
                  <c:v>ごみの分別収集、リサイクル、ごみの不法投棄対策や街の美化</c:v>
                </c:pt>
                <c:pt idx="2">
                  <c:v>身近な住民窓口サービス（証明書発行・各種手続きなど）</c:v>
                </c:pt>
                <c:pt idx="3">
                  <c:v>幹線道路や高速道路の整備</c:v>
                </c:pt>
                <c:pt idx="4">
                  <c:v>公園の整備</c:v>
                </c:pt>
                <c:pt idx="5">
                  <c:v>緑の保全と緑化の推進</c:v>
                </c:pt>
                <c:pt idx="6">
                  <c:v>河川改修と水辺環境の整備</c:v>
                </c:pt>
                <c:pt idx="7">
                  <c:v>通勤・通学・買い物道路や歩道の整備</c:v>
                </c:pt>
                <c:pt idx="8">
                  <c:v>病院や救急医療など地域医療</c:v>
                </c:pt>
                <c:pt idx="9">
                  <c:v>新横浜都心部の整備や魅力づくり</c:v>
                </c:pt>
              </c:strCache>
            </c:strRef>
          </c:cat>
          <c:val>
            <c:numRef>
              <c:f>全体編Graph0209!$I$51:$I$60</c:f>
              <c:numCache>
                <c:formatCode>0.0_ </c:formatCode>
                <c:ptCount val="10"/>
                <c:pt idx="0">
                  <c:v>0.675395033860045</c:v>
                </c:pt>
                <c:pt idx="1">
                  <c:v>0.410835214446953</c:v>
                </c:pt>
                <c:pt idx="2">
                  <c:v>0.318735891647855</c:v>
                </c:pt>
                <c:pt idx="3">
                  <c:v>0.315124153498871</c:v>
                </c:pt>
                <c:pt idx="4">
                  <c:v>0.283069977426637</c:v>
                </c:pt>
                <c:pt idx="5">
                  <c:v>0.259142212189616</c:v>
                </c:pt>
                <c:pt idx="6">
                  <c:v>0.246049661399549</c:v>
                </c:pt>
                <c:pt idx="7">
                  <c:v>0.244695259593679</c:v>
                </c:pt>
                <c:pt idx="8">
                  <c:v>0.24334085778781</c:v>
                </c:pt>
                <c:pt idx="9">
                  <c:v>0.236117381489842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122583176"/>
        <c:axId val="2122255192"/>
      </c:barChart>
      <c:catAx>
        <c:axId val="2122583176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 algn="r">
              <a:defRPr/>
            </a:pPr>
            <a:endParaRPr lang="ja-JP"/>
          </a:p>
        </c:txPr>
        <c:crossAx val="2122255192"/>
        <c:crosses val="autoZero"/>
        <c:auto val="1"/>
        <c:lblAlgn val="ctr"/>
        <c:lblOffset val="100"/>
        <c:noMultiLvlLbl val="0"/>
      </c:catAx>
      <c:valAx>
        <c:axId val="2122255192"/>
        <c:scaling>
          <c:orientation val="minMax"/>
          <c:max val="1.0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122583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905270543105189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全体編Graph0209!$H$92:$H$101</c:f>
              <c:strCache>
                <c:ptCount val="10"/>
                <c:pt idx="0">
                  <c:v>通勤・通学・買い物道路や歩道の整備</c:v>
                </c:pt>
                <c:pt idx="1">
                  <c:v>最寄り駅周辺の整備</c:v>
                </c:pt>
                <c:pt idx="2">
                  <c:v>商店街の振興</c:v>
                </c:pt>
                <c:pt idx="3">
                  <c:v>地震などの災害対策</c:v>
                </c:pt>
                <c:pt idx="4">
                  <c:v>防犯対策</c:v>
                </c:pt>
                <c:pt idx="5">
                  <c:v>駐輪場の整備</c:v>
                </c:pt>
                <c:pt idx="6">
                  <c:v>高齢者や障害者が移動しやすいまちづくり・環境整備（駅舎へのエレベーターの設置など）</c:v>
                </c:pt>
                <c:pt idx="7">
                  <c:v>違法駐車の防止や交通安全対策</c:v>
                </c:pt>
                <c:pt idx="8">
                  <c:v>保育など子育て支援や保護を要する児童への援助、幼稚園・保育園の整備</c:v>
                </c:pt>
                <c:pt idx="9">
                  <c:v>病院や救急医療など地域医療</c:v>
                </c:pt>
              </c:strCache>
            </c:strRef>
          </c:cat>
          <c:val>
            <c:numRef>
              <c:f>全体編Graph0209!$I$92:$I$101</c:f>
              <c:numCache>
                <c:formatCode>0.0_ </c:formatCode>
                <c:ptCount val="10"/>
                <c:pt idx="0">
                  <c:v>0.470880361173815</c:v>
                </c:pt>
                <c:pt idx="1">
                  <c:v>0.441534988713318</c:v>
                </c:pt>
                <c:pt idx="2">
                  <c:v>0.398645598194131</c:v>
                </c:pt>
                <c:pt idx="3">
                  <c:v>0.395936794582393</c:v>
                </c:pt>
                <c:pt idx="4">
                  <c:v>0.36568848758465</c:v>
                </c:pt>
                <c:pt idx="5">
                  <c:v>0.364785553047404</c:v>
                </c:pt>
                <c:pt idx="6">
                  <c:v>0.360270880361174</c:v>
                </c:pt>
                <c:pt idx="7">
                  <c:v>0.343115124153499</c:v>
                </c:pt>
                <c:pt idx="8">
                  <c:v>0.339503386004515</c:v>
                </c:pt>
                <c:pt idx="9">
                  <c:v>0.303837471783296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119916568"/>
        <c:axId val="-2121761512"/>
      </c:barChart>
      <c:catAx>
        <c:axId val="2119916568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 algn="r">
              <a:defRPr/>
            </a:pPr>
            <a:endParaRPr lang="ja-JP"/>
          </a:p>
        </c:txPr>
        <c:crossAx val="-2121761512"/>
        <c:crosses val="autoZero"/>
        <c:auto val="1"/>
        <c:lblAlgn val="ctr"/>
        <c:lblOffset val="100"/>
        <c:noMultiLvlLbl val="0"/>
      </c:catAx>
      <c:valAx>
        <c:axId val="-2121761512"/>
        <c:scaling>
          <c:orientation val="minMax"/>
          <c:max val="1.0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2119916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87962962962963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Pt>
            <c:idx val="4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Pt>
            <c:idx val="5"/>
            <c:invertIfNegative val="0"/>
            <c:bubble3D val="0"/>
            <c:spPr>
              <a:pattFill prst="pct90">
                <a:fgClr>
                  <a:schemeClr val="tx1">
                    <a:lumMod val="85000"/>
                    <a:lumOff val="15000"/>
                  </a:schemeClr>
                </a:fgClr>
                <a:bgClr>
                  <a:prstClr val="white"/>
                </a:bgClr>
              </a:pattFill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全体編Graph0209!$H$795:$H$801</c:f>
              <c:strCache>
                <c:ptCount val="7"/>
                <c:pt idx="0">
                  <c:v>場所・役割ともに知っている</c:v>
                </c:pt>
                <c:pt idx="1">
                  <c:v>場所は知っているが役割は知らない</c:v>
                </c:pt>
                <c:pt idx="2">
                  <c:v>役割は知っているが場所は知らない</c:v>
                </c:pt>
                <c:pt idx="3">
                  <c:v>場所・役割ともに知らない</c:v>
                </c:pt>
                <c:pt idx="4">
                  <c:v>※「場所」認知あり 計</c:v>
                </c:pt>
                <c:pt idx="5">
                  <c:v>※「役割」認知あり 計</c:v>
                </c:pt>
                <c:pt idx="6">
                  <c:v>無回答</c:v>
                </c:pt>
              </c:strCache>
            </c:strRef>
          </c:cat>
          <c:val>
            <c:numRef>
              <c:f>全体編Graph0209!$I$795:$I$801</c:f>
              <c:numCache>
                <c:formatCode>0.0_ </c:formatCode>
                <c:ptCount val="7"/>
                <c:pt idx="0">
                  <c:v>0.280361173814898</c:v>
                </c:pt>
                <c:pt idx="1">
                  <c:v>0.401805869074492</c:v>
                </c:pt>
                <c:pt idx="2">
                  <c:v>0.0803611738148984</c:v>
                </c:pt>
                <c:pt idx="3">
                  <c:v>0.226636568848758</c:v>
                </c:pt>
                <c:pt idx="4">
                  <c:v>0.68216704288939</c:v>
                </c:pt>
                <c:pt idx="5">
                  <c:v>0.360722347629797</c:v>
                </c:pt>
                <c:pt idx="6">
                  <c:v>0.0108352144469526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128401016"/>
        <c:axId val="2038452104"/>
      </c:barChart>
      <c:catAx>
        <c:axId val="-2128401016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038452104"/>
        <c:crosses val="autoZero"/>
        <c:auto val="1"/>
        <c:lblAlgn val="ctr"/>
        <c:lblOffset val="100"/>
        <c:noMultiLvlLbl val="0"/>
      </c:catAx>
      <c:valAx>
        <c:axId val="2038452104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-2128401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87962962962963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全体編Graph0209!$H$830:$H$839</c:f>
              <c:strCache>
                <c:ptCount val="10"/>
                <c:pt idx="0">
                  <c:v>避難準備情報が発令された時点で避難する</c:v>
                </c:pt>
                <c:pt idx="1">
                  <c:v>避難勧告が発令された時点で避難する</c:v>
                </c:pt>
                <c:pt idx="2">
                  <c:v>避難指示が発令された時点で避難する</c:v>
                </c:pt>
                <c:pt idx="3">
                  <c:v>発令の有無に関係なく、周囲の状況を見て必要であれば避難する</c:v>
                </c:pt>
                <c:pt idx="4">
                  <c:v>発令されても、避難しない</c:v>
                </c:pt>
                <c:pt idx="5">
                  <c:v>避難する場所や避難の方法がわからない</c:v>
                </c:pt>
                <c:pt idx="6">
                  <c:v>発令を確認する方法がわからない</c:v>
                </c:pt>
                <c:pt idx="7">
                  <c:v>避難準備情報、避難勧告及び避難指示の内容がわからない</c:v>
                </c:pt>
                <c:pt idx="8">
                  <c:v>その他</c:v>
                </c:pt>
                <c:pt idx="9">
                  <c:v>無回答</c:v>
                </c:pt>
              </c:strCache>
            </c:strRef>
          </c:cat>
          <c:val>
            <c:numRef>
              <c:f>全体編Graph0209!$I$830:$I$839</c:f>
              <c:numCache>
                <c:formatCode>0.0_ </c:formatCode>
                <c:ptCount val="10"/>
                <c:pt idx="0">
                  <c:v>0.120993227990971</c:v>
                </c:pt>
                <c:pt idx="1">
                  <c:v>0.260948081264108</c:v>
                </c:pt>
                <c:pt idx="2">
                  <c:v>0.194130925507901</c:v>
                </c:pt>
                <c:pt idx="3">
                  <c:v>0.292099322799097</c:v>
                </c:pt>
                <c:pt idx="4">
                  <c:v>0.0144469525959368</c:v>
                </c:pt>
                <c:pt idx="5">
                  <c:v>0.0306997742663657</c:v>
                </c:pt>
                <c:pt idx="6">
                  <c:v>0.0374717832957111</c:v>
                </c:pt>
                <c:pt idx="7">
                  <c:v>0.0225733634311512</c:v>
                </c:pt>
                <c:pt idx="8">
                  <c:v>0.00948081264108352</c:v>
                </c:pt>
                <c:pt idx="9">
                  <c:v>0.0171557562076749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127839816"/>
        <c:axId val="-2121789608"/>
      </c:barChart>
      <c:catAx>
        <c:axId val="-2127839816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-2121789608"/>
        <c:crosses val="autoZero"/>
        <c:auto val="1"/>
        <c:lblAlgn val="ctr"/>
        <c:lblOffset val="100"/>
        <c:noMultiLvlLbl val="0"/>
      </c:catAx>
      <c:valAx>
        <c:axId val="-2121789608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-2127839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7476452235923"/>
          <c:y val="0.0601851851851852"/>
          <c:w val="0.477995245877284"/>
          <c:h val="0.87962962962963"/>
        </c:manualLayout>
      </c:layout>
      <c:barChart>
        <c:barDir val="bar"/>
        <c:grouping val="clustered"/>
        <c:varyColors val="0"/>
        <c:ser>
          <c:idx val="0"/>
          <c:order val="0"/>
          <c:spPr>
            <a:pattFill prst="pct90">
              <a:fgClr>
                <a:schemeClr val="bg1">
                  <a:lumMod val="50000"/>
                </a:schemeClr>
              </a:fgClr>
              <a:bgClr>
                <a:prstClr val="white"/>
              </a:bgClr>
            </a:pattFill>
            <a:effectLst/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全体編Graph0209!$H$878:$H$888</c:f>
              <c:strCache>
                <c:ptCount val="11"/>
                <c:pt idx="0">
                  <c:v>食事に気をつける（飲酒量の調節も含む）</c:v>
                </c:pt>
                <c:pt idx="1">
                  <c:v>定期的に健康診断を受ける</c:v>
                </c:pt>
                <c:pt idx="2">
                  <c:v>なるべく体を動かしたり運動したりする</c:v>
                </c:pt>
                <c:pt idx="3">
                  <c:v>睡眠や休養を十分にとる</c:v>
                </c:pt>
                <c:pt idx="4">
                  <c:v>体重や血圧などをチェックする</c:v>
                </c:pt>
                <c:pt idx="5">
                  <c:v>ウォーキングを行う</c:v>
                </c:pt>
                <c:pt idx="6">
                  <c:v>タバコを吸わない、本数を減らすようにする</c:v>
                </c:pt>
                <c:pt idx="7">
                  <c:v>定期的にがん検診を受ける</c:v>
                </c:pt>
                <c:pt idx="8">
                  <c:v>その他</c:v>
                </c:pt>
                <c:pt idx="9">
                  <c:v>特に何も気をつけていない</c:v>
                </c:pt>
                <c:pt idx="10">
                  <c:v>無回答</c:v>
                </c:pt>
              </c:strCache>
            </c:strRef>
          </c:cat>
          <c:val>
            <c:numRef>
              <c:f>全体編Graph0209!$I$878:$I$888</c:f>
              <c:numCache>
                <c:formatCode>0.0_ </c:formatCode>
                <c:ptCount val="11"/>
                <c:pt idx="0">
                  <c:v>0.506094808126411</c:v>
                </c:pt>
                <c:pt idx="1">
                  <c:v>0.493002257336343</c:v>
                </c:pt>
                <c:pt idx="2">
                  <c:v>0.467720090293454</c:v>
                </c:pt>
                <c:pt idx="3">
                  <c:v>0.463205417607223</c:v>
                </c:pt>
                <c:pt idx="4">
                  <c:v>0.329119638826185</c:v>
                </c:pt>
                <c:pt idx="5">
                  <c:v>0.314221218961625</c:v>
                </c:pt>
                <c:pt idx="6">
                  <c:v>0.250112866817156</c:v>
                </c:pt>
                <c:pt idx="7">
                  <c:v>0.148081264108352</c:v>
                </c:pt>
                <c:pt idx="8">
                  <c:v>0.00812641083521444</c:v>
                </c:pt>
                <c:pt idx="9">
                  <c:v>0.0659142212189616</c:v>
                </c:pt>
                <c:pt idx="10">
                  <c:v>0.0681715575620767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-2124143480"/>
        <c:axId val="2120674904"/>
      </c:barChart>
      <c:catAx>
        <c:axId val="-2124143480"/>
        <c:scaling>
          <c:orientation val="maxMin"/>
        </c:scaling>
        <c:delete val="0"/>
        <c:axPos val="l"/>
        <c:majorTickMark val="in"/>
        <c:minorTickMark val="none"/>
        <c:tickLblPos val="nextTo"/>
        <c:spPr>
          <a:ln w="12700">
            <a:solidFill>
              <a:schemeClr val="tx1"/>
            </a:solidFill>
          </a:ln>
        </c:spPr>
        <c:crossAx val="2120674904"/>
        <c:crosses val="autoZero"/>
        <c:auto val="1"/>
        <c:lblAlgn val="ctr"/>
        <c:lblOffset val="100"/>
        <c:noMultiLvlLbl val="0"/>
      </c:catAx>
      <c:valAx>
        <c:axId val="2120674904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0.0_ " sourceLinked="1"/>
        <c:majorTickMark val="none"/>
        <c:minorTickMark val="none"/>
        <c:tickLblPos val="none"/>
        <c:spPr>
          <a:ln w="12700">
            <a:noFill/>
          </a:ln>
        </c:spPr>
        <c:crossAx val="-2124143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 b="1">
          <a:latin typeface="HG丸ｺﾞｼｯｸM-PRO"/>
          <a:ea typeface="HG丸ｺﾞｼｯｸM-PRO"/>
          <a:cs typeface="HG丸ｺﾞｼｯｸM-PRO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F095C-0A36-D340-A7CF-BE757CB61164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4CE9-B18D-2F4D-9D30-8A41E296FC1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5530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E1138-31F2-0B4C-96E8-867EE3CC3FB7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62847-F584-334D-8F13-058A1798102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267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8000" y="360000"/>
            <a:ext cx="6010480" cy="437796"/>
          </a:xfrm>
        </p:spPr>
        <p:txBody>
          <a:bodyPr>
            <a:normAutofit/>
          </a:bodyPr>
          <a:lstStyle>
            <a:lvl1pPr algn="l">
              <a:defRPr sz="1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000" y="864000"/>
            <a:ext cx="6010480" cy="361971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7068-0F3C-1B45-8F49-86F136108D5D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31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603E5-0650-A84B-A138-429249C72696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58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5606D-1222-4149-83DB-D60F15626B46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3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6D0B-CC80-7742-839E-119FDDBF32A0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2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1428B-EA84-EC4C-94C1-C199704BFECC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7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DD12-BE4C-0C4F-B660-05ADA6D89E04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0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2E2-D6B8-3345-8172-2E221E9C1353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14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F479-B413-6D4C-83D4-7B3FBBAD520E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2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7A87-EB9E-BB4D-B6EE-227929499B95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69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4EA2D-D55A-DC4F-A87A-75C5C93C6E1B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07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011ED-E4DF-CE4E-A030-BD70836B795C}" type="datetime1">
              <a:rPr kumimoji="1" lang="ja-JP" altLang="en-US" smtClean="0"/>
              <a:pPr/>
              <a:t>17/02/15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平成</a:t>
            </a:r>
            <a:r>
              <a:rPr kumimoji="1" lang="en-US" altLang="ja-JP" smtClean="0"/>
              <a:t>28</a:t>
            </a:r>
            <a:r>
              <a:rPr kumimoji="1" lang="ja-JP" altLang="en-US" smtClean="0"/>
              <a:t>年度 港北区区民意識調査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F5CB2-F233-504E-A0E6-8F243E763DF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7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00" y="360001"/>
            <a:ext cx="5992480" cy="454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99" y="864000"/>
            <a:ext cx="5992481" cy="2899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60280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CDB50432-A080-2444-B753-D8DD58470AB7}" type="datetime1">
              <a:rPr lang="ja-JP" altLang="en-US" smtClean="0"/>
              <a:pPr/>
              <a:t>17/02/15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83865" y="936935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mtClean="0"/>
              <a:t>平成</a:t>
            </a:r>
            <a:r>
              <a:rPr lang="en-US" altLang="ja-JP" smtClean="0"/>
              <a:t>28</a:t>
            </a:r>
            <a:r>
              <a:rPr lang="ja-JP" altLang="en-US" smtClean="0"/>
              <a:t>年度 港北区区民意識調査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620365" y="936935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fld id="{6E8F5CB2-F233-504E-A0E6-8F243E763DF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50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1400" b="1" kern="1200">
          <a:solidFill>
            <a:schemeClr val="tx1"/>
          </a:solidFill>
          <a:latin typeface="HG丸ｺﾞｼｯｸM-PRO"/>
          <a:ea typeface="HG丸ｺﾞｼｯｸM-PRO"/>
          <a:cs typeface="HG丸ｺﾞｼｯｸM-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1200" kern="1200">
          <a:solidFill>
            <a:srgbClr val="000000"/>
          </a:solidFill>
          <a:latin typeface="HG丸ｺﾞｼｯｸM-PRO"/>
          <a:ea typeface="HG丸ｺﾞｼｯｸM-PRO"/>
          <a:cs typeface="HG丸ｺﾞｼｯｸM-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6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1"/>
          <p:cNvSpPr txBox="1">
            <a:spLocks/>
          </p:cNvSpPr>
          <p:nvPr/>
        </p:nvSpPr>
        <p:spPr>
          <a:xfrm>
            <a:off x="7200" y="933644"/>
            <a:ext cx="6350719" cy="321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05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ヒラギノ角ゴ ProN"/>
              </a:rPr>
              <a:t>＜平成</a:t>
            </a:r>
            <a:r>
              <a:rPr lang="ja-JP" altLang="en-US" sz="105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Lucida Grande"/>
              </a:rPr>
              <a:t>28</a:t>
            </a:r>
            <a:r>
              <a:rPr lang="ja-JP" altLang="en-US" sz="105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ヒラギノ角ゴ ProN"/>
              </a:rPr>
              <a:t>年度調査の実施概要＞</a:t>
            </a:r>
            <a:endParaRPr lang="ja-JP" altLang="en-US" sz="105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461" y="1210408"/>
            <a:ext cx="6840000" cy="1002978"/>
          </a:xfrm>
          <a:prstGeom prst="rect">
            <a:avLst/>
          </a:prstGeom>
          <a:noFill/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108000" tIns="93600" bIns="93600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調査方法</a:t>
            </a: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1000" dirty="0" smtClean="0"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  </a:t>
            </a:r>
            <a:r>
              <a:rPr lang="ja-JP" altLang="en-US" sz="1000" dirty="0" smtClean="0">
                <a:latin typeface="HG丸ｺﾞｼｯｸM-PRO"/>
                <a:ea typeface="HG丸ｺﾞｼｯｸM-PRO"/>
                <a:cs typeface="HG丸ｺﾞｼｯｸM-PRO"/>
              </a:rPr>
              <a:t>「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①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．郵送調査（郵送回収とネット回答併用）」と </a:t>
            </a:r>
            <a:endParaRPr lang="en-US" altLang="ja-JP" sz="1000" dirty="0" smtClean="0"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　　　　　　　                                     「</a:t>
            </a:r>
            <a:r>
              <a:rPr lang="ja-JP" altLang="en-US" sz="1000" dirty="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rPr>
              <a:t>②．登録モニターＷＥＢ調査」の２種の調査方法の併用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　　　　　　 </a:t>
            </a:r>
            <a:endParaRPr lang="en-US" altLang="ja-JP" sz="1000" dirty="0" smtClean="0"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調査対象</a:t>
            </a: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1000" dirty="0" smtClean="0"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　港北区内在住の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18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歳以上の男女　（郵送調査は、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5,000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人を無作為抽出して発送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)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 　 </a:t>
            </a:r>
            <a:endParaRPr lang="en-US" altLang="ja-JP" sz="1000" dirty="0" smtClean="0"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調査期間</a:t>
            </a: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1000" dirty="0" smtClean="0">
                <a:latin typeface="HG丸ｺﾞｼｯｸM-PRO"/>
                <a:ea typeface="HG丸ｺﾞｼｯｸM-PRO"/>
                <a:cs typeface="HG丸ｺﾞｼｯｸM-PRO"/>
              </a:rPr>
              <a:t>　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　平成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28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年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12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月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日～平成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29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年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月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10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日　（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WEB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調査は～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12/15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で完了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)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 </a:t>
            </a:r>
            <a:endParaRPr lang="en-US" altLang="ja-JP" sz="1000" dirty="0" smtClean="0">
              <a:latin typeface="HG丸ｺﾞｼｯｸM-PRO"/>
              <a:ea typeface="HG丸ｺﾞｼｯｸM-PRO"/>
              <a:cs typeface="HG丸ｺﾞｼｯｸM-PRO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 smtClean="0">
                <a:latin typeface="HG丸ｺﾞｼｯｸM-PRO"/>
                <a:ea typeface="HG丸ｺﾞｼｯｸM-PRO"/>
                <a:cs typeface="HG丸ｺﾞｼｯｸM-PRO"/>
              </a:rPr>
              <a:t>【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有効回収数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】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　合計 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2,215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サンプル （郵送調査 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1,715ss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／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WEB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調査 </a:t>
            </a:r>
            <a:r>
              <a:rPr lang="en-US" altLang="ja-JP" sz="1000" dirty="0">
                <a:latin typeface="HG丸ｺﾞｼｯｸM-PRO"/>
                <a:ea typeface="HG丸ｺﾞｼｯｸM-PRO"/>
                <a:cs typeface="HG丸ｺﾞｼｯｸM-PRO"/>
              </a:rPr>
              <a:t>500ss</a:t>
            </a:r>
            <a:r>
              <a:rPr lang="ja-JP" altLang="en-US" sz="1000" dirty="0">
                <a:latin typeface="HG丸ｺﾞｼｯｸM-PRO"/>
                <a:ea typeface="HG丸ｺﾞｼｯｸM-PRO"/>
                <a:cs typeface="HG丸ｺﾞｼｯｸM-PRO"/>
              </a:rPr>
              <a:t>） </a:t>
            </a:r>
            <a:endParaRPr lang="ja-JP" altLang="en-US" sz="1000" b="1" dirty="0">
              <a:latin typeface="HG丸ｺﾞｼｯｸM-PRO"/>
              <a:ea typeface="HG丸ｺﾞｼｯｸM-PRO"/>
              <a:cs typeface="HG丸ｺﾞｼｯｸM-PRO"/>
            </a:endParaRP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7200" y="2311086"/>
            <a:ext cx="6350719" cy="262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100" dirty="0" smtClean="0">
                <a:solidFill>
                  <a:srgbClr val="000000"/>
                </a:solidFill>
              </a:rPr>
              <a:t>＜</a:t>
            </a:r>
            <a:r>
              <a:rPr lang="ja-JP" altLang="en-US" sz="1100" dirty="0">
                <a:solidFill>
                  <a:srgbClr val="000000"/>
                </a:solidFill>
              </a:rPr>
              <a:t>港北区での継続居住意向と継続居住意向理由</a:t>
            </a:r>
            <a:r>
              <a:rPr lang="ja-JP" altLang="en-US" sz="1100" dirty="0" smtClean="0">
                <a:solidFill>
                  <a:srgbClr val="000000"/>
                </a:solidFill>
              </a:rPr>
              <a:t>＞</a:t>
            </a:r>
            <a:endParaRPr lang="ja-JP" altLang="en-US" sz="1100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9873" y="2548524"/>
            <a:ext cx="6695999" cy="878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457200">
              <a:spcBef>
                <a:spcPts val="0"/>
              </a:spcBef>
            </a:pPr>
            <a:r>
              <a:rPr lang="en-US" altLang="ja-JP" sz="1050" b="1" dirty="0" smtClean="0"/>
              <a:t>■</a:t>
            </a:r>
            <a:r>
              <a:rPr lang="ja-JP" altLang="en-US" sz="1050" b="1" dirty="0"/>
              <a:t>４人に３人</a:t>
            </a:r>
            <a:r>
              <a:rPr lang="ja-JP" altLang="en-US" sz="1050" b="1" dirty="0" smtClean="0"/>
              <a:t>が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港北</a:t>
            </a:r>
            <a:r>
              <a:rPr lang="ja-JP" altLang="en-US" sz="1050" b="1" dirty="0"/>
              <a:t>区内に</a:t>
            </a:r>
            <a:r>
              <a:rPr lang="ja-JP" altLang="en-US" sz="1050" b="1" dirty="0" smtClean="0"/>
              <a:t>住み続ける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と</a:t>
            </a:r>
            <a:r>
              <a:rPr lang="ja-JP" altLang="en-US" sz="1050" b="1" dirty="0"/>
              <a:t>回答</a:t>
            </a:r>
            <a:r>
              <a:rPr lang="ja-JP" altLang="en-US" sz="1050" b="1" dirty="0" smtClean="0"/>
              <a:t>。</a:t>
            </a:r>
            <a:endParaRPr lang="en-US" altLang="ja-JP" sz="1050" b="1" dirty="0" smtClean="0"/>
          </a:p>
          <a:p>
            <a:pPr marL="144000" indent="-457200">
              <a:spcBef>
                <a:spcPts val="0"/>
              </a:spcBef>
            </a:pPr>
            <a:r>
              <a:rPr lang="ja-JP" altLang="en-US" sz="1050" b="1" dirty="0" smtClean="0"/>
              <a:t>　一方、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港北区内から移転する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と「わからない」という人は、それぞれおよそ９人に１人の割合。</a:t>
            </a:r>
            <a:endParaRPr lang="en-US" altLang="ja-JP" sz="1050" b="1" dirty="0" smtClean="0"/>
          </a:p>
          <a:p>
            <a:pPr marL="108000" indent="-457200">
              <a:spcBef>
                <a:spcPts val="600"/>
              </a:spcBef>
            </a:pPr>
            <a:r>
              <a:rPr lang="en-US" altLang="ja-JP" sz="1050" b="1" dirty="0" smtClean="0"/>
              <a:t>■</a:t>
            </a:r>
            <a:r>
              <a:rPr lang="ja-JP" altLang="en-US" sz="1050" b="1" dirty="0"/>
              <a:t>区内に住み続けたい人のその理由では、約７割の「交通が便利」と約６割の「居住場所に愛着」が </a:t>
            </a:r>
            <a:endParaRPr lang="en-US" altLang="ja-JP" sz="1050" b="1" dirty="0" smtClean="0"/>
          </a:p>
          <a:p>
            <a:pPr marL="108000" indent="-457200">
              <a:spcBef>
                <a:spcPts val="0"/>
              </a:spcBef>
            </a:pPr>
            <a:r>
              <a:rPr lang="ja-JP" altLang="en-US" sz="1050" b="1" dirty="0"/>
              <a:t>　２トップ。これに「買い物に便利」が４割で続いて中核理由となっている。 </a:t>
            </a:r>
            <a:endParaRPr lang="ja-JP" altLang="en-US" sz="1050" b="1" dirty="0" smtClean="0"/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7200" y="6112354"/>
            <a:ext cx="6350719" cy="262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100" dirty="0" smtClean="0">
                <a:solidFill>
                  <a:srgbClr val="000000"/>
                </a:solidFill>
              </a:rPr>
              <a:t>＜市</a:t>
            </a:r>
            <a:r>
              <a:rPr lang="ja-JP" altLang="en-US" sz="1100" dirty="0">
                <a:solidFill>
                  <a:srgbClr val="000000"/>
                </a:solidFill>
              </a:rPr>
              <a:t>の行政などについて＞</a:t>
            </a:r>
            <a:endParaRPr lang="ja-JP" altLang="en-US" sz="1100" dirty="0"/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139873" y="6349792"/>
            <a:ext cx="6695999" cy="809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457200">
              <a:spcBef>
                <a:spcPts val="0"/>
              </a:spcBef>
            </a:pPr>
            <a:r>
              <a:rPr lang="en-US" altLang="ja-JP" sz="1050" b="1" dirty="0" smtClean="0"/>
              <a:t>■7</a:t>
            </a:r>
            <a:r>
              <a:rPr lang="ja-JP" altLang="en-US" sz="1050" b="1" dirty="0" smtClean="0"/>
              <a:t>割弱の「</a:t>
            </a:r>
            <a:r>
              <a:rPr lang="ja-JP" altLang="en-US" sz="1050" b="1" dirty="0"/>
              <a:t>バス・地下鉄などの便</a:t>
            </a:r>
            <a:r>
              <a:rPr lang="ja-JP" altLang="en-US" sz="1050" b="1" dirty="0" smtClean="0"/>
              <a:t>」を筆頭に「</a:t>
            </a:r>
            <a:r>
              <a:rPr lang="ja-JP" altLang="en-US" sz="1050" b="1" dirty="0"/>
              <a:t>ごみの収集等や街の美化」「身近な住民窓口サービス」</a:t>
            </a:r>
            <a:r>
              <a:rPr lang="ja-JP" altLang="en-US" sz="1050" b="1" dirty="0" smtClean="0"/>
              <a:t>が</a:t>
            </a:r>
            <a:endParaRPr lang="en-US" altLang="ja-JP" sz="1050" b="1" dirty="0" smtClean="0"/>
          </a:p>
          <a:p>
            <a:pPr marL="144000" indent="-457200">
              <a:spcBef>
                <a:spcPts val="0"/>
              </a:spcBef>
            </a:pPr>
            <a:r>
              <a:rPr lang="ja-JP" altLang="en-US" sz="1050" b="1" dirty="0" smtClean="0"/>
              <a:t>　満足</a:t>
            </a:r>
            <a:r>
              <a:rPr lang="ja-JP" altLang="en-US" sz="1050" b="1" dirty="0"/>
              <a:t>して</a:t>
            </a:r>
            <a:r>
              <a:rPr lang="ja-JP" altLang="en-US" sz="1050" b="1" dirty="0" smtClean="0"/>
              <a:t>いる公共</a:t>
            </a:r>
            <a:r>
              <a:rPr lang="ja-JP" altLang="en-US" sz="1050" b="1" dirty="0"/>
              <a:t>サービスのＢＥＳＴ３</a:t>
            </a:r>
            <a:r>
              <a:rPr lang="ja-JP" altLang="en-US" sz="1050" b="1" dirty="0" smtClean="0"/>
              <a:t>。</a:t>
            </a:r>
            <a:endParaRPr lang="en-US" altLang="ja-JP" sz="1050" b="1" dirty="0" smtClean="0"/>
          </a:p>
          <a:p>
            <a:pPr marL="108000" indent="-457200">
              <a:spcBef>
                <a:spcPts val="600"/>
              </a:spcBef>
            </a:pPr>
            <a:r>
              <a:rPr lang="en-US" altLang="ja-JP" sz="1050" b="1" dirty="0" smtClean="0"/>
              <a:t>■</a:t>
            </a:r>
            <a:r>
              <a:rPr lang="ja-JP" altLang="en-US" sz="1050" b="1" dirty="0" smtClean="0"/>
              <a:t>一方</a:t>
            </a:r>
            <a:r>
              <a:rPr lang="ja-JP" altLang="en-US" sz="1050" b="1" dirty="0"/>
              <a:t>、充実すべき公共サービスでは、「通勤・通学・買い物道路や歩道の整備」「最寄駅周辺</a:t>
            </a:r>
            <a:r>
              <a:rPr lang="ja-JP" altLang="en-US" sz="1050" b="1" dirty="0" smtClean="0"/>
              <a:t>の整備」</a:t>
            </a:r>
            <a:endParaRPr lang="en-US" altLang="ja-JP" sz="1050" b="1" dirty="0" smtClean="0"/>
          </a:p>
          <a:p>
            <a:pPr marL="108000" indent="-457200">
              <a:spcBef>
                <a:spcPts val="0"/>
              </a:spcBef>
            </a:pPr>
            <a:r>
              <a:rPr lang="ja-JP" altLang="en-US" sz="1050" b="1" dirty="0" smtClean="0"/>
              <a:t>　「</a:t>
            </a:r>
            <a:r>
              <a:rPr lang="ja-JP" altLang="en-US" sz="1050" b="1" dirty="0"/>
              <a:t>商店街の振興」「地震など災害対策」の４項目が、４割以上の比率で上位</a:t>
            </a:r>
            <a:r>
              <a:rPr lang="ja-JP" altLang="en-US" sz="1050" b="1" dirty="0" smtClean="0"/>
              <a:t>。 </a:t>
            </a: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-2539" y="145012"/>
            <a:ext cx="6858000" cy="437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1600" dirty="0">
                <a:solidFill>
                  <a:srgbClr val="000000"/>
                </a:solidFill>
              </a:rPr>
              <a:t>平成２８年度 港北区 区民意識調査</a:t>
            </a:r>
            <a:endParaRPr lang="ja-JP" altLang="en-US" sz="1600" dirty="0"/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0" y="464426"/>
            <a:ext cx="6863077" cy="343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pPr algn="ctr"/>
            <a:r>
              <a:rPr lang="ja-JP" altLang="en-US" sz="1200" dirty="0">
                <a:solidFill>
                  <a:srgbClr val="000000"/>
                </a:solidFill>
              </a:rPr>
              <a:t>＜速報版 / 全体の結果 要約レポート＞</a:t>
            </a:r>
            <a:endParaRPr lang="ja-JP" altLang="en-US" sz="1200" dirty="0"/>
          </a:p>
        </p:txBody>
      </p:sp>
      <p:pic>
        <p:nvPicPr>
          <p:cNvPr id="41" name="図 40" descr="\\YH-11-00028539\share\共通-広報相談係\04 ミズキー\01 イラスト\01 データ\03 jpeg\1C\03 おじぎ1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21" y="296969"/>
            <a:ext cx="467999" cy="7512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図形グループ 7"/>
          <p:cNvGrpSpPr/>
          <p:nvPr/>
        </p:nvGrpSpPr>
        <p:grpSpPr>
          <a:xfrm>
            <a:off x="7200" y="3479577"/>
            <a:ext cx="3203999" cy="2069348"/>
            <a:chOff x="7200" y="3479577"/>
            <a:chExt cx="3203999" cy="2069348"/>
          </a:xfrm>
        </p:grpSpPr>
        <p:graphicFrame>
          <p:nvGraphicFramePr>
            <p:cNvPr id="52" name="グラフ 5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88957045"/>
                </p:ext>
              </p:extLst>
            </p:nvPr>
          </p:nvGraphicFramePr>
          <p:xfrm>
            <a:off x="262999" y="3878856"/>
            <a:ext cx="2692400" cy="1600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角丸四角形 6"/>
            <p:cNvSpPr/>
            <p:nvPr/>
          </p:nvSpPr>
          <p:spPr>
            <a:xfrm>
              <a:off x="7200" y="3683002"/>
              <a:ext cx="3203999" cy="1865923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91201" y="3479577"/>
              <a:ext cx="1835997" cy="358202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港北区内居住継続意向</a:t>
              </a:r>
              <a:r>
                <a:rPr lang="en-U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　　</a:t>
              </a:r>
              <a:endParaRPr lang="en-US" altLang="ja-JP" sz="800" b="1" dirty="0" smtClean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問２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6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  <p:grpSp>
        <p:nvGrpSpPr>
          <p:cNvPr id="6" name="図形グループ 5"/>
          <p:cNvGrpSpPr/>
          <p:nvPr/>
        </p:nvGrpSpPr>
        <p:grpSpPr>
          <a:xfrm>
            <a:off x="3645842" y="3479577"/>
            <a:ext cx="3197337" cy="2616425"/>
            <a:chOff x="3645842" y="3479577"/>
            <a:chExt cx="3197337" cy="2616425"/>
          </a:xfrm>
        </p:grpSpPr>
        <p:graphicFrame>
          <p:nvGraphicFramePr>
            <p:cNvPr id="53" name="グラフ 5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87600621"/>
                </p:ext>
              </p:extLst>
            </p:nvPr>
          </p:nvGraphicFramePr>
          <p:xfrm>
            <a:off x="3898310" y="3920847"/>
            <a:ext cx="2692400" cy="2057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3" name="角丸四角形 32"/>
            <p:cNvSpPr/>
            <p:nvPr/>
          </p:nvSpPr>
          <p:spPr>
            <a:xfrm>
              <a:off x="3645842" y="3683001"/>
              <a:ext cx="3197337" cy="2413001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326512" y="3479577"/>
              <a:ext cx="1835997" cy="358202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居住継続意向理由</a:t>
              </a:r>
              <a:r>
                <a:rPr lang="en-U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</a:p>
            <a:p>
              <a:pPr algn="ctr"/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問２－１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</a:t>
              </a:r>
              <a:r>
                <a:rPr lang="is-I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=1.654</a:t>
              </a:r>
              <a:r>
                <a:rPr lang="ja-JP" altLang="is-I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7200" y="7277464"/>
            <a:ext cx="3203999" cy="2491767"/>
            <a:chOff x="7200" y="7277464"/>
            <a:chExt cx="3203999" cy="2491767"/>
          </a:xfrm>
        </p:grpSpPr>
        <p:graphicFrame>
          <p:nvGraphicFramePr>
            <p:cNvPr id="31" name="グラフ 3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44731964"/>
                </p:ext>
              </p:extLst>
            </p:nvPr>
          </p:nvGraphicFramePr>
          <p:xfrm>
            <a:off x="262999" y="7770323"/>
            <a:ext cx="2692400" cy="182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4" name="角丸四角形 33"/>
            <p:cNvSpPr/>
            <p:nvPr/>
          </p:nvSpPr>
          <p:spPr>
            <a:xfrm>
              <a:off x="7200" y="7483233"/>
              <a:ext cx="3203999" cy="2285998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56787" y="7277464"/>
              <a:ext cx="2504825" cy="347122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満足している公共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サービス（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上位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10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項目）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（問３－１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　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3654251" y="7277463"/>
            <a:ext cx="3188928" cy="2491768"/>
            <a:chOff x="3654251" y="7277463"/>
            <a:chExt cx="3188928" cy="2491768"/>
          </a:xfrm>
        </p:grpSpPr>
        <p:graphicFrame>
          <p:nvGraphicFramePr>
            <p:cNvPr id="32" name="グラフ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09901112"/>
                </p:ext>
              </p:extLst>
            </p:nvPr>
          </p:nvGraphicFramePr>
          <p:xfrm>
            <a:off x="3902515" y="7770323"/>
            <a:ext cx="2692400" cy="182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0" name="角丸四角形 39"/>
            <p:cNvSpPr/>
            <p:nvPr/>
          </p:nvSpPr>
          <p:spPr>
            <a:xfrm>
              <a:off x="3654251" y="7483233"/>
              <a:ext cx="3188928" cy="2285998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902515" y="7277463"/>
              <a:ext cx="2692400" cy="347123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充実すべき公共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サービス（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上位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10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項目）</a:t>
              </a:r>
              <a:r>
                <a:rPr lang="en-U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</a:p>
            <a:p>
              <a:pPr algn="ctr"/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問３－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2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955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 txBox="1">
            <a:spLocks/>
          </p:cNvSpPr>
          <p:nvPr/>
        </p:nvSpPr>
        <p:spPr>
          <a:xfrm>
            <a:off x="7200" y="210472"/>
            <a:ext cx="6480000" cy="262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100" dirty="0" smtClean="0">
                <a:solidFill>
                  <a:srgbClr val="000000"/>
                </a:solidFill>
              </a:rPr>
              <a:t>＜</a:t>
            </a:r>
            <a:r>
              <a:rPr lang="ja-JP" altLang="en-US" sz="1100" dirty="0" smtClean="0"/>
              <a:t>防災</a:t>
            </a:r>
            <a:r>
              <a:rPr lang="ja-JP" altLang="en-US" sz="1100" dirty="0"/>
              <a:t>に</a:t>
            </a:r>
            <a:r>
              <a:rPr lang="ja-JP" altLang="en-US" sz="1100" dirty="0" smtClean="0"/>
              <a:t>ついて</a:t>
            </a:r>
            <a:r>
              <a:rPr lang="ja-JP" altLang="en-US" sz="1100" dirty="0" smtClean="0">
                <a:solidFill>
                  <a:srgbClr val="000000"/>
                </a:solidFill>
              </a:rPr>
              <a:t>＞</a:t>
            </a:r>
            <a:endParaRPr lang="ja-JP" altLang="en-US" sz="1100" dirty="0"/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117033" y="419894"/>
            <a:ext cx="6695999" cy="1486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457200">
              <a:spcBef>
                <a:spcPts val="0"/>
              </a:spcBef>
              <a:spcAft>
                <a:spcPts val="120"/>
              </a:spcAft>
            </a:pPr>
            <a:r>
              <a:rPr lang="en-US" altLang="ja-JP" sz="1050" b="1" dirty="0" smtClean="0"/>
              <a:t>■</a:t>
            </a:r>
            <a:r>
              <a:rPr lang="ja-JP" altLang="en-US" sz="1050" b="1" dirty="0" smtClean="0"/>
              <a:t>地域防災拠点の認知状況は、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場所認知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が７割弱、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役割認知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が３割台半ばで、 </a:t>
            </a:r>
            <a:endParaRPr lang="en-US" altLang="ja-JP" sz="1050" b="1" dirty="0" smtClean="0"/>
          </a:p>
          <a:p>
            <a:pPr marL="144000" indent="-457200">
              <a:spcBef>
                <a:spcPts val="0"/>
              </a:spcBef>
              <a:spcAft>
                <a:spcPts val="120"/>
              </a:spcAft>
            </a:pPr>
            <a:r>
              <a:rPr lang="ja-JP" altLang="en-US" sz="1050" b="1" dirty="0" smtClean="0"/>
              <a:t>　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場所と役割共に認知あり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は３割弱。一方、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場所と役割共に知らない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は２割強。</a:t>
            </a:r>
            <a:endParaRPr lang="en-US" altLang="ja-JP" sz="1050" b="1" dirty="0" smtClean="0"/>
          </a:p>
          <a:p>
            <a:pPr marL="108000" indent="-457200">
              <a:spcBef>
                <a:spcPts val="600"/>
              </a:spcBef>
              <a:spcAft>
                <a:spcPts val="120"/>
              </a:spcAft>
            </a:pPr>
            <a:r>
              <a:rPr lang="en-US" altLang="ja-JP" sz="1050" b="1" dirty="0" smtClean="0"/>
              <a:t>■</a:t>
            </a:r>
            <a:r>
              <a:rPr lang="ja-JP" altLang="en-US" sz="1050" b="1" dirty="0" smtClean="0"/>
              <a:t>発令時の避難の仕方については、</a:t>
            </a:r>
            <a:r>
              <a:rPr lang="en-US" altLang="ja-JP" sz="1050" b="1" dirty="0" smtClean="0"/>
              <a:t>『</a:t>
            </a:r>
            <a:r>
              <a:rPr lang="ja-JP" altLang="en-US" sz="1050" b="1" dirty="0" smtClean="0"/>
              <a:t>避難は、発令に関係なく自分の判断で</a:t>
            </a:r>
            <a:r>
              <a:rPr lang="en-US" altLang="ja-JP" sz="1050" b="1" dirty="0" smtClean="0"/>
              <a:t>』</a:t>
            </a:r>
            <a:r>
              <a:rPr lang="ja-JP" altLang="en-US" sz="1050" b="1" dirty="0" smtClean="0"/>
              <a:t>という人がほぼ３割で</a:t>
            </a:r>
            <a:endParaRPr lang="en-US" altLang="ja-JP" sz="1050" b="1" dirty="0" smtClean="0"/>
          </a:p>
          <a:p>
            <a:pPr marL="108000" indent="-457200">
              <a:spcBef>
                <a:spcPts val="0"/>
              </a:spcBef>
              <a:spcAft>
                <a:spcPts val="120"/>
              </a:spcAft>
            </a:pPr>
            <a:r>
              <a:rPr lang="ja-JP" altLang="en-US" sz="1050" b="1" dirty="0" smtClean="0"/>
              <a:t>　最も</a:t>
            </a:r>
            <a:r>
              <a:rPr lang="ja-JP" altLang="en-US" sz="1050" b="1" dirty="0"/>
              <a:t>多いが、発令のタイプ別に</a:t>
            </a:r>
            <a:r>
              <a:rPr lang="en-US" altLang="ja-JP" sz="1050" b="1" dirty="0"/>
              <a:t>『</a:t>
            </a:r>
            <a:r>
              <a:rPr lang="ja-JP" altLang="en-US" sz="1050" b="1" dirty="0"/>
              <a:t>非難するという人</a:t>
            </a:r>
            <a:r>
              <a:rPr lang="en-US" altLang="ja-JP" sz="1050" b="1" dirty="0"/>
              <a:t>』</a:t>
            </a:r>
            <a:r>
              <a:rPr lang="ja-JP" altLang="en-US" sz="1050" b="1" dirty="0"/>
              <a:t>の積算割合をみる</a:t>
            </a:r>
            <a:r>
              <a:rPr lang="ja-JP" altLang="en-US" sz="1050" b="1" dirty="0" smtClean="0"/>
              <a:t>と「</a:t>
            </a:r>
            <a:r>
              <a:rPr lang="ja-JP" altLang="en-US" sz="1050" b="1" dirty="0"/>
              <a:t>避難準備情報発令」</a:t>
            </a:r>
            <a:r>
              <a:rPr lang="ja-JP" altLang="en-US" sz="1050" b="1" dirty="0" smtClean="0"/>
              <a:t>で</a:t>
            </a:r>
            <a:endParaRPr lang="en-US" altLang="ja-JP" sz="1050" b="1" dirty="0" smtClean="0"/>
          </a:p>
          <a:p>
            <a:pPr marL="108000" indent="-457200">
              <a:spcBef>
                <a:spcPts val="0"/>
              </a:spcBef>
              <a:spcAft>
                <a:spcPts val="120"/>
              </a:spcAft>
            </a:pPr>
            <a:r>
              <a:rPr lang="ja-JP" altLang="en-US" sz="1050" b="1" dirty="0" smtClean="0"/>
              <a:t>　１割強、「</a:t>
            </a:r>
            <a:r>
              <a:rPr lang="ja-JP" altLang="en-US" sz="1050" b="1" dirty="0"/>
              <a:t>準備＋勧告発令」で計</a:t>
            </a:r>
            <a:r>
              <a:rPr lang="en-US" altLang="ja-JP" sz="1050" b="1" dirty="0"/>
              <a:t>4</a:t>
            </a:r>
            <a:r>
              <a:rPr lang="ja-JP" altLang="en-US" sz="1050" b="1" dirty="0"/>
              <a:t>割弱、「準備＋勧告＋指示発令」で計６割弱が、避難する</a:t>
            </a:r>
            <a:r>
              <a:rPr lang="ja-JP" altLang="en-US" sz="1050" b="1" dirty="0" smtClean="0"/>
              <a:t>と回答</a:t>
            </a:r>
            <a:r>
              <a:rPr lang="ja-JP" altLang="en-US" sz="1050" b="1" dirty="0"/>
              <a:t>。　</a:t>
            </a:r>
            <a:endParaRPr lang="en-US" altLang="ja-JP" sz="1050" b="1" dirty="0" smtClean="0"/>
          </a:p>
          <a:p>
            <a:pPr marL="108000" indent="-457200">
              <a:spcBef>
                <a:spcPts val="0"/>
              </a:spcBef>
              <a:spcAft>
                <a:spcPts val="120"/>
              </a:spcAft>
            </a:pPr>
            <a:r>
              <a:rPr lang="ja-JP" altLang="en-US" sz="1050" b="1" dirty="0" smtClean="0"/>
              <a:t>　一方</a:t>
            </a:r>
            <a:r>
              <a:rPr lang="ja-JP" altLang="en-US" sz="1050" b="1" dirty="0"/>
              <a:t>、「避難しない」や「避難の方法等がわからない」など</a:t>
            </a:r>
            <a:r>
              <a:rPr lang="ja-JP" altLang="en-US" sz="1050" b="1" dirty="0" smtClean="0"/>
              <a:t>のその他の回答も合わせる</a:t>
            </a:r>
            <a:r>
              <a:rPr lang="ja-JP" altLang="en-US" sz="1050" b="1" dirty="0"/>
              <a:t>とほぼ１割</a:t>
            </a:r>
            <a:r>
              <a:rPr lang="ja-JP" altLang="en-US" sz="1050" b="1" dirty="0" smtClean="0"/>
              <a:t>。</a:t>
            </a:r>
            <a:endParaRPr lang="ja-JP" altLang="en-US" sz="1050" b="1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200" y="6365500"/>
            <a:ext cx="6480000" cy="262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1400" b="1" kern="1200">
                <a:solidFill>
                  <a:schemeClr val="tx1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</a:lstStyle>
          <a:p>
            <a:r>
              <a:rPr lang="ja-JP" altLang="en-US" sz="1100" dirty="0" smtClean="0"/>
              <a:t>＜</a:t>
            </a:r>
            <a:r>
              <a:rPr lang="ja-JP" altLang="en-US" sz="1100" dirty="0"/>
              <a:t>健康について</a:t>
            </a:r>
            <a:r>
              <a:rPr lang="ja-JP" altLang="en-US" sz="1100" dirty="0" smtClean="0"/>
              <a:t>＞</a:t>
            </a:r>
            <a:endParaRPr lang="ja-JP" altLang="en-US" sz="1100" dirty="0"/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108993" y="6602531"/>
            <a:ext cx="6695999" cy="5602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rgbClr val="000000"/>
                </a:solidFill>
                <a:latin typeface="HG丸ｺﾞｼｯｸM-PRO"/>
                <a:ea typeface="HG丸ｺﾞｼｯｸM-PRO"/>
                <a:cs typeface="HG丸ｺﾞｼｯｸM-PRO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HG丸ｺﾞｼｯｸM-PRO"/>
                <a:ea typeface="HG丸ｺﾞｼｯｸM-PRO"/>
                <a:cs typeface="HG丸ｺﾞｼｯｸM-PRO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-457200">
              <a:spcBef>
                <a:spcPts val="0"/>
              </a:spcBef>
            </a:pPr>
            <a:r>
              <a:rPr lang="en-US" altLang="ja-JP" sz="1050" b="1" dirty="0" smtClean="0"/>
              <a:t>■</a:t>
            </a:r>
            <a:r>
              <a:rPr lang="ja-JP" altLang="en-US" sz="1050" b="1" dirty="0" smtClean="0"/>
              <a:t>自身</a:t>
            </a:r>
            <a:r>
              <a:rPr lang="ja-JP" altLang="en-US" sz="1050" b="1" dirty="0"/>
              <a:t>の健康のために日頃から気をつけていることでは、</a:t>
            </a:r>
            <a:r>
              <a:rPr lang="en-US" altLang="ja-JP" sz="1050" b="1" dirty="0"/>
              <a:t>『</a:t>
            </a:r>
            <a:r>
              <a:rPr lang="ja-JP" altLang="en-US" sz="1050" b="1" dirty="0"/>
              <a:t>食事</a:t>
            </a:r>
            <a:r>
              <a:rPr lang="en-US" altLang="ja-JP" sz="1050" b="1" dirty="0"/>
              <a:t>』</a:t>
            </a:r>
            <a:r>
              <a:rPr lang="ja-JP" altLang="en-US" sz="1050" b="1" dirty="0"/>
              <a:t>と</a:t>
            </a:r>
            <a:r>
              <a:rPr lang="en-US" altLang="ja-JP" sz="1050" b="1" dirty="0"/>
              <a:t>『</a:t>
            </a:r>
            <a:r>
              <a:rPr lang="ja-JP" altLang="en-US" sz="1050" b="1" dirty="0"/>
              <a:t>定期的な健康診断の受診</a:t>
            </a:r>
            <a:r>
              <a:rPr lang="en-US" altLang="ja-JP" sz="1050" b="1" dirty="0"/>
              <a:t>』</a:t>
            </a:r>
            <a:r>
              <a:rPr lang="ja-JP" altLang="en-US" sz="1050" b="1" dirty="0" smtClean="0"/>
              <a:t>が</a:t>
            </a:r>
            <a:endParaRPr lang="en-US" altLang="ja-JP" sz="1050" b="1" dirty="0" smtClean="0"/>
          </a:p>
          <a:p>
            <a:pPr marL="144000" indent="-457200">
              <a:spcBef>
                <a:spcPts val="0"/>
              </a:spcBef>
            </a:pPr>
            <a:r>
              <a:rPr lang="ja-JP" altLang="en-US" sz="1050" b="1" dirty="0" smtClean="0"/>
              <a:t>　それぞれ</a:t>
            </a:r>
            <a:r>
              <a:rPr lang="ja-JP" altLang="en-US" sz="1050" b="1" dirty="0"/>
              <a:t>ほぼ５割で多く、僅差で</a:t>
            </a:r>
            <a:r>
              <a:rPr lang="en-US" altLang="ja-JP" sz="1050" b="1" dirty="0"/>
              <a:t>『</a:t>
            </a:r>
            <a:r>
              <a:rPr lang="ja-JP" altLang="en-US" sz="1050" b="1" dirty="0"/>
              <a:t>なるべく運動する</a:t>
            </a:r>
            <a:r>
              <a:rPr lang="en-US" altLang="ja-JP" sz="1050" b="1" dirty="0"/>
              <a:t>』</a:t>
            </a:r>
            <a:r>
              <a:rPr lang="ja-JP" altLang="en-US" sz="1050" b="1" dirty="0"/>
              <a:t>と</a:t>
            </a:r>
            <a:r>
              <a:rPr lang="en-US" altLang="ja-JP" sz="1050" b="1" dirty="0"/>
              <a:t>『</a:t>
            </a:r>
            <a:r>
              <a:rPr lang="ja-JP" altLang="en-US" sz="1050" b="1" dirty="0"/>
              <a:t>十分な睡眠と休養</a:t>
            </a:r>
            <a:r>
              <a:rPr lang="en-US" altLang="ja-JP" sz="1050" b="1" dirty="0"/>
              <a:t>』</a:t>
            </a:r>
            <a:r>
              <a:rPr lang="ja-JP" altLang="en-US" sz="1050" b="1" dirty="0"/>
              <a:t>が続き上位</a:t>
            </a:r>
            <a:r>
              <a:rPr lang="ja-JP" altLang="en-US" sz="1050" b="1" dirty="0" smtClean="0"/>
              <a:t>。</a:t>
            </a:r>
            <a:endParaRPr lang="en-US" altLang="ja-JP" sz="1050" b="1" dirty="0" smtClean="0"/>
          </a:p>
          <a:p>
            <a:pPr marL="144000" indent="-457200">
              <a:spcBef>
                <a:spcPts val="0"/>
              </a:spcBef>
            </a:pPr>
            <a:r>
              <a:rPr lang="ja-JP" altLang="en-US" sz="1050" b="1" dirty="0" smtClean="0"/>
              <a:t>　一方</a:t>
            </a:r>
            <a:r>
              <a:rPr lang="ja-JP" altLang="en-US" sz="1050" b="1" dirty="0"/>
              <a:t>、「特</a:t>
            </a:r>
            <a:r>
              <a:rPr lang="ja-JP" altLang="en-US" sz="1050" b="1" dirty="0" smtClean="0"/>
              <a:t>に何も気をつけていない</a:t>
            </a:r>
            <a:r>
              <a:rPr lang="ja-JP" altLang="en-US" sz="1050" b="1" dirty="0"/>
              <a:t>」という人は</a:t>
            </a:r>
            <a:r>
              <a:rPr lang="en-US" altLang="ja-JP" sz="1050" b="1" dirty="0"/>
              <a:t>7</a:t>
            </a:r>
            <a:r>
              <a:rPr lang="ja-JP" altLang="en-US" sz="1050" b="1" dirty="0"/>
              <a:t>％と少数派</a:t>
            </a:r>
            <a:r>
              <a:rPr lang="ja-JP" altLang="en-US" sz="1050" b="1" dirty="0" smtClean="0"/>
              <a:t>。</a:t>
            </a:r>
            <a:endParaRPr lang="ja-JP" altLang="en-US" sz="1050" b="1" dirty="0"/>
          </a:p>
        </p:txBody>
      </p:sp>
      <p:grpSp>
        <p:nvGrpSpPr>
          <p:cNvPr id="2" name="図形グループ 1"/>
          <p:cNvGrpSpPr/>
          <p:nvPr/>
        </p:nvGrpSpPr>
        <p:grpSpPr>
          <a:xfrm>
            <a:off x="66038" y="1778164"/>
            <a:ext cx="6731000" cy="1773065"/>
            <a:chOff x="66038" y="1778164"/>
            <a:chExt cx="6731000" cy="1773065"/>
          </a:xfrm>
        </p:grpSpPr>
        <p:graphicFrame>
          <p:nvGraphicFramePr>
            <p:cNvPr id="22" name="グラフ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40339721"/>
                </p:ext>
              </p:extLst>
            </p:nvPr>
          </p:nvGraphicFramePr>
          <p:xfrm>
            <a:off x="66038" y="2039230"/>
            <a:ext cx="6731000" cy="14786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0" name="角丸四角形 19"/>
            <p:cNvSpPr/>
            <p:nvPr/>
          </p:nvSpPr>
          <p:spPr>
            <a:xfrm>
              <a:off x="119539" y="1921165"/>
              <a:ext cx="6623998" cy="1630064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649541" y="1778164"/>
              <a:ext cx="3563995" cy="261066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地域防災拠点の場所・役割の認知状況</a:t>
              </a:r>
              <a:r>
                <a:rPr lang="en-U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　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問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24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  <p:grpSp>
        <p:nvGrpSpPr>
          <p:cNvPr id="3" name="図形グループ 2"/>
          <p:cNvGrpSpPr/>
          <p:nvPr/>
        </p:nvGrpSpPr>
        <p:grpSpPr>
          <a:xfrm>
            <a:off x="66038" y="3751479"/>
            <a:ext cx="6731000" cy="2363262"/>
            <a:chOff x="66038" y="3751479"/>
            <a:chExt cx="6731000" cy="2363262"/>
          </a:xfrm>
        </p:grpSpPr>
        <p:graphicFrame>
          <p:nvGraphicFramePr>
            <p:cNvPr id="23" name="グラフ 2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38079138"/>
                </p:ext>
              </p:extLst>
            </p:nvPr>
          </p:nvGraphicFramePr>
          <p:xfrm>
            <a:off x="66038" y="4044805"/>
            <a:ext cx="6731000" cy="2057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9" name="角丸四角形 18"/>
            <p:cNvSpPr/>
            <p:nvPr/>
          </p:nvSpPr>
          <p:spPr>
            <a:xfrm>
              <a:off x="119539" y="3890818"/>
              <a:ext cx="6623999" cy="2223923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649541" y="3751479"/>
              <a:ext cx="3563995" cy="275262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情報発令時の避難の仕方</a:t>
              </a:r>
              <a:r>
                <a:rPr lang="en-US" altLang="ja-JP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　（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問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26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  <p:grpSp>
        <p:nvGrpSpPr>
          <p:cNvPr id="4" name="図形グループ 3"/>
          <p:cNvGrpSpPr/>
          <p:nvPr/>
        </p:nvGrpSpPr>
        <p:grpSpPr>
          <a:xfrm>
            <a:off x="66038" y="7255957"/>
            <a:ext cx="6731000" cy="2501504"/>
            <a:chOff x="66038" y="7255957"/>
            <a:chExt cx="6731000" cy="2501504"/>
          </a:xfrm>
        </p:grpSpPr>
        <p:graphicFrame>
          <p:nvGraphicFramePr>
            <p:cNvPr id="26" name="グラフ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63478968"/>
                </p:ext>
              </p:extLst>
            </p:nvPr>
          </p:nvGraphicFramePr>
          <p:xfrm>
            <a:off x="66038" y="7453461"/>
            <a:ext cx="6731000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8" name="角丸四角形 17"/>
            <p:cNvSpPr/>
            <p:nvPr/>
          </p:nvSpPr>
          <p:spPr>
            <a:xfrm>
              <a:off x="119539" y="7366000"/>
              <a:ext cx="6623999" cy="2391461"/>
            </a:xfrm>
            <a:prstGeom prst="roundRect">
              <a:avLst>
                <a:gd name="adj" fmla="val 6484"/>
              </a:avLst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649541" y="7255957"/>
              <a:ext cx="3563994" cy="256286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noAutofit/>
            </a:bodyPr>
            <a:lstStyle/>
            <a:p>
              <a:pPr algn="ctr"/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【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自身の健康のために日頃気をつけていること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】</a:t>
              </a:r>
              <a:r>
                <a:rPr lang="ja-JP" altLang="en-US" sz="800" b="1" dirty="0">
                  <a:latin typeface="HG丸ｺﾞｼｯｸM-PRO"/>
                  <a:ea typeface="HG丸ｺﾞｼｯｸM-PRO"/>
                  <a:cs typeface="HG丸ｺﾞｼｯｸM-PRO"/>
                </a:rPr>
                <a:t>（問</a:t>
              </a:r>
              <a:r>
                <a:rPr lang="en-U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28</a:t>
              </a:r>
              <a:r>
                <a:rPr lang="ja-JP" altLang="en-US" sz="800" b="1" dirty="0" smtClean="0">
                  <a:latin typeface="HG丸ｺﾞｼｯｸM-PRO"/>
                  <a:ea typeface="HG丸ｺﾞｼｯｸM-PRO"/>
                  <a:cs typeface="HG丸ｺﾞｼｯｸM-PRO"/>
                </a:rPr>
                <a:t>）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［</a:t>
              </a:r>
              <a:r>
                <a:rPr lang="is-IS" altLang="ja-JP" sz="800" b="1" dirty="0">
                  <a:latin typeface="HG丸ｺﾞｼｯｸM-PRO"/>
                  <a:ea typeface="HG丸ｺﾞｼｯｸM-PRO"/>
                  <a:cs typeface="HG丸ｺﾞｼｯｸM-PRO"/>
                </a:rPr>
                <a:t>N=2,215</a:t>
              </a:r>
              <a:r>
                <a:rPr lang="ja-JP" altLang="is-IS" sz="800" b="1" dirty="0">
                  <a:latin typeface="HG丸ｺﾞｼｯｸM-PRO"/>
                  <a:ea typeface="HG丸ｺﾞｼｯｸM-PRO"/>
                  <a:cs typeface="HG丸ｺﾞｼｯｸM-PRO"/>
                </a:rPr>
                <a:t>］</a:t>
              </a:r>
              <a:endParaRPr lang="ja-JP" altLang="en-US" sz="800" b="1" dirty="0">
                <a:latin typeface="HG丸ｺﾞｼｯｸM-PRO"/>
                <a:ea typeface="HG丸ｺﾞｼｯｸM-PRO"/>
                <a:cs typeface="HG丸ｺﾞｼｯｸM-PRO"/>
              </a:endParaRPr>
            </a:p>
            <a:p>
              <a:pPr algn="ctr"/>
              <a:endParaRPr lang="ja-JP" altLang="en-US" sz="600" b="1" dirty="0">
                <a:latin typeface="HG丸ｺﾞｼｯｸM-PRO"/>
                <a:ea typeface="HG丸ｺﾞｼｯｸM-PRO"/>
                <a:cs typeface="HG丸ｺﾞｼｯｸM-PR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029418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265</Words>
  <Application>Microsoft Macintosh PowerPoint</Application>
  <PresentationFormat>A4 210x297 mm</PresentationFormat>
  <Paragraphs>39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Hiroaki Hasegawa</dc:creator>
  <cp:lastModifiedBy>Hiroaki Hasegawa</cp:lastModifiedBy>
  <cp:revision>218</cp:revision>
  <cp:lastPrinted>2017-02-14T08:24:36Z</cp:lastPrinted>
  <dcterms:created xsi:type="dcterms:W3CDTF">2017-02-02T06:29:16Z</dcterms:created>
  <dcterms:modified xsi:type="dcterms:W3CDTF">2017-02-15T10:36:45Z</dcterms:modified>
</cp:coreProperties>
</file>