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handoutMasterIdLst>
    <p:handoutMasterId r:id="rId17"/>
  </p:handoutMasterIdLst>
  <p:sldIdLst>
    <p:sldId id="256" r:id="rId2"/>
    <p:sldId id="257" r:id="rId3"/>
    <p:sldId id="307" r:id="rId4"/>
    <p:sldId id="289" r:id="rId5"/>
    <p:sldId id="298" r:id="rId6"/>
    <p:sldId id="299" r:id="rId7"/>
    <p:sldId id="301" r:id="rId8"/>
    <p:sldId id="302" r:id="rId9"/>
    <p:sldId id="300" r:id="rId10"/>
    <p:sldId id="305" r:id="rId11"/>
    <p:sldId id="319" r:id="rId12"/>
    <p:sldId id="317" r:id="rId13"/>
    <p:sldId id="320" r:id="rId14"/>
    <p:sldId id="321" r:id="rId15"/>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FFF"/>
    <a:srgbClr val="0000FF"/>
    <a:srgbClr val="FFCCFF"/>
    <a:srgbClr val="FFFFCC"/>
    <a:srgbClr val="FFFF57"/>
    <a:srgbClr val="000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71059" autoAdjust="0"/>
  </p:normalViewPr>
  <p:slideViewPr>
    <p:cSldViewPr snapToObjects="1">
      <p:cViewPr varScale="1">
        <p:scale>
          <a:sx n="52" d="100"/>
          <a:sy n="52" d="100"/>
        </p:scale>
        <p:origin x="176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4" d="100"/>
          <a:sy n="74" d="100"/>
        </p:scale>
        <p:origin x="2142" y="66"/>
      </p:cViewPr>
      <p:guideLst>
        <p:guide orient="horz" pos="3108"/>
        <p:guide pos="2122"/>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90115"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90116"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90117"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eaLnBrk="1" hangingPunct="1">
              <a:defRPr sz="1200"/>
            </a:lvl1pPr>
          </a:lstStyle>
          <a:p>
            <a:pPr>
              <a:defRPr/>
            </a:pPr>
            <a:fld id="{52968104-762D-47A7-B2E3-52ED61A72BF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9216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04875" y="741363"/>
            <a:ext cx="4929188"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5" name="Rectangle 5"/>
          <p:cNvSpPr>
            <a:spLocks noGrp="1" noChangeArrowheads="1"/>
          </p:cNvSpPr>
          <p:nvPr>
            <p:ph type="body" sz="quarter" idx="3"/>
          </p:nvPr>
        </p:nvSpPr>
        <p:spPr bwMode="auto">
          <a:xfrm>
            <a:off x="674688" y="4686300"/>
            <a:ext cx="5386387" cy="4438650"/>
          </a:xfrm>
          <a:prstGeom prst="rect">
            <a:avLst/>
          </a:prstGeom>
          <a:noFill/>
          <a:ln w="9525">
            <a:noFill/>
            <a:miter lim="800000"/>
            <a:headEnd/>
            <a:tailEnd/>
          </a:ln>
          <a:effectLst/>
        </p:spPr>
        <p:txBody>
          <a:bodyPr vert="horz" wrap="square" lIns="90654" tIns="45327" rIns="90654" bIns="4532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9216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9216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0654" tIns="45327" rIns="90654" bIns="45327" numCol="1" anchor="b" anchorCtr="0" compatLnSpc="1">
            <a:prstTxWarp prst="textNoShape">
              <a:avLst/>
            </a:prstTxWarp>
          </a:bodyPr>
          <a:lstStyle>
            <a:lvl1pPr algn="r" eaLnBrk="1" hangingPunct="1">
              <a:defRPr sz="1200"/>
            </a:lvl1pPr>
          </a:lstStyle>
          <a:p>
            <a:pPr>
              <a:defRPr/>
            </a:pPr>
            <a:fld id="{F09CA436-74EE-4C80-89CE-EC9F10F3CCD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013" indent="-2825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888" indent="-2254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13" indent="-2254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8350" indent="-2254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55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7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99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671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5E45EE0-EF69-46EF-807E-75FEC113A8AF}" type="slidenum">
              <a:rPr lang="en-US" altLang="ja-JP" smtClean="0">
                <a:ea typeface="ＭＳ Ｐゴシック" panose="020B0600070205080204" pitchFamily="50" charset="-128"/>
              </a:rPr>
              <a:pPr>
                <a:spcBef>
                  <a:spcPct val="0"/>
                </a:spcBef>
              </a:pPr>
              <a:t>1</a:t>
            </a:fld>
            <a:endParaRPr lang="en-US" altLang="ja-JP" smtClean="0">
              <a:ea typeface="ＭＳ Ｐゴシック" panose="020B0600070205080204" pitchFamily="50" charset="-128"/>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全体の分散傾向として、</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自分づくりスキル</a:t>
            </a:r>
            <a:r>
              <a:rPr lang="ja-JP" altLang="en-US" smtClean="0">
                <a:solidFill>
                  <a:srgbClr val="FF0000"/>
                </a:solidFill>
                <a:latin typeface="ＭＳ 明朝" panose="02020609040205080304" pitchFamily="17" charset="-128"/>
                <a:ea typeface="ＭＳ 明朝" panose="02020609040205080304" pitchFamily="17" charset="-128"/>
              </a:rPr>
              <a:t>を見ると、</a:t>
            </a:r>
            <a:r>
              <a:rPr lang="ja-JP" altLang="en-US" smtClean="0">
                <a:latin typeface="ＭＳ 明朝" panose="02020609040205080304" pitchFamily="17" charset="-128"/>
                <a:ea typeface="ＭＳ 明朝" panose="02020609040205080304" pitchFamily="17" charset="-128"/>
              </a:rPr>
              <a:t>緑の横軸から下に多くが分布しています。</a:t>
            </a:r>
          </a:p>
          <a:p>
            <a:r>
              <a:rPr lang="ja-JP" altLang="en-US" smtClean="0">
                <a:latin typeface="ＭＳ 明朝" panose="02020609040205080304" pitchFamily="17" charset="-128"/>
                <a:ea typeface="ＭＳ 明朝" panose="02020609040205080304" pitchFamily="17" charset="-128"/>
              </a:rPr>
              <a:t>つまり、全体的に自分づくりが弱いということです。</a:t>
            </a:r>
          </a:p>
          <a:p>
            <a:endParaRPr lang="ja-JP" altLang="en-US"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また、仲間づくりについて見ると、縦軸から左側にやや多く分布しています。</a:t>
            </a:r>
          </a:p>
          <a:p>
            <a:r>
              <a:rPr lang="ja-JP" altLang="en-US" smtClean="0">
                <a:latin typeface="ＭＳ 明朝" panose="02020609040205080304" pitchFamily="17" charset="-128"/>
                <a:ea typeface="ＭＳ 明朝" panose="02020609040205080304" pitchFamily="17" charset="-128"/>
              </a:rPr>
              <a:t>仲間づくりがやや弱い、</a:t>
            </a:r>
          </a:p>
          <a:p>
            <a:r>
              <a:rPr lang="ja-JP" altLang="en-US" smtClean="0">
                <a:latin typeface="ＭＳ 明朝" panose="02020609040205080304" pitchFamily="17" charset="-128"/>
                <a:ea typeface="ＭＳ 明朝" panose="02020609040205080304" pitchFamily="17" charset="-128"/>
              </a:rPr>
              <a:t>低自己評価群に男子の分布が多いという傾向を読み取ることができます。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男女の偏りがないかどうかも見ておきましょう。</a:t>
            </a:r>
            <a:endParaRPr lang="en-US" altLang="ja-JP" smtClean="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a:ln/>
        </p:spPr>
      </p:sp>
      <p:sp>
        <p:nvSpPr>
          <p:cNvPr id="266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panose="020B0604020202020204" pitchFamily="34" charset="0"/>
              </a:rPr>
              <a:t>学級分布の傾向はつかめましたか。</a:t>
            </a:r>
            <a:endParaRPr lang="en-US" altLang="ja-JP" smtClean="0">
              <a:latin typeface="Arial" panose="020B0604020202020204" pitchFamily="34" charset="0"/>
            </a:endParaRPr>
          </a:p>
          <a:p>
            <a:endParaRPr lang="en-US" altLang="ja-JP" smtClean="0">
              <a:latin typeface="Arial" panose="020B0604020202020204" pitchFamily="34" charset="0"/>
            </a:endParaRPr>
          </a:p>
          <a:p>
            <a:r>
              <a:rPr lang="ja-JP" altLang="en-US" smtClean="0">
                <a:latin typeface="Arial" panose="020B0604020202020204" pitchFamily="34" charset="0"/>
              </a:rPr>
              <a:t>では、活用シートの②を見ながら、マークや矢印を書き込んでみましょう。</a:t>
            </a:r>
            <a:endParaRPr lang="en-US" altLang="ja-JP" smtClean="0">
              <a:latin typeface="Arial" panose="020B0604020202020204" pitchFamily="34" charset="0"/>
            </a:endParaRPr>
          </a:p>
          <a:p>
            <a:endParaRPr lang="en-US" altLang="ja-JP" smtClean="0">
              <a:latin typeface="Arial" panose="020B0604020202020204" pitchFamily="34" charset="0"/>
            </a:endParaRPr>
          </a:p>
          <a:p>
            <a:r>
              <a:rPr lang="ja-JP" altLang="en-US" smtClean="0">
                <a:latin typeface="Arial" panose="020B0604020202020204" pitchFamily="34" charset="0"/>
              </a:rPr>
              <a:t>こんな感じになりましたか？</a:t>
            </a:r>
            <a:endParaRPr lang="en-US" altLang="ja-JP" smtClean="0">
              <a:latin typeface="Arial" panose="020B0604020202020204" pitchFamily="34" charset="0"/>
            </a:endParaRPr>
          </a:p>
          <a:p>
            <a:endParaRPr lang="en-US" altLang="ja-JP" smtClean="0">
              <a:latin typeface="Arial" panose="020B0604020202020204" pitchFamily="34" charset="0"/>
            </a:endParaRPr>
          </a:p>
          <a:p>
            <a:r>
              <a:rPr lang="ja-JP" altLang="en-US" smtClean="0">
                <a:latin typeface="Arial" panose="020B0604020202020204" pitchFamily="34" charset="0"/>
              </a:rPr>
              <a:t>分布図の子どもにマークをすることが　個や学級の状況に気づくきっかけになります。</a:t>
            </a:r>
            <a:endParaRPr lang="en-US" altLang="ja-JP" smtClean="0">
              <a:latin typeface="Arial" panose="020B0604020202020204" pitchFamily="34" charset="0"/>
            </a:endParaRPr>
          </a:p>
          <a:p>
            <a:endParaRPr lang="en-US" altLang="ja-JP" smtClean="0">
              <a:latin typeface="Arial" panose="020B0604020202020204" pitchFamily="34" charset="0"/>
            </a:endParaRPr>
          </a:p>
          <a:p>
            <a:endParaRPr lang="en-US" altLang="ja-JP" smtClean="0">
              <a:latin typeface="Arial" panose="020B0604020202020204" pitchFamily="34" charset="0"/>
            </a:endParaRPr>
          </a:p>
          <a:p>
            <a:endParaRPr lang="en-US" altLang="ja-JP" smtClean="0">
              <a:latin typeface="Arial" panose="020B0604020202020204" pitchFamily="34" charset="0"/>
            </a:endParaRPr>
          </a:p>
          <a:p>
            <a:endParaRPr lang="ja-JP" altLang="en-US" smtClean="0">
              <a:latin typeface="Arial" panose="020B0604020202020204" pitchFamily="34" charset="0"/>
            </a:endParaRPr>
          </a:p>
        </p:txBody>
      </p:sp>
      <p:sp>
        <p:nvSpPr>
          <p:cNvPr id="266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5F8B765-7AAF-41A3-AEB9-6AF13DF9801F}" type="slidenum">
              <a:rPr lang="en-US" altLang="ja-JP" smtClean="0"/>
              <a:pPr/>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学級の傾向や、</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印をつけてみて、分布図から学級の構造について気づいたことや考えたことをもとに</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活用シート③「学級の実態」と「めざす子どもの姿」を書き込みましょう。</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「伸ばしたい観点」の</a:t>
            </a:r>
            <a:r>
              <a:rPr lang="en-US" altLang="ja-JP" smtClean="0">
                <a:latin typeface="ＭＳ 明朝" panose="02020609040205080304" pitchFamily="17" charset="-128"/>
                <a:ea typeface="ＭＳ 明朝" panose="02020609040205080304" pitchFamily="17" charset="-128"/>
              </a:rPr>
              <a:t>6</a:t>
            </a:r>
            <a:r>
              <a:rPr lang="ja-JP" altLang="en-US" smtClean="0">
                <a:latin typeface="ＭＳ 明朝" panose="02020609040205080304" pitchFamily="17" charset="-128"/>
                <a:ea typeface="ＭＳ 明朝" panose="02020609040205080304" pitchFamily="17" charset="-128"/>
              </a:rPr>
              <a:t>つのチェック欄には、</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先ほどの「学級風土チェックシート簡易版」で－</a:t>
            </a:r>
            <a:r>
              <a:rPr lang="en-US" altLang="ja-JP" smtClean="0">
                <a:latin typeface="ＭＳ 明朝" panose="02020609040205080304" pitchFamily="17" charset="-128"/>
                <a:ea typeface="ＭＳ 明朝" panose="02020609040205080304" pitchFamily="17" charset="-128"/>
              </a:rPr>
              <a:t>(</a:t>
            </a:r>
            <a:r>
              <a:rPr lang="ja-JP" altLang="en-US" smtClean="0">
                <a:latin typeface="ＭＳ 明朝" panose="02020609040205080304" pitchFamily="17" charset="-128"/>
                <a:ea typeface="ＭＳ 明朝" panose="02020609040205080304" pitchFamily="17" charset="-128"/>
              </a:rPr>
              <a:t>マイナス</a:t>
            </a:r>
            <a:r>
              <a:rPr lang="en-US" altLang="ja-JP" smtClean="0">
                <a:latin typeface="ＭＳ 明朝" panose="02020609040205080304" pitchFamily="17" charset="-128"/>
                <a:ea typeface="ＭＳ 明朝" panose="02020609040205080304" pitchFamily="17" charset="-128"/>
              </a:rPr>
              <a:t>)</a:t>
            </a:r>
            <a:r>
              <a:rPr lang="ja-JP" altLang="en-US" smtClean="0">
                <a:latin typeface="ＭＳ 明朝" panose="02020609040205080304" pitchFamily="17" charset="-128"/>
                <a:ea typeface="ＭＳ 明朝" panose="02020609040205080304" pitchFamily="17" charset="-128"/>
              </a:rPr>
              <a:t>をつけた、</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最も向上させたい点の観点にチェックを入れ、伸ばしたいスキルの番号と項目を記入します。</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endParaRPr lang="en-US" altLang="ja-JP" smtClean="0">
              <a:latin typeface="ＭＳ 明朝" panose="02020609040205080304" pitchFamily="17" charset="-128"/>
              <a:ea typeface="ＭＳ 明朝" panose="02020609040205080304" pitchFamily="17" charset="-128"/>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64D7F58-A607-4A21-959A-EDC6CE49FF25}" type="slidenum">
              <a:rPr lang="ja-JP" altLang="en-US" smtClean="0"/>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smtClean="0">
                <a:latin typeface="ＭＳ 明朝" panose="02020609040205080304" pitchFamily="17" charset="-128"/>
                <a:ea typeface="ＭＳ 明朝" panose="02020609040205080304" pitchFamily="17" charset="-128"/>
              </a:rPr>
              <a:t>最後に支援方針とプログラムの検討をします。</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学年の先生と、分布図から見とった学級の実態や構造から</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気付いたことを話し合ってみましょう。</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学年や学級の子どもの実態を考えながら、</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「子どもの社会的スキル横浜プログラム　指導プログラム集　三訂版」から、</a:t>
            </a:r>
            <a:endParaRPr lang="en-US" altLang="ja-JP" smtClean="0">
              <a:latin typeface="ＭＳ 明朝" panose="02020609040205080304" pitchFamily="17" charset="-128"/>
              <a:ea typeface="ＭＳ 明朝" panose="02020609040205080304" pitchFamily="17" charset="-128"/>
            </a:endParaRPr>
          </a:p>
          <a:p>
            <a:pPr eaLnBrk="1" hangingPunct="1">
              <a:spcBef>
                <a:spcPct val="0"/>
              </a:spcBef>
            </a:pPr>
            <a:r>
              <a:rPr lang="ja-JP" altLang="en-US" smtClean="0">
                <a:latin typeface="ＭＳ 明朝" panose="02020609040205080304" pitchFamily="17" charset="-128"/>
                <a:ea typeface="ＭＳ 明朝" panose="02020609040205080304" pitchFamily="17" charset="-128"/>
              </a:rPr>
              <a:t>「観点」や「スキル番号」をもとに、プログラムを選択します。（参照：プログラム選択～学級風土チェックシートを活用しよう～）</a:t>
            </a:r>
            <a:endParaRPr lang="en-US" altLang="ja-JP" smtClean="0">
              <a:latin typeface="ＭＳ 明朝" panose="02020609040205080304" pitchFamily="17" charset="-128"/>
              <a:ea typeface="ＭＳ 明朝" panose="02020609040205080304" pitchFamily="17" charset="-128"/>
            </a:endParaRPr>
          </a:p>
          <a:p>
            <a:endParaRPr lang="ja-JP" altLang="en-US" smtClean="0">
              <a:latin typeface="ＭＳ 明朝" panose="02020609040205080304" pitchFamily="17" charset="-128"/>
              <a:ea typeface="ＭＳ 明朝" panose="02020609040205080304" pitchFamily="17" charset="-128"/>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D19F926-8E3B-4C5F-9C7A-09950552119D}" type="slidenum">
              <a:rPr lang="en-US" altLang="ja-JP" smtClean="0"/>
              <a:pPr/>
              <a:t>13</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5013" indent="-28257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1888" indent="-2254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5913" indent="-2254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8350" indent="-2254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55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27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099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67150" indent="-2254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C00641A-D01E-4FA7-BAFD-35D82802D3F7}" type="slidenum">
              <a:rPr lang="en-US" altLang="ja-JP" smtClean="0">
                <a:ea typeface="ＭＳ Ｐゴシック" panose="020B0600070205080204" pitchFamily="50" charset="-128"/>
              </a:rPr>
              <a:pPr>
                <a:spcBef>
                  <a:spcPct val="0"/>
                </a:spcBef>
              </a:pPr>
              <a:t>2</a:t>
            </a:fld>
            <a:endParaRPr lang="en-US" altLang="ja-JP" smtClean="0">
              <a:ea typeface="ＭＳ Ｐゴシック" panose="020B0600070205080204" pitchFamily="50"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ＭＳ 明朝" panose="02020609040205080304" pitchFamily="17" charset="-128"/>
                <a:ea typeface="ＭＳ 明朝" panose="02020609040205080304" pitchFamily="17" charset="-128"/>
              </a:rPr>
              <a:t>YP</a:t>
            </a:r>
            <a:r>
              <a:rPr lang="ja-JP" altLang="en-US" smtClean="0">
                <a:latin typeface="ＭＳ 明朝" panose="02020609040205080304" pitchFamily="17" charset="-128"/>
                <a:ea typeface="ＭＳ 明朝" panose="02020609040205080304" pitchFamily="17" charset="-128"/>
              </a:rPr>
              <a:t>アセスメントでは、</a:t>
            </a:r>
            <a:endParaRPr lang="en-US" altLang="ja-JP" smtClean="0">
              <a:latin typeface="ＭＳ 明朝" panose="02020609040205080304" pitchFamily="17" charset="-128"/>
              <a:ea typeface="ＭＳ 明朝" panose="02020609040205080304" pitchFamily="17" charset="-128"/>
            </a:endParaRPr>
          </a:p>
          <a:p>
            <a:pPr eaLnBrk="1" hangingPunct="1"/>
            <a:r>
              <a:rPr lang="ja-JP" altLang="en-US" smtClean="0">
                <a:latin typeface="ＭＳ 明朝" panose="02020609040205080304" pitchFamily="17" charset="-128"/>
                <a:ea typeface="ＭＳ 明朝" panose="02020609040205080304" pitchFamily="17" charset="-128"/>
              </a:rPr>
              <a:t>児童の「学校生活についてのアンケート」と、教員の「学級風土チェック」で、</a:t>
            </a:r>
            <a:endParaRPr lang="en-US" altLang="ja-JP" smtClean="0">
              <a:latin typeface="ＭＳ 明朝" panose="02020609040205080304" pitchFamily="17" charset="-128"/>
              <a:ea typeface="ＭＳ 明朝" panose="02020609040205080304" pitchFamily="17" charset="-128"/>
            </a:endParaRPr>
          </a:p>
          <a:p>
            <a:pPr eaLnBrk="1" hangingPunct="1"/>
            <a:r>
              <a:rPr lang="ja-JP" altLang="en-US" smtClean="0">
                <a:latin typeface="ＭＳ 明朝" panose="02020609040205080304" pitchFamily="17" charset="-128"/>
                <a:ea typeface="ＭＳ 明朝" panose="02020609040205080304" pitchFamily="17" charset="-128"/>
              </a:rPr>
              <a:t>子どもと教師、両方の視点から、多面的・総合的に子ども理解を図ります。</a:t>
            </a:r>
            <a:endParaRPr lang="en-US" altLang="ja-JP" smtClean="0">
              <a:latin typeface="ＭＳ 明朝" panose="02020609040205080304" pitchFamily="17" charset="-128"/>
              <a:ea typeface="ＭＳ 明朝" panose="02020609040205080304" pitchFamily="17" charset="-128"/>
            </a:endParaRPr>
          </a:p>
          <a:p>
            <a:pPr eaLnBrk="1" hangingPunct="1"/>
            <a:endParaRPr lang="en-US" altLang="ja-JP" smtClean="0">
              <a:latin typeface="ＭＳ 明朝" panose="02020609040205080304" pitchFamily="17" charset="-128"/>
              <a:ea typeface="ＭＳ 明朝" panose="02020609040205080304" pitchFamily="17" charset="-128"/>
            </a:endParaRPr>
          </a:p>
          <a:p>
            <a:pPr eaLnBrk="1" hangingPunct="1"/>
            <a:r>
              <a:rPr lang="ja-JP" altLang="en-US" smtClean="0">
                <a:latin typeface="ＭＳ 明朝" panose="02020609040205080304" pitchFamily="17" charset="-128"/>
                <a:ea typeface="ＭＳ 明朝" panose="02020609040205080304" pitchFamily="17" charset="-128"/>
              </a:rPr>
              <a:t>その上で、組織的な支援策を考えたり、</a:t>
            </a:r>
            <a:endParaRPr lang="en-US" altLang="ja-JP" smtClean="0">
              <a:latin typeface="ＭＳ 明朝" panose="02020609040205080304" pitchFamily="17" charset="-128"/>
              <a:ea typeface="ＭＳ 明朝" panose="02020609040205080304" pitchFamily="17" charset="-128"/>
            </a:endParaRPr>
          </a:p>
          <a:p>
            <a:pPr eaLnBrk="1" hangingPunct="1"/>
            <a:r>
              <a:rPr lang="ja-JP" altLang="en-US" smtClean="0">
                <a:latin typeface="ＭＳ 明朝" panose="02020609040205080304" pitchFamily="17" charset="-128"/>
                <a:ea typeface="ＭＳ 明朝" panose="02020609040205080304" pitchFamily="17" charset="-128"/>
              </a:rPr>
              <a:t>教師としての学びにつなげたりしていきましょう。</a:t>
            </a:r>
            <a:endParaRPr lang="en-US" altLang="ja-JP" smtClean="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今回は、分布図を使って、学級の構造を見ていきます。</a:t>
            </a:r>
          </a:p>
        </p:txBody>
      </p:sp>
      <p:sp>
        <p:nvSpPr>
          <p:cNvPr id="102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475377C-4276-45BD-90A3-35408E6900CE}" type="slidenum">
              <a:rPr lang="en-US" altLang="ja-JP" smtClean="0"/>
              <a:pPr/>
              <a:t>3</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a:ln/>
        </p:spPr>
      </p:sp>
      <p:sp>
        <p:nvSpPr>
          <p:cNvPr id="122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学級分布図をもとに、</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学級集団の状況や　男女別の傾向をとらえたり、</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困っている子はいないか</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教師の見とりと違う子は　いないか等を　分析します。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p:txBody>
      </p:sp>
      <p:sp>
        <p:nvSpPr>
          <p:cNvPr id="1229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D71FAD7-A0E1-4CC2-9643-489F315C37C3}" type="slidenum">
              <a:rPr lang="en-US" altLang="ja-JP" smtClean="0"/>
              <a:pPr/>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4C6D5FF-4AEE-4C90-8A99-250D6E04914C}" type="slidenum">
              <a:rPr lang="en-US" altLang="ja-JP" smtClean="0"/>
              <a:pPr/>
              <a:t>5</a:t>
            </a:fld>
            <a:endParaRPr lang="en-US" altLang="ja-JP" smtClean="0"/>
          </a:p>
        </p:txBody>
      </p:sp>
      <p:sp>
        <p:nvSpPr>
          <p:cNvPr id="14339" name="Rectangle 7"/>
          <p:cNvSpPr txBox="1">
            <a:spLocks noGrp="1" noChangeArrowheads="1"/>
          </p:cNvSpPr>
          <p:nvPr/>
        </p:nvSpPr>
        <p:spPr bwMode="auto">
          <a:xfrm>
            <a:off x="3814763" y="9374188"/>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57C71BB1-49BF-4665-956B-2B9DEE9B73EE}" type="slidenum">
              <a:rPr lang="en-US" altLang="ja-JP" sz="1200"/>
              <a:pPr algn="r" eaLnBrk="1" hangingPunct="1"/>
              <a:t>5</a:t>
            </a:fld>
            <a:endParaRPr lang="en-US" altLang="ja-JP" sz="1200"/>
          </a:p>
        </p:txBody>
      </p:sp>
      <p:sp>
        <p:nvSpPr>
          <p:cNvPr id="14340" name="Rectangle 2"/>
          <p:cNvSpPr>
            <a:spLocks noRot="1" noChangeArrowheads="1" noTextEdit="1"/>
          </p:cNvSpPr>
          <p:nvPr>
            <p:ph type="sldImg"/>
          </p:nvPr>
        </p:nvSpPr>
        <p:spPr>
          <a:ln/>
        </p:spPr>
      </p:sp>
      <p:sp>
        <p:nvSpPr>
          <p:cNvPr id="14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ja-JP" altLang="en-US" smtClean="0">
                <a:latin typeface="ＭＳ 明朝" panose="02020609040205080304" pitchFamily="17" charset="-128"/>
                <a:ea typeface="ＭＳ 明朝" panose="02020609040205080304" pitchFamily="17" charset="-128"/>
              </a:rPr>
              <a:t>分布図の縦軸は、自分づくり（自尊感情・自己効力感）、</a:t>
            </a:r>
            <a:endParaRPr lang="en-US" altLang="ja-JP" smtClean="0">
              <a:latin typeface="ＭＳ 明朝" panose="02020609040205080304" pitchFamily="17" charset="-128"/>
              <a:ea typeface="ＭＳ 明朝" panose="02020609040205080304" pitchFamily="17" charset="-128"/>
            </a:endParaRPr>
          </a:p>
          <a:p>
            <a:pPr eaLnBrk="1" hangingPunct="1">
              <a:lnSpc>
                <a:spcPct val="80000"/>
              </a:lnSpc>
            </a:pPr>
            <a:r>
              <a:rPr lang="ja-JP" altLang="en-US" smtClean="0">
                <a:latin typeface="ＭＳ 明朝" panose="02020609040205080304" pitchFamily="17" charset="-128"/>
                <a:ea typeface="ＭＳ 明朝" panose="02020609040205080304" pitchFamily="17" charset="-128"/>
              </a:rPr>
              <a:t>横軸は仲間づくり（自己表現・配慮）</a:t>
            </a:r>
          </a:p>
          <a:p>
            <a:pPr eaLnBrk="1" hangingPunct="1">
              <a:lnSpc>
                <a:spcPct val="80000"/>
              </a:lnSpc>
            </a:pPr>
            <a:r>
              <a:rPr lang="ja-JP" altLang="en-US" smtClean="0">
                <a:latin typeface="ＭＳ 明朝" panose="02020609040205080304" pitchFamily="17" charset="-128"/>
                <a:ea typeface="ＭＳ 明朝" panose="02020609040205080304" pitchFamily="17" charset="-128"/>
              </a:rPr>
              <a:t>それぞれの平均を表しています。</a:t>
            </a:r>
            <a:endParaRPr lang="en-US" altLang="ja-JP" smtClean="0">
              <a:latin typeface="ＭＳ 明朝" panose="02020609040205080304" pitchFamily="17" charset="-128"/>
              <a:ea typeface="ＭＳ 明朝" panose="02020609040205080304" pitchFamily="17" charset="-128"/>
            </a:endParaRPr>
          </a:p>
          <a:p>
            <a:pPr eaLnBrk="1" hangingPunct="1">
              <a:lnSpc>
                <a:spcPct val="80000"/>
              </a:lnSpc>
            </a:pPr>
            <a:endParaRPr lang="en-US" altLang="ja-JP" smtClean="0">
              <a:latin typeface="ＭＳ 明朝" panose="02020609040205080304" pitchFamily="17" charset="-128"/>
              <a:ea typeface="ＭＳ 明朝" panose="02020609040205080304" pitchFamily="17" charset="-128"/>
            </a:endParaRPr>
          </a:p>
          <a:p>
            <a:pPr eaLnBrk="1" hangingPunct="1">
              <a:lnSpc>
                <a:spcPct val="80000"/>
              </a:lnSpc>
            </a:pPr>
            <a:r>
              <a:rPr lang="ja-JP" altLang="en-US" smtClean="0">
                <a:latin typeface="ＭＳ 明朝" panose="02020609040205080304" pitchFamily="17" charset="-128"/>
                <a:ea typeface="ＭＳ 明朝" panose="02020609040205080304" pitchFamily="17" charset="-128"/>
              </a:rPr>
              <a:t>青の線は男子、赤の線は女子の平均値を表しています。</a:t>
            </a:r>
            <a:endParaRPr lang="en-US" altLang="ja-JP" smtClean="0">
              <a:latin typeface="ＭＳ 明朝" panose="02020609040205080304" pitchFamily="17" charset="-128"/>
              <a:ea typeface="ＭＳ 明朝" panose="02020609040205080304" pitchFamily="17" charset="-128"/>
            </a:endParaRPr>
          </a:p>
          <a:p>
            <a:pPr eaLnBrk="1" hangingPunct="1">
              <a:lnSpc>
                <a:spcPct val="80000"/>
              </a:lnSpc>
            </a:pP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真ん中の水色の四角は、７割の子どもたちが入る枠です。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ja-JP" smtClean="0">
                <a:latin typeface="ＭＳ 明朝" panose="02020609040205080304" pitchFamily="17" charset="-128"/>
                <a:ea typeface="ＭＳ 明朝" panose="02020609040205080304" pitchFamily="17" charset="-128"/>
              </a:rPr>
              <a:t>軸と</a:t>
            </a:r>
            <a:r>
              <a:rPr lang="ja-JP" altLang="en-US" smtClean="0">
                <a:latin typeface="ＭＳ 明朝" panose="02020609040205080304" pitchFamily="17" charset="-128"/>
                <a:ea typeface="ＭＳ 明朝" panose="02020609040205080304" pitchFamily="17" charset="-128"/>
              </a:rPr>
              <a:t>水色の四角は</a:t>
            </a:r>
            <a:r>
              <a:rPr lang="ja-JP" altLang="ja-JP" smtClean="0">
                <a:latin typeface="ＭＳ 明朝" panose="02020609040205080304" pitchFamily="17" charset="-128"/>
                <a:ea typeface="ＭＳ 明朝" panose="02020609040205080304" pitchFamily="17" charset="-128"/>
              </a:rPr>
              <a:t>学年によって違います。</a:t>
            </a:r>
            <a:endParaRPr lang="ja-JP" altLang="en-US"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ja-JP" smtClean="0">
                <a:latin typeface="ＭＳ 明朝" panose="02020609040205080304" pitchFamily="17" charset="-128"/>
                <a:ea typeface="ＭＳ 明朝" panose="02020609040205080304" pitchFamily="17" charset="-128"/>
              </a:rPr>
              <a:t>７０％の</a:t>
            </a:r>
            <a:r>
              <a:rPr lang="ja-JP" altLang="en-US" smtClean="0">
                <a:latin typeface="ＭＳ 明朝" panose="02020609040205080304" pitchFamily="17" charset="-128"/>
                <a:ea typeface="ＭＳ 明朝" panose="02020609040205080304" pitchFamily="17" charset="-128"/>
              </a:rPr>
              <a:t>水色の四角の</a:t>
            </a:r>
            <a:r>
              <a:rPr lang="ja-JP" altLang="ja-JP" smtClean="0">
                <a:latin typeface="ＭＳ 明朝" panose="02020609040205080304" pitchFamily="17" charset="-128"/>
                <a:ea typeface="ＭＳ 明朝" panose="02020609040205080304" pitchFamily="17" charset="-128"/>
              </a:rPr>
              <a:t>中に集まるほど</a:t>
            </a:r>
            <a:r>
              <a:rPr lang="ja-JP" altLang="en-US" smtClean="0">
                <a:solidFill>
                  <a:srgbClr val="FF0000"/>
                </a:solidFill>
                <a:latin typeface="HGP創英角ｺﾞｼｯｸUB" panose="020B0900000000000000" pitchFamily="50" charset="-128"/>
                <a:ea typeface="HGP創英角ｺﾞｼｯｸUB" panose="020B0900000000000000" pitchFamily="50" charset="-128"/>
              </a:rPr>
              <a:t>（子どもたちの自覚する自分づくり・仲間づくりのバランスが）</a:t>
            </a:r>
            <a:r>
              <a:rPr lang="ja-JP" altLang="ja-JP" smtClean="0">
                <a:latin typeface="ＭＳ 明朝" panose="02020609040205080304" pitchFamily="17" charset="-128"/>
                <a:ea typeface="ＭＳ 明朝" panose="02020609040205080304" pitchFamily="17" charset="-128"/>
              </a:rPr>
              <a:t>安定した学級</a:t>
            </a:r>
            <a:r>
              <a:rPr lang="ja-JP" altLang="en-US" smtClean="0">
                <a:latin typeface="ＭＳ 明朝" panose="02020609040205080304" pitchFamily="17" charset="-128"/>
                <a:ea typeface="ＭＳ 明朝" panose="02020609040205080304" pitchFamily="17" charset="-128"/>
              </a:rPr>
              <a:t>と言えます。</a:t>
            </a:r>
            <a:endParaRPr lang="en-US" altLang="ja-JP" smtClean="0">
              <a:latin typeface="ＭＳ 明朝" panose="02020609040205080304" pitchFamily="17" charset="-128"/>
              <a:ea typeface="ＭＳ 明朝" panose="02020609040205080304" pitchFamily="17" charset="-128"/>
            </a:endParaRPr>
          </a:p>
          <a:p>
            <a:endParaRPr lang="ja-JP" altLang="ja-JP" smtClean="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4BF25486-CB42-43C3-8DF7-9A0581F292D7}" type="slidenum">
              <a:rPr lang="en-US" altLang="ja-JP">
                <a:ea typeface="ＭＳ Ｐゴシック" panose="020B0600070205080204" pitchFamily="50" charset="-128"/>
              </a:rPr>
              <a:pPr algn="r" eaLnBrk="1" hangingPunct="1">
                <a:spcBef>
                  <a:spcPct val="0"/>
                </a:spcBef>
              </a:pPr>
              <a:t>6</a:t>
            </a:fld>
            <a:endParaRPr lang="en-US" altLang="ja-JP">
              <a:ea typeface="ＭＳ Ｐゴシック" panose="020B0600070205080204" pitchFamily="50" charset="-128"/>
            </a:endParaRPr>
          </a:p>
        </p:txBody>
      </p:sp>
      <p:sp>
        <p:nvSpPr>
          <p:cNvPr id="16387"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62EDAD2D-C826-4E48-BDD5-D235032DD2B0}" type="slidenum">
              <a:rPr lang="en-US" altLang="ja-JP">
                <a:ea typeface="ＭＳ Ｐゴシック" panose="020B0600070205080204" pitchFamily="50" charset="-128"/>
              </a:rPr>
              <a:pPr algn="r" eaLnBrk="1" hangingPunct="1">
                <a:spcBef>
                  <a:spcPct val="0"/>
                </a:spcBef>
              </a:pPr>
              <a:t>6</a:t>
            </a:fld>
            <a:endParaRPr lang="en-US" altLang="ja-JP">
              <a:ea typeface="ＭＳ Ｐゴシック" panose="020B0600070205080204" pitchFamily="50" charset="-128"/>
            </a:endParaRPr>
          </a:p>
        </p:txBody>
      </p:sp>
      <p:sp>
        <p:nvSpPr>
          <p:cNvPr id="16388" name="Rectangle 2"/>
          <p:cNvSpPr>
            <a:spLocks noGrp="1" noRot="1" noChangeAspect="1" noChangeArrowheads="1" noTextEdit="1"/>
          </p:cNvSpPr>
          <p:nvPr>
            <p:ph type="sldImg"/>
          </p:nvPr>
        </p:nvSpPr>
        <p:spPr>
          <a:xfrm>
            <a:off x="1555750" y="354013"/>
            <a:ext cx="3548063" cy="2660650"/>
          </a:xfrm>
          <a:ln/>
        </p:spPr>
      </p:sp>
      <p:sp>
        <p:nvSpPr>
          <p:cNvPr id="16389" name="Rectangle 3"/>
          <p:cNvSpPr>
            <a:spLocks noGrp="1" noChangeArrowheads="1"/>
          </p:cNvSpPr>
          <p:nvPr>
            <p:ph type="body" idx="1"/>
          </p:nvPr>
        </p:nvSpPr>
        <p:spPr>
          <a:xfrm>
            <a:off x="623888" y="3132138"/>
            <a:ext cx="5386387" cy="623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a:p>
            <a:pPr eaLnBrk="1" hangingPunct="1"/>
            <a:r>
              <a:rPr lang="ja-JP" altLang="en-US" smtClean="0">
                <a:latin typeface="Arial" panose="020B0604020202020204" pitchFamily="34" charset="0"/>
              </a:rPr>
              <a:t>　分布図の右上は、高自己評価群です。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学校生活をいきいきと送っていると、自分で感じている子ども群です。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しかし、学級の状況によっては、問題行動を起こしたり、いじめをしたりしていても、</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他の生徒から咎められない場合にも、ここに入る場合があります。</a:t>
            </a:r>
            <a:endParaRPr lang="en-US" altLang="ja-JP" smtClean="0">
              <a:latin typeface="Arial" panose="020B0604020202020204" pitchFamily="34" charset="0"/>
            </a:endParaRPr>
          </a:p>
          <a:p>
            <a:pPr eaLnBrk="1" hangingPunct="1"/>
            <a:endParaRPr lang="en-US" altLang="ja-JP" smtClean="0">
              <a:latin typeface="Arial" panose="020B0604020202020204" pitchFamily="34" charset="0"/>
            </a:endParaRPr>
          </a:p>
          <a:p>
            <a:pPr eaLnBrk="1" hangingPunct="1"/>
            <a:r>
              <a:rPr lang="ja-JP" altLang="en-US" smtClean="0">
                <a:latin typeface="Arial" panose="020B0604020202020204" pitchFamily="34" charset="0"/>
              </a:rPr>
              <a:t>　左上は、マイペース群です。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周囲の状況を考えて動くことが少ないが、自尊感情や自己効力感が低くないため、</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他の子どもから距離を置かれても、そのことをあまり気にしない子どもが入る場合も多いです。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空気を読めない子も多いので、いじめ等の被害に遭う可能性もあります。</a:t>
            </a:r>
          </a:p>
          <a:p>
            <a:pPr eaLnBrk="1" hangingPunct="1"/>
            <a:endParaRPr lang="en-US" altLang="ja-JP" smtClean="0">
              <a:latin typeface="Arial" panose="020B0604020202020204" pitchFamily="34" charset="0"/>
            </a:endParaRPr>
          </a:p>
          <a:p>
            <a:pPr eaLnBrk="1" hangingPunct="1"/>
            <a:r>
              <a:rPr lang="ja-JP" altLang="en-US" smtClean="0">
                <a:latin typeface="Arial" panose="020B0604020202020204" pitchFamily="34" charset="0"/>
              </a:rPr>
              <a:t>　右下は、対人過敏群、我慢をしてでも、人に合わせていくタイプです。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表面的には明るく振る舞っていても、内心では不安を抱えていたりすることも多いです。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高自己評価群の子どもとグループになっている場合は、</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上下関係がないかどうか、注意して見る必要があります。</a:t>
            </a:r>
          </a:p>
          <a:p>
            <a:pPr eaLnBrk="1" hangingPunct="1"/>
            <a:endParaRPr lang="en-US" altLang="ja-JP" smtClean="0">
              <a:latin typeface="Arial" panose="020B0604020202020204" pitchFamily="34" charset="0"/>
            </a:endParaRPr>
          </a:p>
          <a:p>
            <a:pPr eaLnBrk="1" hangingPunct="1"/>
            <a:r>
              <a:rPr lang="ja-JP" altLang="en-US" smtClean="0">
                <a:latin typeface="Arial" panose="020B0604020202020204" pitchFamily="34" charset="0"/>
              </a:rPr>
              <a:t>　左下は、低自己評価群です。</a:t>
            </a:r>
            <a:endParaRPr lang="en-US" altLang="ja-JP" smtClean="0">
              <a:latin typeface="Arial" panose="020B0604020202020204" pitchFamily="34" charset="0"/>
            </a:endParaRPr>
          </a:p>
          <a:p>
            <a:pPr eaLnBrk="1" hangingPunct="1"/>
            <a:r>
              <a:rPr lang="ja-JP" altLang="en-US" smtClean="0">
                <a:latin typeface="Arial" panose="020B0604020202020204" pitchFamily="34" charset="0"/>
              </a:rPr>
              <a:t>子ども自身に困り感があり、支援や声かけが必要な子どもが多いです。</a:t>
            </a:r>
          </a:p>
          <a:p>
            <a:pPr eaLnBrk="1" hangingPunct="1"/>
            <a:endParaRPr lang="ja-JP" altLang="en-US" smtClean="0">
              <a:latin typeface="Arial" panose="020B0604020202020204" pitchFamily="34" charset="0"/>
            </a:endParaRPr>
          </a:p>
          <a:p>
            <a:pPr eaLnBrk="1" hangingPunct="1"/>
            <a:r>
              <a:rPr lang="ja-JP" altLang="en-US" smtClean="0">
                <a:latin typeface="Arial" panose="020B0604020202020204" pitchFamily="34" charset="0"/>
              </a:rPr>
              <a:t>低自己評価群・対人過敏群・マイペース群では、７割域からはずれた子どもの支援について検討する必要があります。</a:t>
            </a:r>
            <a:endParaRPr lang="en-US" altLang="ja-JP" smtClean="0">
              <a:latin typeface="Arial" panose="020B0604020202020204" pitchFamily="34" charset="0"/>
            </a:endParaRPr>
          </a:p>
          <a:p>
            <a:pPr eaLnBrk="1" hangingPunct="1"/>
            <a:endParaRPr lang="ja-JP" altLang="en-US" smtClean="0">
              <a:latin typeface="Arial" panose="020B0604020202020204" pitchFamily="34" charset="0"/>
            </a:endParaRPr>
          </a:p>
          <a:p>
            <a:pPr eaLnBrk="1" hangingPunct="1"/>
            <a:r>
              <a:rPr lang="ja-JP" altLang="en-US" smtClean="0">
                <a:latin typeface="Arial" panose="020B0604020202020204" pitchFamily="34" charset="0"/>
              </a:rPr>
              <a:t>高自己評価群であっても、数値が異常に高い場合などは、なぜそのような値が出たのか考えてみましょう。</a:t>
            </a:r>
          </a:p>
          <a:p>
            <a:pPr eaLnBrk="1" hangingPunct="1"/>
            <a:endParaRPr lang="ja-JP"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分布図の見方を確認したところで、次は、</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自分のクラスの学級分布図の傾向をつかみ、</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活用シートの①にチェックしてみましょう</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この分布図は、</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縦方向の分布がかなり広く、自分づくりの力に開きがあります。</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自己肯定感や自尊感情が、高い子と低い子の差が大きいようです。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この学級は、縦方向については、７０％内に分布しているので、</a:t>
            </a:r>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自分づくりは比較的できているようです。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しかし、横方向に分布が広がっているので、仲間づくりの差が大きいようです。</a:t>
            </a: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かなり外れた位置にいる児童も気になります。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ＭＳ 明朝" panose="02020609040205080304" pitchFamily="17" charset="-128"/>
                <a:ea typeface="ＭＳ 明朝" panose="02020609040205080304" pitchFamily="17" charset="-128"/>
              </a:rPr>
              <a:t>この学級は、高自己評価群と低自己評価群に分かれています。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学級の中に満足している子と、いない子がいるということです。</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高自己評価群の子どもたちだけで学級を引っ張って行っていないか、</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a:p>
            <a:r>
              <a:rPr lang="ja-JP" altLang="en-US" smtClean="0">
                <a:latin typeface="ＭＳ 明朝" panose="02020609040205080304" pitchFamily="17" charset="-128"/>
                <a:ea typeface="ＭＳ 明朝" panose="02020609040205080304" pitchFamily="17" charset="-128"/>
              </a:rPr>
              <a:t>子どもたちの間に上下関係はできていないか、見てみましょう。</a:t>
            </a:r>
            <a:endParaRPr lang="en-US" altLang="ja-JP" smtClean="0">
              <a:latin typeface="ＭＳ 明朝" panose="02020609040205080304" pitchFamily="17" charset="-128"/>
              <a:ea typeface="ＭＳ 明朝" panose="02020609040205080304" pitchFamily="17" charset="-128"/>
            </a:endParaRPr>
          </a:p>
          <a:p>
            <a:endParaRPr lang="en-US" altLang="ja-JP" smtClean="0">
              <a:latin typeface="ＭＳ 明朝" panose="02020609040205080304" pitchFamily="17" charset="-128"/>
              <a:ea typeface="ＭＳ 明朝" panose="02020609040205080304" pitchFamily="1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AA087B-4485-4C12-AAF9-2271B06281EE}" type="slidenum">
              <a:rPr lang="en-US" altLang="ja-JP"/>
              <a:pPr>
                <a:defRPr/>
              </a:pPr>
              <a:t>‹#›</a:t>
            </a:fld>
            <a:endParaRPr lang="en-US" altLang="ja-JP"/>
          </a:p>
        </p:txBody>
      </p:sp>
    </p:spTree>
    <p:extLst>
      <p:ext uri="{BB962C8B-B14F-4D97-AF65-F5344CB8AC3E}">
        <p14:creationId xmlns:p14="http://schemas.microsoft.com/office/powerpoint/2010/main" val="59405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A23837D-2D03-46D4-9EB4-73A8C4F85859}" type="slidenum">
              <a:rPr lang="en-US" altLang="ja-JP"/>
              <a:pPr>
                <a:defRPr/>
              </a:pPr>
              <a:t>‹#›</a:t>
            </a:fld>
            <a:endParaRPr lang="en-US" altLang="ja-JP"/>
          </a:p>
        </p:txBody>
      </p:sp>
    </p:spTree>
    <p:extLst>
      <p:ext uri="{BB962C8B-B14F-4D97-AF65-F5344CB8AC3E}">
        <p14:creationId xmlns:p14="http://schemas.microsoft.com/office/powerpoint/2010/main" val="331450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6DA545-1781-4B6B-A6B3-B29C1ECF127B}" type="slidenum">
              <a:rPr lang="en-US" altLang="ja-JP"/>
              <a:pPr>
                <a:defRPr/>
              </a:pPr>
              <a:t>‹#›</a:t>
            </a:fld>
            <a:endParaRPr lang="en-US" altLang="ja-JP"/>
          </a:p>
        </p:txBody>
      </p:sp>
    </p:spTree>
    <p:extLst>
      <p:ext uri="{BB962C8B-B14F-4D97-AF65-F5344CB8AC3E}">
        <p14:creationId xmlns:p14="http://schemas.microsoft.com/office/powerpoint/2010/main" val="230834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AE49F42-52E4-4D7E-81C5-248996F4FB18}" type="slidenum">
              <a:rPr lang="en-US" altLang="ja-JP"/>
              <a:pPr>
                <a:defRPr/>
              </a:pPr>
              <a:t>‹#›</a:t>
            </a:fld>
            <a:endParaRPr lang="en-US" altLang="ja-JP"/>
          </a:p>
        </p:txBody>
      </p:sp>
    </p:spTree>
    <p:extLst>
      <p:ext uri="{BB962C8B-B14F-4D97-AF65-F5344CB8AC3E}">
        <p14:creationId xmlns:p14="http://schemas.microsoft.com/office/powerpoint/2010/main" val="98206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2"/>
            <a:ext cx="8229600" cy="4525963"/>
          </a:xfrm>
        </p:spPr>
        <p:txBody>
          <a:bodyPr rtlCol="0">
            <a:normAutofit/>
          </a:bodyPr>
          <a:lstStyle/>
          <a:p>
            <a:pPr lvl="0"/>
            <a:endParaRPr lang="ja-JP" altLang="en-US" noProof="0"/>
          </a:p>
        </p:txBody>
      </p:sp>
      <p:sp>
        <p:nvSpPr>
          <p:cNvPr id="4" name="Rectangle 4"/>
          <p:cNvSpPr>
            <a:spLocks noGrp="1" noChangeArrowheads="1"/>
          </p:cNvSpPr>
          <p:nvPr>
            <p:ph type="dt" sz="half" idx="10"/>
          </p:nvPr>
        </p:nvSpPr>
        <p:spPr/>
        <p:txBody>
          <a:bodyPr/>
          <a:lstStyle>
            <a:lvl1pPr defTabSz="914400" fontAlgn="base">
              <a:spcBef>
                <a:spcPct val="0"/>
              </a:spcBef>
              <a:spcAft>
                <a:spcPct val="0"/>
              </a:spcAft>
              <a:defRPr kumimoji="1">
                <a:latin typeface="Arial" panose="020B0604020202020204" pitchFamily="34"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defTabSz="914400" fontAlgn="base">
              <a:spcBef>
                <a:spcPct val="0"/>
              </a:spcBef>
              <a:spcAft>
                <a:spcPct val="0"/>
              </a:spcAft>
              <a:defRPr kumimoji="1">
                <a:latin typeface="Arial" panose="020B060402020202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BB069096-1915-42A5-801E-932F1D24DA90}" type="slidenum">
              <a:rPr lang="en-US" altLang="ja-JP"/>
              <a:pPr>
                <a:defRPr/>
              </a:pPr>
              <a:t>‹#›</a:t>
            </a:fld>
            <a:endParaRPr lang="en-US" altLang="ja-JP"/>
          </a:p>
        </p:txBody>
      </p:sp>
    </p:spTree>
    <p:extLst>
      <p:ext uri="{BB962C8B-B14F-4D97-AF65-F5344CB8AC3E}">
        <p14:creationId xmlns:p14="http://schemas.microsoft.com/office/powerpoint/2010/main" val="313943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F52A5DA-6C49-47FE-9440-0ED466059321}" type="slidenum">
              <a:rPr lang="en-US" altLang="ja-JP"/>
              <a:pPr>
                <a:defRPr/>
              </a:pPr>
              <a:t>‹#›</a:t>
            </a:fld>
            <a:endParaRPr lang="en-US" altLang="ja-JP"/>
          </a:p>
        </p:txBody>
      </p:sp>
    </p:spTree>
    <p:extLst>
      <p:ext uri="{BB962C8B-B14F-4D97-AF65-F5344CB8AC3E}">
        <p14:creationId xmlns:p14="http://schemas.microsoft.com/office/powerpoint/2010/main" val="52860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C6F247-CC21-48CC-846B-28F55791D606}" type="slidenum">
              <a:rPr lang="en-US" altLang="ja-JP"/>
              <a:pPr>
                <a:defRPr/>
              </a:pPr>
              <a:t>‹#›</a:t>
            </a:fld>
            <a:endParaRPr lang="en-US" altLang="ja-JP"/>
          </a:p>
        </p:txBody>
      </p:sp>
    </p:spTree>
    <p:extLst>
      <p:ext uri="{BB962C8B-B14F-4D97-AF65-F5344CB8AC3E}">
        <p14:creationId xmlns:p14="http://schemas.microsoft.com/office/powerpoint/2010/main" val="169487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9C92FFE-A7AC-4ADD-82B4-9EBEEDD87428}" type="slidenum">
              <a:rPr lang="en-US" altLang="ja-JP"/>
              <a:pPr>
                <a:defRPr/>
              </a:pPr>
              <a:t>‹#›</a:t>
            </a:fld>
            <a:endParaRPr lang="en-US" altLang="ja-JP"/>
          </a:p>
        </p:txBody>
      </p:sp>
    </p:spTree>
    <p:extLst>
      <p:ext uri="{BB962C8B-B14F-4D97-AF65-F5344CB8AC3E}">
        <p14:creationId xmlns:p14="http://schemas.microsoft.com/office/powerpoint/2010/main" val="90394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50B5ED5-923D-4967-A605-1629E96744C1}" type="slidenum">
              <a:rPr lang="en-US" altLang="ja-JP"/>
              <a:pPr>
                <a:defRPr/>
              </a:pPr>
              <a:t>‹#›</a:t>
            </a:fld>
            <a:endParaRPr lang="en-US" altLang="ja-JP"/>
          </a:p>
        </p:txBody>
      </p:sp>
    </p:spTree>
    <p:extLst>
      <p:ext uri="{BB962C8B-B14F-4D97-AF65-F5344CB8AC3E}">
        <p14:creationId xmlns:p14="http://schemas.microsoft.com/office/powerpoint/2010/main" val="35351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FA4059A-A4E8-4E49-B23B-423E4114CF89}" type="slidenum">
              <a:rPr lang="en-US" altLang="ja-JP"/>
              <a:pPr>
                <a:defRPr/>
              </a:pPr>
              <a:t>‹#›</a:t>
            </a:fld>
            <a:endParaRPr lang="en-US" altLang="ja-JP"/>
          </a:p>
        </p:txBody>
      </p:sp>
    </p:spTree>
    <p:extLst>
      <p:ext uri="{BB962C8B-B14F-4D97-AF65-F5344CB8AC3E}">
        <p14:creationId xmlns:p14="http://schemas.microsoft.com/office/powerpoint/2010/main" val="339082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884B05-2F37-49E6-BEB3-DAE91AA17722}" type="slidenum">
              <a:rPr lang="en-US" altLang="ja-JP"/>
              <a:pPr>
                <a:defRPr/>
              </a:pPr>
              <a:t>‹#›</a:t>
            </a:fld>
            <a:endParaRPr lang="en-US" altLang="ja-JP"/>
          </a:p>
        </p:txBody>
      </p:sp>
    </p:spTree>
    <p:extLst>
      <p:ext uri="{BB962C8B-B14F-4D97-AF65-F5344CB8AC3E}">
        <p14:creationId xmlns:p14="http://schemas.microsoft.com/office/powerpoint/2010/main" val="234514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FCE95CF-9C45-4D15-B63C-F8BDC6974311}" type="slidenum">
              <a:rPr lang="en-US" altLang="ja-JP"/>
              <a:pPr>
                <a:defRPr/>
              </a:pPr>
              <a:t>‹#›</a:t>
            </a:fld>
            <a:endParaRPr lang="en-US" altLang="ja-JP"/>
          </a:p>
        </p:txBody>
      </p:sp>
    </p:spTree>
    <p:extLst>
      <p:ext uri="{BB962C8B-B14F-4D97-AF65-F5344CB8AC3E}">
        <p14:creationId xmlns:p14="http://schemas.microsoft.com/office/powerpoint/2010/main" val="1138001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9F43A47-6E02-41CB-BD40-7C0EE3BFD879}" type="slidenum">
              <a:rPr lang="en-US" altLang="ja-JP"/>
              <a:pPr>
                <a:defRPr/>
              </a:pPr>
              <a:t>‹#›</a:t>
            </a:fld>
            <a:endParaRPr lang="en-US" altLang="ja-JP"/>
          </a:p>
        </p:txBody>
      </p:sp>
    </p:spTree>
    <p:extLst>
      <p:ext uri="{BB962C8B-B14F-4D97-AF65-F5344CB8AC3E}">
        <p14:creationId xmlns:p14="http://schemas.microsoft.com/office/powerpoint/2010/main" val="415669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CC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C4C4B05-883E-416F-A3A1-AA86ACC31B6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chemeClr val="bg1"/>
            </a:gs>
          </a:gsLst>
          <a:lin ang="5400000" scaled="1"/>
        </a:gradFill>
        <a:effectLst/>
      </p:bgPr>
    </p:bg>
    <p:spTree>
      <p:nvGrpSpPr>
        <p:cNvPr id="1" name=""/>
        <p:cNvGrpSpPr/>
        <p:nvPr/>
      </p:nvGrpSpPr>
      <p:grpSpPr>
        <a:xfrm>
          <a:off x="0" y="0"/>
          <a:ext cx="0" cy="0"/>
          <a:chOff x="0" y="0"/>
          <a:chExt cx="0" cy="0"/>
        </a:xfrm>
      </p:grpSpPr>
      <p:pic>
        <p:nvPicPr>
          <p:cNvPr id="5122" name="Picture 6" descr="BH_012"/>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765175" y="4040188"/>
            <a:ext cx="164623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descr="BH_013"/>
          <p:cNvPicPr>
            <a:picLocks noChangeAspect="1" noChangeArrowheads="1"/>
          </p:cNvPicPr>
          <p:nvPr/>
        </p:nvPicPr>
        <p:blipFill>
          <a:blip r:embed="rId4">
            <a:lum contrast="8000"/>
            <a:extLst>
              <a:ext uri="{28A0092B-C50C-407E-A947-70E740481C1C}">
                <a14:useLocalDpi xmlns:a14="http://schemas.microsoft.com/office/drawing/2010/main" val="0"/>
              </a:ext>
            </a:extLst>
          </a:blip>
          <a:srcRect/>
          <a:stretch>
            <a:fillRect/>
          </a:stretch>
        </p:blipFill>
        <p:spPr bwMode="auto">
          <a:xfrm>
            <a:off x="7199313" y="4048125"/>
            <a:ext cx="154781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251456" y="1240868"/>
            <a:ext cx="8641088" cy="1107996"/>
          </a:xfrm>
          <a:prstGeom prst="rect">
            <a:avLst/>
          </a:prstGeom>
          <a:noFill/>
        </p:spPr>
        <p:txBody>
          <a:bodyPr>
            <a:spAutoFit/>
          </a:bodyPr>
          <a:lstStyle/>
          <a:p>
            <a:pPr algn="ctr" eaLnBrk="1" hangingPunct="1">
              <a:defRPr/>
            </a:pPr>
            <a:r>
              <a:rPr lang="ja-JP" altLang="en-US" sz="6600" b="1" dirty="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latin typeface="Arial" charset="0"/>
                <a:ea typeface="ＭＳ Ｐゴシック" charset="-128"/>
              </a:rPr>
              <a:t>ＹＰ支援検討会</a:t>
            </a:r>
          </a:p>
        </p:txBody>
      </p:sp>
      <p:sp>
        <p:nvSpPr>
          <p:cNvPr id="8" name="タイトル 1"/>
          <p:cNvSpPr txBox="1">
            <a:spLocks/>
          </p:cNvSpPr>
          <p:nvPr/>
        </p:nvSpPr>
        <p:spPr bwMode="auto">
          <a:xfrm>
            <a:off x="457200" y="2624138"/>
            <a:ext cx="8229600" cy="1143000"/>
          </a:xfrm>
          <a:prstGeom prst="rect">
            <a:avLst/>
          </a:prstGeom>
          <a:noFill/>
          <a:ln w="9525">
            <a:noFill/>
            <a:miter lim="800000"/>
            <a:headEnd/>
            <a:tailEnd/>
          </a:ln>
        </p:spPr>
        <p:txBody>
          <a:bodyPr anchor="ctr"/>
          <a:lstStyle/>
          <a:p>
            <a:pPr algn="ctr">
              <a:defRPr/>
            </a:pPr>
            <a:r>
              <a:rPr lang="ja-JP" altLang="en-US" sz="4400" kern="0" dirty="0">
                <a:solidFill>
                  <a:schemeClr val="tx2"/>
                </a:solidFill>
                <a:latin typeface="HGP創英角ﾎﾟｯﾌﾟ体" pitchFamily="50" charset="-128"/>
                <a:ea typeface="HGP創英角ﾎﾟｯﾌﾟ体" pitchFamily="50" charset="-128"/>
                <a:cs typeface="+mj-cs"/>
              </a:rPr>
              <a:t>ＹＰアセスメントを生かそう！</a:t>
            </a:r>
            <a:endParaRPr lang="ja-JP" altLang="en-US" sz="4000" kern="0" dirty="0">
              <a:solidFill>
                <a:schemeClr val="tx2"/>
              </a:solidFill>
              <a:latin typeface="HGP創英角ﾎﾟｯﾌﾟ体" pitchFamily="50" charset="-128"/>
              <a:ea typeface="HGP創英角ﾎﾟｯﾌﾟ体" pitchFamily="50" charset="-128"/>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図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3" y="200025"/>
            <a:ext cx="8677275"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 Box 4"/>
          <p:cNvSpPr txBox="1">
            <a:spLocks noChangeArrowheads="1"/>
          </p:cNvSpPr>
          <p:nvPr/>
        </p:nvSpPr>
        <p:spPr bwMode="auto">
          <a:xfrm>
            <a:off x="606425" y="5443538"/>
            <a:ext cx="6175375" cy="563562"/>
          </a:xfrm>
          <a:prstGeom prst="rect">
            <a:avLst/>
          </a:prstGeom>
          <a:solidFill>
            <a:srgbClr val="FFEFFF"/>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solidFill>
                  <a:srgbClr val="000000"/>
                </a:solidFill>
              </a:rPr>
              <a:t>傾向：全体的に広がりが大きい。</a:t>
            </a:r>
          </a:p>
        </p:txBody>
      </p:sp>
      <p:grpSp>
        <p:nvGrpSpPr>
          <p:cNvPr id="23556" name="Group 11"/>
          <p:cNvGrpSpPr>
            <a:grpSpLocks/>
          </p:cNvGrpSpPr>
          <p:nvPr/>
        </p:nvGrpSpPr>
        <p:grpSpPr bwMode="auto">
          <a:xfrm>
            <a:off x="354013" y="1030288"/>
            <a:ext cx="461962" cy="4708525"/>
            <a:chOff x="-4" y="212"/>
            <a:chExt cx="387" cy="3954"/>
          </a:xfrm>
        </p:grpSpPr>
        <p:sp>
          <p:nvSpPr>
            <p:cNvPr id="23562" name="Text Box 29"/>
            <p:cNvSpPr txBox="1">
              <a:spLocks noChangeArrowheads="1"/>
            </p:cNvSpPr>
            <p:nvPr/>
          </p:nvSpPr>
          <p:spPr bwMode="auto">
            <a:xfrm>
              <a:off x="-4" y="212"/>
              <a:ext cx="387" cy="15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自分づくりスキル</a:t>
              </a:r>
            </a:p>
          </p:txBody>
        </p:sp>
        <p:sp>
          <p:nvSpPr>
            <p:cNvPr id="149512" name="Text Box 8"/>
            <p:cNvSpPr txBox="1">
              <a:spLocks noChangeArrowheads="1"/>
            </p:cNvSpPr>
            <p:nvPr/>
          </p:nvSpPr>
          <p:spPr bwMode="auto">
            <a:xfrm>
              <a:off x="35" y="2232"/>
              <a:ext cx="346" cy="193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自己肯定感、自尊感情</a:t>
              </a:r>
            </a:p>
          </p:txBody>
        </p:sp>
      </p:grpSp>
      <p:grpSp>
        <p:nvGrpSpPr>
          <p:cNvPr id="23557" name="Group 10"/>
          <p:cNvGrpSpPr>
            <a:grpSpLocks/>
          </p:cNvGrpSpPr>
          <p:nvPr/>
        </p:nvGrpSpPr>
        <p:grpSpPr bwMode="auto">
          <a:xfrm>
            <a:off x="1979613" y="6176963"/>
            <a:ext cx="5724525" cy="492125"/>
            <a:chOff x="1519" y="4101"/>
            <a:chExt cx="4808" cy="413"/>
          </a:xfrm>
        </p:grpSpPr>
        <p:sp>
          <p:nvSpPr>
            <p:cNvPr id="23560" name="Rectangle 15"/>
            <p:cNvSpPr>
              <a:spLocks noChangeArrowheads="1"/>
            </p:cNvSpPr>
            <p:nvPr/>
          </p:nvSpPr>
          <p:spPr bwMode="auto">
            <a:xfrm>
              <a:off x="1519" y="4101"/>
              <a:ext cx="3266" cy="413"/>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仲間づくりスキル</a:t>
              </a:r>
            </a:p>
          </p:txBody>
        </p:sp>
        <p:sp>
          <p:nvSpPr>
            <p:cNvPr id="149513" name="Text Box 9"/>
            <p:cNvSpPr txBox="1">
              <a:spLocks noChangeArrowheads="1"/>
            </p:cNvSpPr>
            <p:nvPr/>
          </p:nvSpPr>
          <p:spPr bwMode="auto">
            <a:xfrm>
              <a:off x="4920" y="4137"/>
              <a:ext cx="1407" cy="29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自己表現、配慮</a:t>
              </a:r>
            </a:p>
          </p:txBody>
        </p:sp>
      </p:grpSp>
      <p:sp>
        <p:nvSpPr>
          <p:cNvPr id="23558" name="Text Box 13"/>
          <p:cNvSpPr txBox="1">
            <a:spLocks noChangeArrowheads="1"/>
          </p:cNvSpPr>
          <p:nvPr/>
        </p:nvSpPr>
        <p:spPr bwMode="auto">
          <a:xfrm>
            <a:off x="357188" y="179388"/>
            <a:ext cx="4051300" cy="4857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700">
                <a:solidFill>
                  <a:srgbClr val="44546A"/>
                </a:solidFill>
                <a:ea typeface="HG丸ｺﾞｼｯｸM-PRO" panose="020F0600000000000000" pitchFamily="50" charset="-128"/>
              </a:rPr>
              <a:t>学級分布図の傾向④</a:t>
            </a:r>
            <a:endParaRPr lang="en-US" altLang="ja-JP" sz="2700">
              <a:solidFill>
                <a:srgbClr val="44546A"/>
              </a:solidFill>
              <a:ea typeface="HG丸ｺﾞｼｯｸM-PRO" panose="020F0600000000000000" pitchFamily="50" charset="-128"/>
            </a:endParaRPr>
          </a:p>
        </p:txBody>
      </p:sp>
      <p:sp>
        <p:nvSpPr>
          <p:cNvPr id="149509" name="Oval 5"/>
          <p:cNvSpPr>
            <a:spLocks noChangeArrowheads="1"/>
          </p:cNvSpPr>
          <p:nvPr/>
        </p:nvSpPr>
        <p:spPr bwMode="auto">
          <a:xfrm rot="21049270">
            <a:off x="2041525" y="325438"/>
            <a:ext cx="6770688" cy="4459287"/>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09"/>
                                        </p:tgtEl>
                                        <p:attrNameLst>
                                          <p:attrName>style.visibility</p:attrName>
                                        </p:attrNameLst>
                                      </p:cBhvr>
                                      <p:to>
                                        <p:strVal val="visible"/>
                                      </p:to>
                                    </p:set>
                                    <p:animEffect transition="in" filter="blinds(horizontal)">
                                      <p:cBhvr>
                                        <p:cTn id="7" dur="500"/>
                                        <p:tgtEl>
                                          <p:spTgt spid="14950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9508"/>
                                        </p:tgtEl>
                                        <p:attrNameLst>
                                          <p:attrName>style.visibility</p:attrName>
                                        </p:attrNameLst>
                                      </p:cBhvr>
                                      <p:to>
                                        <p:strVal val="visible"/>
                                      </p:to>
                                    </p:set>
                                    <p:anim calcmode="lin" valueType="num">
                                      <p:cBhvr additive="base">
                                        <p:cTn id="10" dur="500" fill="hold"/>
                                        <p:tgtEl>
                                          <p:spTgt spid="149508"/>
                                        </p:tgtEl>
                                        <p:attrNameLst>
                                          <p:attrName>ppt_x</p:attrName>
                                        </p:attrNameLst>
                                      </p:cBhvr>
                                      <p:tavLst>
                                        <p:tav tm="0">
                                          <p:val>
                                            <p:strVal val="#ppt_x"/>
                                          </p:val>
                                        </p:tav>
                                        <p:tav tm="100000">
                                          <p:val>
                                            <p:strVal val="#ppt_x"/>
                                          </p:val>
                                        </p:tav>
                                      </p:tavLst>
                                    </p:anim>
                                    <p:anim calcmode="lin" valueType="num">
                                      <p:cBhvr additive="base">
                                        <p:cTn id="11"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28" t="18326" r="47647" b="20052"/>
          <a:stretch>
            <a:fillRect/>
          </a:stretch>
        </p:blipFill>
        <p:spPr>
          <a:xfrm>
            <a:off x="576263" y="963613"/>
            <a:ext cx="7416800" cy="4887912"/>
          </a:xfrm>
        </p:spPr>
      </p:pic>
      <p:sp>
        <p:nvSpPr>
          <p:cNvPr id="1566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ja-JP" altLang="en-US" sz="4000" smtClean="0"/>
              <a:t>学級構造の理解</a:t>
            </a:r>
            <a:br>
              <a:rPr lang="ja-JP" altLang="en-US" sz="4000" smtClean="0"/>
            </a:br>
            <a:endParaRPr lang="ja-JP" altLang="en-US" sz="4000" smtClean="0"/>
          </a:p>
        </p:txBody>
      </p:sp>
      <p:sp>
        <p:nvSpPr>
          <p:cNvPr id="156676" name="Oval 4"/>
          <p:cNvSpPr>
            <a:spLocks noChangeArrowheads="1"/>
          </p:cNvSpPr>
          <p:nvPr/>
        </p:nvSpPr>
        <p:spPr bwMode="auto">
          <a:xfrm>
            <a:off x="5003800" y="2997200"/>
            <a:ext cx="360363" cy="287338"/>
          </a:xfrm>
          <a:prstGeom prst="ellipse">
            <a:avLst/>
          </a:prstGeom>
          <a:noFill/>
          <a:ln w="9525" algn="ctr">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p>
            <a:pPr algn="ctr" eaLnBrk="1" hangingPunct="1">
              <a:defRPr/>
            </a:pPr>
            <a:endParaRPr lang="ja-JP" altLang="en-US">
              <a:latin typeface="Arial" charset="0"/>
            </a:endParaRPr>
          </a:p>
        </p:txBody>
      </p:sp>
      <p:sp>
        <p:nvSpPr>
          <p:cNvPr id="156677" name="Oval 5"/>
          <p:cNvSpPr>
            <a:spLocks noChangeArrowheads="1"/>
          </p:cNvSpPr>
          <p:nvPr/>
        </p:nvSpPr>
        <p:spPr bwMode="auto">
          <a:xfrm>
            <a:off x="6227763" y="2060575"/>
            <a:ext cx="287337" cy="287338"/>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78" name="Oval 6"/>
          <p:cNvSpPr>
            <a:spLocks noChangeArrowheads="1"/>
          </p:cNvSpPr>
          <p:nvPr/>
        </p:nvSpPr>
        <p:spPr bwMode="auto">
          <a:xfrm>
            <a:off x="6156325" y="1341438"/>
            <a:ext cx="287338" cy="287337"/>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79" name="Oval 7"/>
          <p:cNvSpPr>
            <a:spLocks noChangeArrowheads="1"/>
          </p:cNvSpPr>
          <p:nvPr/>
        </p:nvSpPr>
        <p:spPr bwMode="auto">
          <a:xfrm>
            <a:off x="5795963" y="2708275"/>
            <a:ext cx="287337" cy="287338"/>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80" name="Oval 8"/>
          <p:cNvSpPr>
            <a:spLocks noChangeArrowheads="1"/>
          </p:cNvSpPr>
          <p:nvPr/>
        </p:nvSpPr>
        <p:spPr bwMode="auto">
          <a:xfrm>
            <a:off x="5435600" y="2492375"/>
            <a:ext cx="360363" cy="287338"/>
          </a:xfrm>
          <a:prstGeom prst="ellipse">
            <a:avLst/>
          </a:prstGeom>
          <a:noFill/>
          <a:ln w="9525" algn="ctr">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p>
            <a:pPr algn="ctr" eaLnBrk="1" hangingPunct="1">
              <a:defRPr/>
            </a:pPr>
            <a:endParaRPr lang="ja-JP" altLang="en-US">
              <a:latin typeface="Arial" charset="0"/>
            </a:endParaRPr>
          </a:p>
        </p:txBody>
      </p:sp>
      <p:sp>
        <p:nvSpPr>
          <p:cNvPr id="156681" name="Oval 9"/>
          <p:cNvSpPr>
            <a:spLocks noChangeArrowheads="1"/>
          </p:cNvSpPr>
          <p:nvPr/>
        </p:nvSpPr>
        <p:spPr bwMode="auto">
          <a:xfrm>
            <a:off x="6119813" y="3176588"/>
            <a:ext cx="360362" cy="288925"/>
          </a:xfrm>
          <a:prstGeom prst="ellipse">
            <a:avLst/>
          </a:prstGeom>
          <a:noFill/>
          <a:ln w="9525" algn="ctr">
            <a:solidFill>
              <a:schemeClr val="tx1"/>
            </a:solidFill>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rgbClr val="A0FAFE"/>
                </a:solidFill>
              </a14:hiddenFill>
            </a:ext>
          </a:extLst>
        </p:spPr>
        <p:txBody>
          <a:bodyPr wrap="none" lIns="90000" tIns="46800" rIns="90000" bIns="46800" anchor="ctr"/>
          <a:lstStyle/>
          <a:p>
            <a:pPr algn="ctr" eaLnBrk="1" hangingPunct="1">
              <a:defRPr/>
            </a:pPr>
            <a:endParaRPr lang="ja-JP" altLang="en-US">
              <a:latin typeface="Arial" charset="0"/>
            </a:endParaRPr>
          </a:p>
        </p:txBody>
      </p:sp>
      <p:sp>
        <p:nvSpPr>
          <p:cNvPr id="156682" name="AutoShape 10"/>
          <p:cNvSpPr>
            <a:spLocks noChangeArrowheads="1"/>
          </p:cNvSpPr>
          <p:nvPr/>
        </p:nvSpPr>
        <p:spPr bwMode="auto">
          <a:xfrm>
            <a:off x="4318000" y="3824288"/>
            <a:ext cx="288925" cy="215900"/>
          </a:xfrm>
          <a:prstGeom prst="triangle">
            <a:avLst>
              <a:gd name="adj" fmla="val 50000"/>
            </a:avLst>
          </a:prstGeom>
          <a:noFill/>
          <a:ln w="9525" algn="ctr">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83" name="AutoShape 11"/>
          <p:cNvSpPr>
            <a:spLocks noChangeArrowheads="1"/>
          </p:cNvSpPr>
          <p:nvPr/>
        </p:nvSpPr>
        <p:spPr bwMode="auto">
          <a:xfrm>
            <a:off x="4284663" y="3284538"/>
            <a:ext cx="288925" cy="215900"/>
          </a:xfrm>
          <a:prstGeom prst="triangle">
            <a:avLst>
              <a:gd name="adj" fmla="val 50000"/>
            </a:avLst>
          </a:prstGeom>
          <a:noFill/>
          <a:ln w="9525" algn="ctr">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84" name="AutoShape 12"/>
          <p:cNvSpPr>
            <a:spLocks noChangeArrowheads="1"/>
          </p:cNvSpPr>
          <p:nvPr/>
        </p:nvSpPr>
        <p:spPr bwMode="auto">
          <a:xfrm>
            <a:off x="5183188" y="3638550"/>
            <a:ext cx="288925" cy="215900"/>
          </a:xfrm>
          <a:prstGeom prst="triangle">
            <a:avLst>
              <a:gd name="adj" fmla="val 50000"/>
            </a:avLst>
          </a:prstGeom>
          <a:noFill/>
          <a:ln w="9525" algn="ctr">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6685" name="Freeform 13"/>
          <p:cNvSpPr>
            <a:spLocks/>
          </p:cNvSpPr>
          <p:nvPr/>
        </p:nvSpPr>
        <p:spPr bwMode="auto">
          <a:xfrm>
            <a:off x="3779838" y="2828925"/>
            <a:ext cx="1955800" cy="1536700"/>
          </a:xfrm>
          <a:custGeom>
            <a:avLst/>
            <a:gdLst>
              <a:gd name="T0" fmla="*/ 30 w 1081"/>
              <a:gd name="T1" fmla="*/ 197 h 1013"/>
              <a:gd name="T2" fmla="*/ 393 w 1081"/>
              <a:gd name="T3" fmla="*/ 151 h 1013"/>
              <a:gd name="T4" fmla="*/ 484 w 1081"/>
              <a:gd name="T5" fmla="*/ 514 h 1013"/>
              <a:gd name="T6" fmla="*/ 1028 w 1081"/>
              <a:gd name="T7" fmla="*/ 423 h 1013"/>
              <a:gd name="T8" fmla="*/ 802 w 1081"/>
              <a:gd name="T9" fmla="*/ 922 h 1013"/>
              <a:gd name="T10" fmla="*/ 121 w 1081"/>
              <a:gd name="T11" fmla="*/ 877 h 1013"/>
              <a:gd name="T12" fmla="*/ 76 w 1081"/>
              <a:gd name="T13" fmla="*/ 106 h 1013"/>
              <a:gd name="T14" fmla="*/ 76 w 1081"/>
              <a:gd name="T15" fmla="*/ 242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1" h="1013">
                <a:moveTo>
                  <a:pt x="30" y="197"/>
                </a:moveTo>
                <a:cubicBezTo>
                  <a:pt x="173" y="147"/>
                  <a:pt x="317" y="98"/>
                  <a:pt x="393" y="151"/>
                </a:cubicBezTo>
                <a:cubicBezTo>
                  <a:pt x="469" y="204"/>
                  <a:pt x="378" y="469"/>
                  <a:pt x="484" y="514"/>
                </a:cubicBezTo>
                <a:cubicBezTo>
                  <a:pt x="590" y="559"/>
                  <a:pt x="975" y="355"/>
                  <a:pt x="1028" y="423"/>
                </a:cubicBezTo>
                <a:cubicBezTo>
                  <a:pt x="1081" y="491"/>
                  <a:pt x="953" y="846"/>
                  <a:pt x="802" y="922"/>
                </a:cubicBezTo>
                <a:cubicBezTo>
                  <a:pt x="651" y="998"/>
                  <a:pt x="242" y="1013"/>
                  <a:pt x="121" y="877"/>
                </a:cubicBezTo>
                <a:cubicBezTo>
                  <a:pt x="0" y="741"/>
                  <a:pt x="83" y="212"/>
                  <a:pt x="76" y="106"/>
                </a:cubicBezTo>
                <a:cubicBezTo>
                  <a:pt x="69" y="0"/>
                  <a:pt x="72" y="121"/>
                  <a:pt x="76" y="242"/>
                </a:cubicBezTo>
              </a:path>
            </a:pathLst>
          </a:custGeom>
          <a:noFill/>
          <a:ln w="9525" cap="flat" cmpd="sng">
            <a:solidFill>
              <a:schemeClr val="tx1"/>
            </a:solidFill>
            <a:prstDash val="solid"/>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p>
            <a:pPr algn="ctr" eaLnBrk="1" hangingPunct="1">
              <a:defRPr/>
            </a:pPr>
            <a:endParaRPr lang="ja-JP" altLang="en-US">
              <a:latin typeface="Arial" charset="0"/>
            </a:endParaRPr>
          </a:p>
        </p:txBody>
      </p:sp>
      <p:sp>
        <p:nvSpPr>
          <p:cNvPr id="156686" name="Line 14"/>
          <p:cNvSpPr>
            <a:spLocks noChangeShapeType="1"/>
          </p:cNvSpPr>
          <p:nvPr/>
        </p:nvSpPr>
        <p:spPr bwMode="auto">
          <a:xfrm flipV="1">
            <a:off x="4643438" y="1628775"/>
            <a:ext cx="1368425" cy="1511300"/>
          </a:xfrm>
          <a:prstGeom prst="line">
            <a:avLst/>
          </a:prstGeom>
          <a:noFill/>
          <a:ln w="9525">
            <a:solidFill>
              <a:srgbClr val="FF0000"/>
            </a:solidFill>
            <a:round/>
            <a:headEnd type="triangle" w="med" len="med"/>
            <a:tailEnd type="triangle" w="med" len="med"/>
          </a:ln>
          <a:effectLst>
            <a:prstShdw prst="shdw17" dist="17961" dir="2700000">
              <a:srgbClr val="990000"/>
            </a:prstShdw>
          </a:effectLst>
          <a:extLst>
            <a:ext uri="{909E8E84-426E-40DD-AFC4-6F175D3DCCD1}">
              <a14:hiddenFill xmlns:a14="http://schemas.microsoft.com/office/drawing/2010/main">
                <a:noFill/>
              </a14:hiddenFill>
            </a:ext>
          </a:extLst>
        </p:spPr>
        <p:txBody>
          <a:bodyPr wrap="none" lIns="90000" tIns="46800" rIns="90000" bIns="46800" anchor="ctr"/>
          <a:lstStyle/>
          <a:p>
            <a:endParaRPr lang="ja-JP" altLang="en-US"/>
          </a:p>
        </p:txBody>
      </p:sp>
      <p:sp>
        <p:nvSpPr>
          <p:cNvPr id="156687" name="Freeform 15"/>
          <p:cNvSpPr>
            <a:spLocks/>
          </p:cNvSpPr>
          <p:nvPr/>
        </p:nvSpPr>
        <p:spPr bwMode="auto">
          <a:xfrm>
            <a:off x="5668963" y="1062038"/>
            <a:ext cx="990600" cy="2043112"/>
          </a:xfrm>
          <a:custGeom>
            <a:avLst/>
            <a:gdLst>
              <a:gd name="T0" fmla="*/ 255 w 624"/>
              <a:gd name="T1" fmla="*/ 494 h 1287"/>
              <a:gd name="T2" fmla="*/ 298 w 624"/>
              <a:gd name="T3" fmla="*/ 135 h 1287"/>
              <a:gd name="T4" fmla="*/ 309 w 624"/>
              <a:gd name="T5" fmla="*/ 37 h 1287"/>
              <a:gd name="T6" fmla="*/ 581 w 624"/>
              <a:gd name="T7" fmla="*/ 59 h 1287"/>
              <a:gd name="T8" fmla="*/ 624 w 624"/>
              <a:gd name="T9" fmla="*/ 277 h 1287"/>
              <a:gd name="T10" fmla="*/ 581 w 624"/>
              <a:gd name="T11" fmla="*/ 983 h 1287"/>
              <a:gd name="T12" fmla="*/ 494 w 624"/>
              <a:gd name="T13" fmla="*/ 1135 h 1287"/>
              <a:gd name="T14" fmla="*/ 320 w 624"/>
              <a:gd name="T15" fmla="*/ 1157 h 1287"/>
              <a:gd name="T16" fmla="*/ 287 w 624"/>
              <a:gd name="T17" fmla="*/ 1179 h 1287"/>
              <a:gd name="T18" fmla="*/ 244 w 624"/>
              <a:gd name="T19" fmla="*/ 1244 h 1287"/>
              <a:gd name="T20" fmla="*/ 146 w 624"/>
              <a:gd name="T21" fmla="*/ 1287 h 1287"/>
              <a:gd name="T22" fmla="*/ 48 w 624"/>
              <a:gd name="T23" fmla="*/ 1244 h 1287"/>
              <a:gd name="T24" fmla="*/ 26 w 624"/>
              <a:gd name="T25" fmla="*/ 1026 h 1287"/>
              <a:gd name="T26" fmla="*/ 59 w 624"/>
              <a:gd name="T27" fmla="*/ 1005 h 1287"/>
              <a:gd name="T28" fmla="*/ 113 w 624"/>
              <a:gd name="T29" fmla="*/ 939 h 1287"/>
              <a:gd name="T30" fmla="*/ 189 w 624"/>
              <a:gd name="T31" fmla="*/ 820 h 1287"/>
              <a:gd name="T32" fmla="*/ 255 w 624"/>
              <a:gd name="T33" fmla="*/ 494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1287">
                <a:moveTo>
                  <a:pt x="255" y="494"/>
                </a:moveTo>
                <a:cubicBezTo>
                  <a:pt x="259" y="394"/>
                  <a:pt x="232" y="234"/>
                  <a:pt x="298" y="135"/>
                </a:cubicBezTo>
                <a:cubicBezTo>
                  <a:pt x="302" y="102"/>
                  <a:pt x="278" y="48"/>
                  <a:pt x="309" y="37"/>
                </a:cubicBezTo>
                <a:cubicBezTo>
                  <a:pt x="415" y="0"/>
                  <a:pt x="493" y="30"/>
                  <a:pt x="581" y="59"/>
                </a:cubicBezTo>
                <a:cubicBezTo>
                  <a:pt x="599" y="132"/>
                  <a:pt x="609" y="204"/>
                  <a:pt x="624" y="277"/>
                </a:cubicBezTo>
                <a:cubicBezTo>
                  <a:pt x="530" y="550"/>
                  <a:pt x="601" y="362"/>
                  <a:pt x="581" y="983"/>
                </a:cubicBezTo>
                <a:cubicBezTo>
                  <a:pt x="579" y="1037"/>
                  <a:pt x="539" y="1109"/>
                  <a:pt x="494" y="1135"/>
                </a:cubicBezTo>
                <a:cubicBezTo>
                  <a:pt x="443" y="1164"/>
                  <a:pt x="378" y="1152"/>
                  <a:pt x="320" y="1157"/>
                </a:cubicBezTo>
                <a:cubicBezTo>
                  <a:pt x="309" y="1164"/>
                  <a:pt x="296" y="1169"/>
                  <a:pt x="287" y="1179"/>
                </a:cubicBezTo>
                <a:cubicBezTo>
                  <a:pt x="270" y="1199"/>
                  <a:pt x="269" y="1236"/>
                  <a:pt x="244" y="1244"/>
                </a:cubicBezTo>
                <a:cubicBezTo>
                  <a:pt x="209" y="1256"/>
                  <a:pt x="181" y="1275"/>
                  <a:pt x="146" y="1287"/>
                </a:cubicBezTo>
                <a:cubicBezTo>
                  <a:pt x="69" y="1261"/>
                  <a:pt x="100" y="1277"/>
                  <a:pt x="48" y="1244"/>
                </a:cubicBezTo>
                <a:cubicBezTo>
                  <a:pt x="0" y="1172"/>
                  <a:pt x="0" y="1130"/>
                  <a:pt x="26" y="1026"/>
                </a:cubicBezTo>
                <a:cubicBezTo>
                  <a:pt x="29" y="1013"/>
                  <a:pt x="49" y="1013"/>
                  <a:pt x="59" y="1005"/>
                </a:cubicBezTo>
                <a:cubicBezTo>
                  <a:pt x="78" y="989"/>
                  <a:pt x="101" y="962"/>
                  <a:pt x="113" y="939"/>
                </a:cubicBezTo>
                <a:cubicBezTo>
                  <a:pt x="136" y="893"/>
                  <a:pt x="145" y="850"/>
                  <a:pt x="189" y="820"/>
                </a:cubicBezTo>
                <a:cubicBezTo>
                  <a:pt x="229" y="701"/>
                  <a:pt x="114" y="529"/>
                  <a:pt x="255" y="494"/>
                </a:cubicBezTo>
                <a:close/>
              </a:path>
            </a:pathLst>
          </a:custGeom>
          <a:noFill/>
          <a:ln w="9525" cap="flat" cmpd="sng">
            <a:solidFill>
              <a:schemeClr val="tx1"/>
            </a:solidFill>
            <a:prstDash val="solid"/>
            <a:round/>
            <a:headEnd/>
            <a:tailEnd/>
          </a:ln>
          <a:effectLst>
            <a:prstShdw prst="shdw17" dist="17961" dir="2700000">
              <a:schemeClr val="tx1">
                <a:gamma/>
                <a:shade val="60000"/>
                <a:invGamma/>
              </a:schemeClr>
            </a:prst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p>
            <a:pPr algn="ctr" eaLnBrk="1" hangingPunct="1">
              <a:defRPr/>
            </a:pPr>
            <a:endParaRPr lang="ja-JP" alt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blinds(horizontal)">
                                      <p:cBhvr>
                                        <p:cTn id="7" dur="500"/>
                                        <p:tgtEl>
                                          <p:spTgt spid="1566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6677"/>
                                        </p:tgtEl>
                                        <p:attrNameLst>
                                          <p:attrName>style.visibility</p:attrName>
                                        </p:attrNameLst>
                                      </p:cBhvr>
                                      <p:to>
                                        <p:strVal val="visible"/>
                                      </p:to>
                                    </p:set>
                                    <p:animEffect transition="in" filter="blinds(horizontal)">
                                      <p:cBhvr>
                                        <p:cTn id="10" dur="500"/>
                                        <p:tgtEl>
                                          <p:spTgt spid="15667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6679"/>
                                        </p:tgtEl>
                                        <p:attrNameLst>
                                          <p:attrName>style.visibility</p:attrName>
                                        </p:attrNameLst>
                                      </p:cBhvr>
                                      <p:to>
                                        <p:strVal val="visible"/>
                                      </p:to>
                                    </p:set>
                                    <p:animEffect transition="in" filter="blinds(horizontal)">
                                      <p:cBhvr>
                                        <p:cTn id="13" dur="500"/>
                                        <p:tgtEl>
                                          <p:spTgt spid="15667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6684"/>
                                        </p:tgtEl>
                                        <p:attrNameLst>
                                          <p:attrName>style.visibility</p:attrName>
                                        </p:attrNameLst>
                                      </p:cBhvr>
                                      <p:to>
                                        <p:strVal val="visible"/>
                                      </p:to>
                                    </p:set>
                                    <p:animEffect transition="in" filter="blinds(horizontal)">
                                      <p:cBhvr>
                                        <p:cTn id="16" dur="500"/>
                                        <p:tgtEl>
                                          <p:spTgt spid="15668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6682"/>
                                        </p:tgtEl>
                                        <p:attrNameLst>
                                          <p:attrName>style.visibility</p:attrName>
                                        </p:attrNameLst>
                                      </p:cBhvr>
                                      <p:to>
                                        <p:strVal val="visible"/>
                                      </p:to>
                                    </p:set>
                                    <p:animEffect transition="in" filter="blinds(horizontal)">
                                      <p:cBhvr>
                                        <p:cTn id="19" dur="500"/>
                                        <p:tgtEl>
                                          <p:spTgt spid="15668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6683"/>
                                        </p:tgtEl>
                                        <p:attrNameLst>
                                          <p:attrName>style.visibility</p:attrName>
                                        </p:attrNameLst>
                                      </p:cBhvr>
                                      <p:to>
                                        <p:strVal val="visible"/>
                                      </p:to>
                                    </p:set>
                                    <p:animEffect transition="in" filter="blinds(horizontal)">
                                      <p:cBhvr>
                                        <p:cTn id="22" dur="500"/>
                                        <p:tgtEl>
                                          <p:spTgt spid="1566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80"/>
                                        </p:tgtEl>
                                        <p:attrNameLst>
                                          <p:attrName>style.visibility</p:attrName>
                                        </p:attrNameLst>
                                      </p:cBhvr>
                                      <p:to>
                                        <p:strVal val="visible"/>
                                      </p:to>
                                    </p:set>
                                    <p:animEffect transition="in" filter="blinds(horizontal)">
                                      <p:cBhvr>
                                        <p:cTn id="27" dur="500"/>
                                        <p:tgtEl>
                                          <p:spTgt spid="15668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6681"/>
                                        </p:tgtEl>
                                        <p:attrNameLst>
                                          <p:attrName>style.visibility</p:attrName>
                                        </p:attrNameLst>
                                      </p:cBhvr>
                                      <p:to>
                                        <p:strVal val="visible"/>
                                      </p:to>
                                    </p:set>
                                    <p:animEffect transition="in" filter="blinds(horizontal)">
                                      <p:cBhvr>
                                        <p:cTn id="30" dur="500"/>
                                        <p:tgtEl>
                                          <p:spTgt spid="15668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6676"/>
                                        </p:tgtEl>
                                        <p:attrNameLst>
                                          <p:attrName>style.visibility</p:attrName>
                                        </p:attrNameLst>
                                      </p:cBhvr>
                                      <p:to>
                                        <p:strVal val="visible"/>
                                      </p:to>
                                    </p:set>
                                    <p:animEffect transition="in" filter="blinds(horizontal)">
                                      <p:cBhvr>
                                        <p:cTn id="33" dur="500"/>
                                        <p:tgtEl>
                                          <p:spTgt spid="1566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6687"/>
                                        </p:tgtEl>
                                        <p:attrNameLst>
                                          <p:attrName>style.visibility</p:attrName>
                                        </p:attrNameLst>
                                      </p:cBhvr>
                                      <p:to>
                                        <p:strVal val="visible"/>
                                      </p:to>
                                    </p:set>
                                    <p:anim calcmode="lin" valueType="num">
                                      <p:cBhvr additive="base">
                                        <p:cTn id="38" dur="500" fill="hold"/>
                                        <p:tgtEl>
                                          <p:spTgt spid="156687"/>
                                        </p:tgtEl>
                                        <p:attrNameLst>
                                          <p:attrName>ppt_x</p:attrName>
                                        </p:attrNameLst>
                                      </p:cBhvr>
                                      <p:tavLst>
                                        <p:tav tm="0">
                                          <p:val>
                                            <p:strVal val="#ppt_x"/>
                                          </p:val>
                                        </p:tav>
                                        <p:tav tm="100000">
                                          <p:val>
                                            <p:strVal val="#ppt_x"/>
                                          </p:val>
                                        </p:tav>
                                      </p:tavLst>
                                    </p:anim>
                                    <p:anim calcmode="lin" valueType="num">
                                      <p:cBhvr additive="base">
                                        <p:cTn id="39" dur="500" fill="hold"/>
                                        <p:tgtEl>
                                          <p:spTgt spid="15668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56685"/>
                                        </p:tgtEl>
                                        <p:attrNameLst>
                                          <p:attrName>style.visibility</p:attrName>
                                        </p:attrNameLst>
                                      </p:cBhvr>
                                      <p:to>
                                        <p:strVal val="visible"/>
                                      </p:to>
                                    </p:set>
                                    <p:anim calcmode="lin" valueType="num">
                                      <p:cBhvr additive="base">
                                        <p:cTn id="42" dur="500" fill="hold"/>
                                        <p:tgtEl>
                                          <p:spTgt spid="156685"/>
                                        </p:tgtEl>
                                        <p:attrNameLst>
                                          <p:attrName>ppt_x</p:attrName>
                                        </p:attrNameLst>
                                      </p:cBhvr>
                                      <p:tavLst>
                                        <p:tav tm="0">
                                          <p:val>
                                            <p:strVal val="#ppt_x"/>
                                          </p:val>
                                        </p:tav>
                                        <p:tav tm="100000">
                                          <p:val>
                                            <p:strVal val="#ppt_x"/>
                                          </p:val>
                                        </p:tav>
                                      </p:tavLst>
                                    </p:anim>
                                    <p:anim calcmode="lin" valueType="num">
                                      <p:cBhvr additive="base">
                                        <p:cTn id="43" dur="500" fill="hold"/>
                                        <p:tgtEl>
                                          <p:spTgt spid="15668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156686"/>
                                        </p:tgtEl>
                                        <p:attrNameLst>
                                          <p:attrName>style.visibility</p:attrName>
                                        </p:attrNameLst>
                                      </p:cBhvr>
                                      <p:to>
                                        <p:strVal val="visible"/>
                                      </p:to>
                                    </p:set>
                                    <p:animEffect transition="in" filter="checkerboard(across)">
                                      <p:cBhvr>
                                        <p:cTn id="48" dur="500"/>
                                        <p:tgtEl>
                                          <p:spTgt spid="156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p:bldP spid="156678" grpId="0" animBg="1"/>
      <p:bldP spid="156679" grpId="0" animBg="1"/>
      <p:bldP spid="156680" grpId="0" animBg="1"/>
      <p:bldP spid="156681" grpId="0" animBg="1"/>
      <p:bldP spid="156682" grpId="0" animBg="1"/>
      <p:bldP spid="156683" grpId="0" animBg="1"/>
      <p:bldP spid="1566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9147175" cy="680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85738" y="63500"/>
            <a:ext cx="88931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kern="0" dirty="0" smtClean="0">
                <a:latin typeface="HGP創英角ﾎﾟｯﾌﾟ体" panose="040B0A00000000000000" pitchFamily="50" charset="-128"/>
                <a:ea typeface="HGP創英角ﾎﾟｯﾌﾟ体" panose="040B0A00000000000000" pitchFamily="50" charset="-128"/>
              </a:rPr>
              <a:t>学級アセスメントによる方針の決定</a:t>
            </a:r>
          </a:p>
        </p:txBody>
      </p:sp>
      <p:sp>
        <p:nvSpPr>
          <p:cNvPr id="29699" name="テキスト ボックス 3"/>
          <p:cNvSpPr txBox="1">
            <a:spLocks noChangeArrowheads="1"/>
          </p:cNvSpPr>
          <p:nvPr/>
        </p:nvSpPr>
        <p:spPr bwMode="auto">
          <a:xfrm>
            <a:off x="1343025" y="1136650"/>
            <a:ext cx="648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学級風土チェック</a:t>
            </a:r>
          </a:p>
        </p:txBody>
      </p:sp>
      <p:sp>
        <p:nvSpPr>
          <p:cNvPr id="5" name="下矢印 4"/>
          <p:cNvSpPr/>
          <p:nvPr/>
        </p:nvSpPr>
        <p:spPr>
          <a:xfrm>
            <a:off x="4032250" y="1862138"/>
            <a:ext cx="1079500" cy="3730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701" name="テキスト ボックス 5"/>
          <p:cNvSpPr txBox="1">
            <a:spLocks noChangeArrowheads="1"/>
          </p:cNvSpPr>
          <p:nvPr/>
        </p:nvSpPr>
        <p:spPr bwMode="auto">
          <a:xfrm>
            <a:off x="1331913" y="2235200"/>
            <a:ext cx="649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学級構造の理解</a:t>
            </a:r>
          </a:p>
        </p:txBody>
      </p:sp>
      <p:sp>
        <p:nvSpPr>
          <p:cNvPr id="29702" name="テキスト ボックス 11"/>
          <p:cNvSpPr txBox="1">
            <a:spLocks noChangeArrowheads="1"/>
          </p:cNvSpPr>
          <p:nvPr/>
        </p:nvSpPr>
        <p:spPr bwMode="auto">
          <a:xfrm>
            <a:off x="241300" y="4305300"/>
            <a:ext cx="2160588" cy="95408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学級全体の傾向の改善</a:t>
            </a:r>
          </a:p>
        </p:txBody>
      </p:sp>
      <p:sp>
        <p:nvSpPr>
          <p:cNvPr id="29703" name="テキスト ボックス 13"/>
          <p:cNvSpPr txBox="1">
            <a:spLocks noChangeArrowheads="1"/>
          </p:cNvSpPr>
          <p:nvPr/>
        </p:nvSpPr>
        <p:spPr bwMode="auto">
          <a:xfrm>
            <a:off x="800100" y="3363913"/>
            <a:ext cx="754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400">
                <a:solidFill>
                  <a:srgbClr val="FF0000"/>
                </a:solidFill>
              </a:rPr>
              <a:t>支援方針とプログラムの検討</a:t>
            </a:r>
          </a:p>
        </p:txBody>
      </p:sp>
      <p:sp>
        <p:nvSpPr>
          <p:cNvPr id="29704" name="テキスト ボックス 14"/>
          <p:cNvSpPr txBox="1">
            <a:spLocks noChangeArrowheads="1"/>
          </p:cNvSpPr>
          <p:nvPr/>
        </p:nvSpPr>
        <p:spPr bwMode="auto">
          <a:xfrm>
            <a:off x="2628900" y="4089400"/>
            <a:ext cx="2208213" cy="13843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課題を抱えた子の力を</a:t>
            </a:r>
            <a:endParaRPr lang="en-US" altLang="ja-JP" sz="2800"/>
          </a:p>
          <a:p>
            <a:pPr algn="ctr">
              <a:spcBef>
                <a:spcPct val="0"/>
              </a:spcBef>
              <a:buFontTx/>
              <a:buNone/>
            </a:pPr>
            <a:r>
              <a:rPr lang="ja-JP" altLang="en-US" sz="2800"/>
              <a:t>伸ばす</a:t>
            </a:r>
          </a:p>
        </p:txBody>
      </p:sp>
      <p:sp>
        <p:nvSpPr>
          <p:cNvPr id="29705" name="テキスト ボックス 15"/>
          <p:cNvSpPr txBox="1">
            <a:spLocks noChangeArrowheads="1"/>
          </p:cNvSpPr>
          <p:nvPr/>
        </p:nvSpPr>
        <p:spPr bwMode="auto">
          <a:xfrm>
            <a:off x="5057775" y="4089400"/>
            <a:ext cx="3829050" cy="13843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課題を抱える子が</a:t>
            </a:r>
            <a:endParaRPr lang="en-US" altLang="ja-JP" sz="2800"/>
          </a:p>
          <a:p>
            <a:pPr algn="ctr">
              <a:spcBef>
                <a:spcPct val="0"/>
              </a:spcBef>
              <a:buFontTx/>
              <a:buNone/>
            </a:pPr>
            <a:r>
              <a:rPr lang="ja-JP" altLang="en-US" sz="2800"/>
              <a:t>生き生きと過ごすことができる学級集団作り</a:t>
            </a:r>
          </a:p>
        </p:txBody>
      </p:sp>
      <p:sp>
        <p:nvSpPr>
          <p:cNvPr id="17" name="下矢印 16"/>
          <p:cNvSpPr/>
          <p:nvPr/>
        </p:nvSpPr>
        <p:spPr>
          <a:xfrm>
            <a:off x="4040188" y="3003550"/>
            <a:ext cx="1081087" cy="37147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左中かっこ 18"/>
          <p:cNvSpPr/>
          <p:nvPr/>
        </p:nvSpPr>
        <p:spPr>
          <a:xfrm rot="16200000">
            <a:off x="4398963" y="1290637"/>
            <a:ext cx="431800" cy="8747125"/>
          </a:xfrm>
          <a:prstGeom prst="leftBrace">
            <a:avLst>
              <a:gd name="adj1" fmla="val 48926"/>
              <a:gd name="adj2" fmla="val 501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708" name="テキスト ボックス 19"/>
          <p:cNvSpPr txBox="1">
            <a:spLocks noChangeArrowheads="1"/>
          </p:cNvSpPr>
          <p:nvPr/>
        </p:nvSpPr>
        <p:spPr bwMode="auto">
          <a:xfrm>
            <a:off x="534988" y="59769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教員集団の組織的なかかわり</a:t>
            </a:r>
          </a:p>
        </p:txBody>
      </p:sp>
      <p:pic>
        <p:nvPicPr>
          <p:cNvPr id="2970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213" y="1381125"/>
            <a:ext cx="1841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4" descr="\\YH-15-00000286\Share\16_個人ホルダー\土井\イラスト\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468813"/>
            <a:ext cx="25796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2411413" y="728663"/>
            <a:ext cx="5210175" cy="1079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rPr>
              <a:t>平成２９年度　　</a:t>
            </a:r>
            <a:r>
              <a:rPr lang="en-US" altLang="ja-JP" sz="2000" dirty="0">
                <a:solidFill>
                  <a:schemeClr val="tx1"/>
                </a:solidFill>
              </a:rPr>
              <a:t>YP</a:t>
            </a:r>
            <a:r>
              <a:rPr lang="ja-JP" altLang="en-US" sz="2000" dirty="0">
                <a:solidFill>
                  <a:schemeClr val="tx1"/>
                </a:solidFill>
              </a:rPr>
              <a:t>検討委員</a:t>
            </a:r>
            <a:endParaRPr lang="en-US" altLang="ja-JP" sz="2000" dirty="0">
              <a:solidFill>
                <a:schemeClr val="tx1"/>
              </a:solidFill>
            </a:endParaRPr>
          </a:p>
          <a:p>
            <a:pPr algn="ctr">
              <a:defRPr/>
            </a:pPr>
            <a:endParaRPr lang="en-US" altLang="ja-JP" sz="2000" dirty="0">
              <a:solidFill>
                <a:schemeClr val="tx1"/>
              </a:solidFill>
            </a:endParaRPr>
          </a:p>
          <a:p>
            <a:pPr algn="ctr">
              <a:defRPr/>
            </a:pPr>
            <a:endParaRPr lang="ja-JP" altLang="en-US" sz="2000" dirty="0">
              <a:solidFill>
                <a:schemeClr val="tx1"/>
              </a:solidFill>
            </a:endParaRPr>
          </a:p>
        </p:txBody>
      </p:sp>
      <p:grpSp>
        <p:nvGrpSpPr>
          <p:cNvPr id="31748" name="Group 7"/>
          <p:cNvGrpSpPr>
            <a:grpSpLocks noChangeAspect="1"/>
          </p:cNvGrpSpPr>
          <p:nvPr/>
        </p:nvGrpSpPr>
        <p:grpSpPr bwMode="auto">
          <a:xfrm>
            <a:off x="3492500" y="1268413"/>
            <a:ext cx="7559675" cy="4826000"/>
            <a:chOff x="2200" y="799"/>
            <a:chExt cx="4762" cy="3040"/>
          </a:xfrm>
        </p:grpSpPr>
        <p:sp>
          <p:nvSpPr>
            <p:cNvPr id="31749" name="AutoShape 6"/>
            <p:cNvSpPr>
              <a:spLocks noChangeAspect="1" noChangeArrowheads="1" noTextEdit="1"/>
            </p:cNvSpPr>
            <p:nvPr/>
          </p:nvSpPr>
          <p:spPr bwMode="auto">
            <a:xfrm>
              <a:off x="2200" y="799"/>
              <a:ext cx="4762"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750" name="Rectangle 8"/>
            <p:cNvSpPr>
              <a:spLocks noChangeArrowheads="1"/>
            </p:cNvSpPr>
            <p:nvPr/>
          </p:nvSpPr>
          <p:spPr bwMode="auto">
            <a:xfrm>
              <a:off x="2200" y="843"/>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a:t>
              </a:r>
              <a:endParaRPr lang="ja-JP" altLang="ja-JP" sz="1800"/>
            </a:p>
          </p:txBody>
        </p:sp>
        <p:sp>
          <p:nvSpPr>
            <p:cNvPr id="31751" name="Rectangle 9"/>
            <p:cNvSpPr>
              <a:spLocks noChangeArrowheads="1"/>
            </p:cNvSpPr>
            <p:nvPr/>
          </p:nvSpPr>
          <p:spPr bwMode="auto">
            <a:xfrm>
              <a:off x="2318" y="843"/>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専門家</a:t>
              </a:r>
              <a:endParaRPr lang="ja-JP" altLang="ja-JP" sz="1800"/>
            </a:p>
          </p:txBody>
        </p:sp>
        <p:sp>
          <p:nvSpPr>
            <p:cNvPr id="31752" name="Rectangle 10"/>
            <p:cNvSpPr>
              <a:spLocks noChangeArrowheads="1"/>
            </p:cNvSpPr>
            <p:nvPr/>
          </p:nvSpPr>
          <p:spPr bwMode="auto">
            <a:xfrm>
              <a:off x="2672" y="826"/>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53" name="Rectangle 11"/>
            <p:cNvSpPr>
              <a:spLocks noChangeArrowheads="1"/>
            </p:cNvSpPr>
            <p:nvPr/>
          </p:nvSpPr>
          <p:spPr bwMode="auto">
            <a:xfrm>
              <a:off x="2789" y="826"/>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54" name="Rectangle 12"/>
            <p:cNvSpPr>
              <a:spLocks noChangeArrowheads="1"/>
            </p:cNvSpPr>
            <p:nvPr/>
          </p:nvSpPr>
          <p:spPr bwMode="auto">
            <a:xfrm>
              <a:off x="2200" y="1045"/>
              <a:ext cx="7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500">
                  <a:solidFill>
                    <a:srgbClr val="000000"/>
                  </a:solidFill>
                  <a:latin typeface="ＭＳ 明朝" panose="02020609040205080304" pitchFamily="17" charset="-128"/>
                </a:rPr>
                <a:t>横</a:t>
              </a:r>
              <a:r>
                <a:rPr lang="ja-JP" altLang="ja-JP" sz="1500">
                  <a:solidFill>
                    <a:srgbClr val="000000"/>
                  </a:solidFill>
                  <a:latin typeface="ＭＳ 明朝" panose="02020609040205080304" pitchFamily="17" charset="-128"/>
                </a:rPr>
                <a:t>浜国立大学</a:t>
              </a:r>
              <a:endParaRPr lang="ja-JP" altLang="ja-JP" sz="1800"/>
            </a:p>
          </p:txBody>
        </p:sp>
        <p:sp>
          <p:nvSpPr>
            <p:cNvPr id="31755" name="Rectangle 13"/>
            <p:cNvSpPr>
              <a:spLocks noChangeArrowheads="1"/>
            </p:cNvSpPr>
            <p:nvPr/>
          </p:nvSpPr>
          <p:spPr bwMode="auto">
            <a:xfrm>
              <a:off x="2789" y="1045"/>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56" name="Rectangle 14"/>
            <p:cNvSpPr>
              <a:spLocks noChangeArrowheads="1"/>
            </p:cNvSpPr>
            <p:nvPr/>
          </p:nvSpPr>
          <p:spPr bwMode="auto">
            <a:xfrm>
              <a:off x="2908" y="1028"/>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57" name="Rectangle 15"/>
            <p:cNvSpPr>
              <a:spLocks noChangeArrowheads="1"/>
            </p:cNvSpPr>
            <p:nvPr/>
          </p:nvSpPr>
          <p:spPr bwMode="auto">
            <a:xfrm>
              <a:off x="2965" y="104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58" name="Rectangle 16"/>
            <p:cNvSpPr>
              <a:spLocks noChangeArrowheads="1"/>
            </p:cNvSpPr>
            <p:nvPr/>
          </p:nvSpPr>
          <p:spPr bwMode="auto">
            <a:xfrm>
              <a:off x="3202" y="1028"/>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59" name="Rectangle 17"/>
            <p:cNvSpPr>
              <a:spLocks noChangeArrowheads="1"/>
            </p:cNvSpPr>
            <p:nvPr/>
          </p:nvSpPr>
          <p:spPr bwMode="auto">
            <a:xfrm>
              <a:off x="3318" y="1028"/>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60" name="Rectangle 18"/>
            <p:cNvSpPr>
              <a:spLocks noChangeArrowheads="1"/>
            </p:cNvSpPr>
            <p:nvPr/>
          </p:nvSpPr>
          <p:spPr bwMode="auto">
            <a:xfrm>
              <a:off x="3376" y="104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名</a:t>
              </a:r>
              <a:endParaRPr lang="ja-JP" altLang="ja-JP" sz="1800"/>
            </a:p>
          </p:txBody>
        </p:sp>
        <p:sp>
          <p:nvSpPr>
            <p:cNvPr id="31761" name="Rectangle 19"/>
            <p:cNvSpPr>
              <a:spLocks noChangeArrowheads="1"/>
            </p:cNvSpPr>
            <p:nvPr/>
          </p:nvSpPr>
          <p:spPr bwMode="auto">
            <a:xfrm>
              <a:off x="3495" y="1045"/>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誉教授</a:t>
              </a:r>
              <a:endParaRPr lang="ja-JP" altLang="ja-JP" sz="1800"/>
            </a:p>
          </p:txBody>
        </p:sp>
        <p:sp>
          <p:nvSpPr>
            <p:cNvPr id="31762" name="Rectangle 20"/>
            <p:cNvSpPr>
              <a:spLocks noChangeArrowheads="1"/>
            </p:cNvSpPr>
            <p:nvPr/>
          </p:nvSpPr>
          <p:spPr bwMode="auto">
            <a:xfrm>
              <a:off x="3849" y="1045"/>
              <a:ext cx="23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63" name="Rectangle 21"/>
            <p:cNvSpPr>
              <a:spLocks noChangeArrowheads="1"/>
            </p:cNvSpPr>
            <p:nvPr/>
          </p:nvSpPr>
          <p:spPr bwMode="auto">
            <a:xfrm>
              <a:off x="4203" y="1028"/>
              <a:ext cx="2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64" name="Rectangle 22"/>
            <p:cNvSpPr>
              <a:spLocks noChangeArrowheads="1"/>
            </p:cNvSpPr>
            <p:nvPr/>
          </p:nvSpPr>
          <p:spPr bwMode="auto">
            <a:xfrm>
              <a:off x="4495" y="104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岡田</a:t>
              </a:r>
              <a:endParaRPr lang="ja-JP" altLang="ja-JP" sz="1800"/>
            </a:p>
          </p:txBody>
        </p:sp>
        <p:sp>
          <p:nvSpPr>
            <p:cNvPr id="31765" name="Rectangle 23"/>
            <p:cNvSpPr>
              <a:spLocks noChangeArrowheads="1"/>
            </p:cNvSpPr>
            <p:nvPr/>
          </p:nvSpPr>
          <p:spPr bwMode="auto">
            <a:xfrm>
              <a:off x="4732" y="1045"/>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66" name="Rectangle 24"/>
            <p:cNvSpPr>
              <a:spLocks noChangeArrowheads="1"/>
            </p:cNvSpPr>
            <p:nvPr/>
          </p:nvSpPr>
          <p:spPr bwMode="auto">
            <a:xfrm>
              <a:off x="4849" y="104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守弘</a:t>
              </a:r>
              <a:endParaRPr lang="ja-JP" altLang="ja-JP" sz="1800"/>
            </a:p>
          </p:txBody>
        </p:sp>
        <p:sp>
          <p:nvSpPr>
            <p:cNvPr id="31767" name="Rectangle 25"/>
            <p:cNvSpPr>
              <a:spLocks noChangeArrowheads="1"/>
            </p:cNvSpPr>
            <p:nvPr/>
          </p:nvSpPr>
          <p:spPr bwMode="auto">
            <a:xfrm>
              <a:off x="5084" y="1028"/>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68" name="Rectangle 26"/>
            <p:cNvSpPr>
              <a:spLocks noChangeArrowheads="1"/>
            </p:cNvSpPr>
            <p:nvPr/>
          </p:nvSpPr>
          <p:spPr bwMode="auto">
            <a:xfrm>
              <a:off x="2200" y="1248"/>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瀬谷小学校</a:t>
              </a:r>
              <a:endParaRPr lang="ja-JP" altLang="ja-JP" sz="1800"/>
            </a:p>
          </p:txBody>
        </p:sp>
        <p:sp>
          <p:nvSpPr>
            <p:cNvPr id="31769" name="Rectangle 27"/>
            <p:cNvSpPr>
              <a:spLocks noChangeArrowheads="1"/>
            </p:cNvSpPr>
            <p:nvPr/>
          </p:nvSpPr>
          <p:spPr bwMode="auto">
            <a:xfrm>
              <a:off x="2789"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70" name="Rectangle 28"/>
            <p:cNvSpPr>
              <a:spLocks noChangeArrowheads="1"/>
            </p:cNvSpPr>
            <p:nvPr/>
          </p:nvSpPr>
          <p:spPr bwMode="auto">
            <a:xfrm>
              <a:off x="3026" y="123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71" name="Rectangle 29"/>
            <p:cNvSpPr>
              <a:spLocks noChangeArrowheads="1"/>
            </p:cNvSpPr>
            <p:nvPr/>
          </p:nvSpPr>
          <p:spPr bwMode="auto">
            <a:xfrm>
              <a:off x="3084"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72" name="Rectangle 30"/>
            <p:cNvSpPr>
              <a:spLocks noChangeArrowheads="1"/>
            </p:cNvSpPr>
            <p:nvPr/>
          </p:nvSpPr>
          <p:spPr bwMode="auto">
            <a:xfrm>
              <a:off x="3319" y="123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73" name="Rectangle 31"/>
            <p:cNvSpPr>
              <a:spLocks noChangeArrowheads="1"/>
            </p:cNvSpPr>
            <p:nvPr/>
          </p:nvSpPr>
          <p:spPr bwMode="auto">
            <a:xfrm>
              <a:off x="3377"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校</a:t>
              </a:r>
              <a:endParaRPr lang="ja-JP" altLang="ja-JP" sz="1800"/>
            </a:p>
          </p:txBody>
        </p:sp>
        <p:sp>
          <p:nvSpPr>
            <p:cNvPr id="31774" name="Rectangle 32"/>
            <p:cNvSpPr>
              <a:spLocks noChangeArrowheads="1"/>
            </p:cNvSpPr>
            <p:nvPr/>
          </p:nvSpPr>
          <p:spPr bwMode="auto">
            <a:xfrm>
              <a:off x="3495" y="123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75" name="Rectangle 33"/>
            <p:cNvSpPr>
              <a:spLocks noChangeArrowheads="1"/>
            </p:cNvSpPr>
            <p:nvPr/>
          </p:nvSpPr>
          <p:spPr bwMode="auto">
            <a:xfrm>
              <a:off x="3553" y="1248"/>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76" name="Rectangle 34"/>
            <p:cNvSpPr>
              <a:spLocks noChangeArrowheads="1"/>
            </p:cNvSpPr>
            <p:nvPr/>
          </p:nvSpPr>
          <p:spPr bwMode="auto">
            <a:xfrm>
              <a:off x="3672"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長</a:t>
              </a:r>
              <a:endParaRPr lang="ja-JP" altLang="ja-JP" sz="1800"/>
            </a:p>
          </p:txBody>
        </p:sp>
        <p:sp>
          <p:nvSpPr>
            <p:cNvPr id="31777" name="Rectangle 35"/>
            <p:cNvSpPr>
              <a:spLocks noChangeArrowheads="1"/>
            </p:cNvSpPr>
            <p:nvPr/>
          </p:nvSpPr>
          <p:spPr bwMode="auto">
            <a:xfrm>
              <a:off x="3790" y="1248"/>
              <a:ext cx="23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78" name="Rectangle 36"/>
            <p:cNvSpPr>
              <a:spLocks noChangeArrowheads="1"/>
            </p:cNvSpPr>
            <p:nvPr/>
          </p:nvSpPr>
          <p:spPr bwMode="auto">
            <a:xfrm>
              <a:off x="4144" y="1231"/>
              <a:ext cx="25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79" name="Rectangle 37"/>
            <p:cNvSpPr>
              <a:spLocks noChangeArrowheads="1"/>
            </p:cNvSpPr>
            <p:nvPr/>
          </p:nvSpPr>
          <p:spPr bwMode="auto">
            <a:xfrm>
              <a:off x="4494"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蒲地</a:t>
              </a:r>
              <a:endParaRPr lang="ja-JP" altLang="ja-JP" sz="1800"/>
            </a:p>
          </p:txBody>
        </p:sp>
        <p:sp>
          <p:nvSpPr>
            <p:cNvPr id="31780" name="Rectangle 38"/>
            <p:cNvSpPr>
              <a:spLocks noChangeArrowheads="1"/>
            </p:cNvSpPr>
            <p:nvPr/>
          </p:nvSpPr>
          <p:spPr bwMode="auto">
            <a:xfrm>
              <a:off x="4730" y="1248"/>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81" name="Rectangle 39"/>
            <p:cNvSpPr>
              <a:spLocks noChangeArrowheads="1"/>
            </p:cNvSpPr>
            <p:nvPr/>
          </p:nvSpPr>
          <p:spPr bwMode="auto">
            <a:xfrm>
              <a:off x="4849" y="124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啓子</a:t>
              </a:r>
              <a:endParaRPr lang="ja-JP" altLang="ja-JP" sz="1800"/>
            </a:p>
          </p:txBody>
        </p:sp>
        <p:sp>
          <p:nvSpPr>
            <p:cNvPr id="31782" name="Rectangle 40"/>
            <p:cNvSpPr>
              <a:spLocks noChangeArrowheads="1"/>
            </p:cNvSpPr>
            <p:nvPr/>
          </p:nvSpPr>
          <p:spPr bwMode="auto">
            <a:xfrm>
              <a:off x="5084" y="123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83" name="Rectangle 41"/>
            <p:cNvSpPr>
              <a:spLocks noChangeArrowheads="1"/>
            </p:cNvSpPr>
            <p:nvPr/>
          </p:nvSpPr>
          <p:spPr bwMode="auto">
            <a:xfrm>
              <a:off x="2200" y="1437"/>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84" name="Rectangle 42"/>
            <p:cNvSpPr>
              <a:spLocks noChangeArrowheads="1"/>
            </p:cNvSpPr>
            <p:nvPr/>
          </p:nvSpPr>
          <p:spPr bwMode="auto">
            <a:xfrm>
              <a:off x="2200" y="1654"/>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a:t>
              </a:r>
              <a:endParaRPr lang="ja-JP" altLang="ja-JP" sz="1800"/>
            </a:p>
          </p:txBody>
        </p:sp>
        <p:sp>
          <p:nvSpPr>
            <p:cNvPr id="31785" name="Rectangle 43"/>
            <p:cNvSpPr>
              <a:spLocks noChangeArrowheads="1"/>
            </p:cNvSpPr>
            <p:nvPr/>
          </p:nvSpPr>
          <p:spPr bwMode="auto">
            <a:xfrm>
              <a:off x="2318" y="1654"/>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検討委員</a:t>
              </a:r>
              <a:endParaRPr lang="ja-JP" altLang="ja-JP" sz="1800"/>
            </a:p>
          </p:txBody>
        </p:sp>
        <p:sp>
          <p:nvSpPr>
            <p:cNvPr id="31786" name="Rectangle 44"/>
            <p:cNvSpPr>
              <a:spLocks noChangeArrowheads="1"/>
            </p:cNvSpPr>
            <p:nvPr/>
          </p:nvSpPr>
          <p:spPr bwMode="auto">
            <a:xfrm>
              <a:off x="2789" y="1637"/>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87" name="Rectangle 45"/>
            <p:cNvSpPr>
              <a:spLocks noChangeArrowheads="1"/>
            </p:cNvSpPr>
            <p:nvPr/>
          </p:nvSpPr>
          <p:spPr bwMode="auto">
            <a:xfrm>
              <a:off x="2200" y="1857"/>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岡津中学校</a:t>
              </a:r>
              <a:endParaRPr lang="ja-JP" altLang="ja-JP" sz="1800"/>
            </a:p>
          </p:txBody>
        </p:sp>
        <p:sp>
          <p:nvSpPr>
            <p:cNvPr id="31788" name="Rectangle 46"/>
            <p:cNvSpPr>
              <a:spLocks noChangeArrowheads="1"/>
            </p:cNvSpPr>
            <p:nvPr/>
          </p:nvSpPr>
          <p:spPr bwMode="auto">
            <a:xfrm>
              <a:off x="2789" y="1857"/>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89" name="Rectangle 47"/>
            <p:cNvSpPr>
              <a:spLocks noChangeArrowheads="1"/>
            </p:cNvSpPr>
            <p:nvPr/>
          </p:nvSpPr>
          <p:spPr bwMode="auto">
            <a:xfrm>
              <a:off x="3026" y="1840"/>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90" name="Rectangle 48"/>
            <p:cNvSpPr>
              <a:spLocks noChangeArrowheads="1"/>
            </p:cNvSpPr>
            <p:nvPr/>
          </p:nvSpPr>
          <p:spPr bwMode="auto">
            <a:xfrm>
              <a:off x="3142" y="1857"/>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91" name="Rectangle 49"/>
            <p:cNvSpPr>
              <a:spLocks noChangeArrowheads="1"/>
            </p:cNvSpPr>
            <p:nvPr/>
          </p:nvSpPr>
          <p:spPr bwMode="auto">
            <a:xfrm>
              <a:off x="3378" y="1857"/>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副校長</a:t>
              </a:r>
              <a:endParaRPr lang="ja-JP" altLang="ja-JP" sz="1800"/>
            </a:p>
          </p:txBody>
        </p:sp>
        <p:sp>
          <p:nvSpPr>
            <p:cNvPr id="31792" name="Rectangle 50"/>
            <p:cNvSpPr>
              <a:spLocks noChangeArrowheads="1"/>
            </p:cNvSpPr>
            <p:nvPr/>
          </p:nvSpPr>
          <p:spPr bwMode="auto">
            <a:xfrm>
              <a:off x="3732" y="1857"/>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93" name="Rectangle 51"/>
            <p:cNvSpPr>
              <a:spLocks noChangeArrowheads="1"/>
            </p:cNvSpPr>
            <p:nvPr/>
          </p:nvSpPr>
          <p:spPr bwMode="auto">
            <a:xfrm>
              <a:off x="3968" y="1840"/>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94" name="Rectangle 52"/>
            <p:cNvSpPr>
              <a:spLocks noChangeArrowheads="1"/>
            </p:cNvSpPr>
            <p:nvPr/>
          </p:nvSpPr>
          <p:spPr bwMode="auto">
            <a:xfrm>
              <a:off x="4026" y="1857"/>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95" name="Rectangle 53"/>
            <p:cNvSpPr>
              <a:spLocks noChangeArrowheads="1"/>
            </p:cNvSpPr>
            <p:nvPr/>
          </p:nvSpPr>
          <p:spPr bwMode="auto">
            <a:xfrm>
              <a:off x="4144" y="1840"/>
              <a:ext cx="25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796" name="Rectangle 54"/>
            <p:cNvSpPr>
              <a:spLocks noChangeArrowheads="1"/>
            </p:cNvSpPr>
            <p:nvPr/>
          </p:nvSpPr>
          <p:spPr bwMode="auto">
            <a:xfrm>
              <a:off x="4495" y="1857"/>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山岸</a:t>
              </a:r>
              <a:endParaRPr lang="ja-JP" altLang="ja-JP" sz="1800"/>
            </a:p>
          </p:txBody>
        </p:sp>
        <p:sp>
          <p:nvSpPr>
            <p:cNvPr id="31797" name="Rectangle 55"/>
            <p:cNvSpPr>
              <a:spLocks noChangeArrowheads="1"/>
            </p:cNvSpPr>
            <p:nvPr/>
          </p:nvSpPr>
          <p:spPr bwMode="auto">
            <a:xfrm>
              <a:off x="4732" y="1857"/>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798" name="Rectangle 56"/>
            <p:cNvSpPr>
              <a:spLocks noChangeArrowheads="1"/>
            </p:cNvSpPr>
            <p:nvPr/>
          </p:nvSpPr>
          <p:spPr bwMode="auto">
            <a:xfrm>
              <a:off x="4849" y="1857"/>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和美</a:t>
              </a:r>
              <a:endParaRPr lang="ja-JP" altLang="ja-JP" sz="1800"/>
            </a:p>
          </p:txBody>
        </p:sp>
        <p:sp>
          <p:nvSpPr>
            <p:cNvPr id="31799" name="Rectangle 57"/>
            <p:cNvSpPr>
              <a:spLocks noChangeArrowheads="1"/>
            </p:cNvSpPr>
            <p:nvPr/>
          </p:nvSpPr>
          <p:spPr bwMode="auto">
            <a:xfrm>
              <a:off x="5084" y="1840"/>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0" name="Rectangle 58"/>
            <p:cNvSpPr>
              <a:spLocks noChangeArrowheads="1"/>
            </p:cNvSpPr>
            <p:nvPr/>
          </p:nvSpPr>
          <p:spPr bwMode="auto">
            <a:xfrm>
              <a:off x="2200" y="2060"/>
              <a:ext cx="5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洋光台第四小学校</a:t>
              </a:r>
              <a:endParaRPr lang="ja-JP" altLang="ja-JP" sz="1800"/>
            </a:p>
          </p:txBody>
        </p:sp>
        <p:sp>
          <p:nvSpPr>
            <p:cNvPr id="31801" name="Rectangle 59"/>
            <p:cNvSpPr>
              <a:spLocks noChangeArrowheads="1"/>
            </p:cNvSpPr>
            <p:nvPr/>
          </p:nvSpPr>
          <p:spPr bwMode="auto">
            <a:xfrm>
              <a:off x="3143" y="2043"/>
              <a:ext cx="18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2" name="Rectangle 60"/>
            <p:cNvSpPr>
              <a:spLocks noChangeArrowheads="1"/>
            </p:cNvSpPr>
            <p:nvPr/>
          </p:nvSpPr>
          <p:spPr bwMode="auto">
            <a:xfrm>
              <a:off x="3376" y="2060"/>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副校長</a:t>
              </a:r>
              <a:endParaRPr lang="ja-JP" altLang="ja-JP" sz="1800"/>
            </a:p>
          </p:txBody>
        </p:sp>
        <p:sp>
          <p:nvSpPr>
            <p:cNvPr id="31803" name="Rectangle 61"/>
            <p:cNvSpPr>
              <a:spLocks noChangeArrowheads="1"/>
            </p:cNvSpPr>
            <p:nvPr/>
          </p:nvSpPr>
          <p:spPr bwMode="auto">
            <a:xfrm>
              <a:off x="3732" y="2043"/>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4" name="Rectangle 62"/>
            <p:cNvSpPr>
              <a:spLocks noChangeArrowheads="1"/>
            </p:cNvSpPr>
            <p:nvPr/>
          </p:nvSpPr>
          <p:spPr bwMode="auto">
            <a:xfrm>
              <a:off x="3790" y="2043"/>
              <a:ext cx="2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5" name="Rectangle 63"/>
            <p:cNvSpPr>
              <a:spLocks noChangeArrowheads="1"/>
            </p:cNvSpPr>
            <p:nvPr/>
          </p:nvSpPr>
          <p:spPr bwMode="auto">
            <a:xfrm>
              <a:off x="4083" y="2043"/>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6" name="Rectangle 64"/>
            <p:cNvSpPr>
              <a:spLocks noChangeArrowheads="1"/>
            </p:cNvSpPr>
            <p:nvPr/>
          </p:nvSpPr>
          <p:spPr bwMode="auto">
            <a:xfrm>
              <a:off x="4143" y="2043"/>
              <a:ext cx="25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07" name="Rectangle 65"/>
            <p:cNvSpPr>
              <a:spLocks noChangeArrowheads="1"/>
            </p:cNvSpPr>
            <p:nvPr/>
          </p:nvSpPr>
          <p:spPr bwMode="auto">
            <a:xfrm>
              <a:off x="4495" y="2060"/>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大漁</a:t>
              </a:r>
              <a:endParaRPr lang="ja-JP" altLang="ja-JP" sz="1800"/>
            </a:p>
          </p:txBody>
        </p:sp>
        <p:sp>
          <p:nvSpPr>
            <p:cNvPr id="31808" name="Rectangle 66"/>
            <p:cNvSpPr>
              <a:spLocks noChangeArrowheads="1"/>
            </p:cNvSpPr>
            <p:nvPr/>
          </p:nvSpPr>
          <p:spPr bwMode="auto">
            <a:xfrm>
              <a:off x="4732" y="2060"/>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09" name="Rectangle 67"/>
            <p:cNvSpPr>
              <a:spLocks noChangeArrowheads="1"/>
            </p:cNvSpPr>
            <p:nvPr/>
          </p:nvSpPr>
          <p:spPr bwMode="auto">
            <a:xfrm>
              <a:off x="4849" y="2060"/>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博子</a:t>
              </a:r>
              <a:endParaRPr lang="ja-JP" altLang="ja-JP" sz="1800"/>
            </a:p>
          </p:txBody>
        </p:sp>
        <p:sp>
          <p:nvSpPr>
            <p:cNvPr id="31810" name="Rectangle 68"/>
            <p:cNvSpPr>
              <a:spLocks noChangeArrowheads="1"/>
            </p:cNvSpPr>
            <p:nvPr/>
          </p:nvSpPr>
          <p:spPr bwMode="auto">
            <a:xfrm>
              <a:off x="5084" y="2043"/>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11" name="Rectangle 69"/>
            <p:cNvSpPr>
              <a:spLocks noChangeArrowheads="1"/>
            </p:cNvSpPr>
            <p:nvPr/>
          </p:nvSpPr>
          <p:spPr bwMode="auto">
            <a:xfrm>
              <a:off x="2200" y="2262"/>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秋葉小学校</a:t>
              </a:r>
              <a:endParaRPr lang="ja-JP" altLang="ja-JP" sz="1800"/>
            </a:p>
          </p:txBody>
        </p:sp>
        <p:sp>
          <p:nvSpPr>
            <p:cNvPr id="31812" name="Rectangle 70"/>
            <p:cNvSpPr>
              <a:spLocks noChangeArrowheads="1"/>
            </p:cNvSpPr>
            <p:nvPr/>
          </p:nvSpPr>
          <p:spPr bwMode="auto">
            <a:xfrm>
              <a:off x="2789" y="2262"/>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13" name="Rectangle 71"/>
            <p:cNvSpPr>
              <a:spLocks noChangeArrowheads="1"/>
            </p:cNvSpPr>
            <p:nvPr/>
          </p:nvSpPr>
          <p:spPr bwMode="auto">
            <a:xfrm>
              <a:off x="3261" y="2245"/>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14" name="Rectangle 72"/>
            <p:cNvSpPr>
              <a:spLocks noChangeArrowheads="1"/>
            </p:cNvSpPr>
            <p:nvPr/>
          </p:nvSpPr>
          <p:spPr bwMode="auto">
            <a:xfrm>
              <a:off x="3377" y="2262"/>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養護教諭</a:t>
              </a:r>
              <a:endParaRPr lang="ja-JP" altLang="ja-JP" sz="1800"/>
            </a:p>
          </p:txBody>
        </p:sp>
        <p:sp>
          <p:nvSpPr>
            <p:cNvPr id="31815" name="Rectangle 73"/>
            <p:cNvSpPr>
              <a:spLocks noChangeArrowheads="1"/>
            </p:cNvSpPr>
            <p:nvPr/>
          </p:nvSpPr>
          <p:spPr bwMode="auto">
            <a:xfrm>
              <a:off x="3849" y="2262"/>
              <a:ext cx="23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16" name="Rectangle 74"/>
            <p:cNvSpPr>
              <a:spLocks noChangeArrowheads="1"/>
            </p:cNvSpPr>
            <p:nvPr/>
          </p:nvSpPr>
          <p:spPr bwMode="auto">
            <a:xfrm>
              <a:off x="4203" y="2245"/>
              <a:ext cx="2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17" name="Rectangle 75"/>
            <p:cNvSpPr>
              <a:spLocks noChangeArrowheads="1"/>
            </p:cNvSpPr>
            <p:nvPr/>
          </p:nvSpPr>
          <p:spPr bwMode="auto">
            <a:xfrm>
              <a:off x="4495" y="2262"/>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信時</a:t>
              </a:r>
              <a:endParaRPr lang="ja-JP" altLang="ja-JP" sz="1800"/>
            </a:p>
          </p:txBody>
        </p:sp>
        <p:sp>
          <p:nvSpPr>
            <p:cNvPr id="31818" name="Rectangle 76"/>
            <p:cNvSpPr>
              <a:spLocks noChangeArrowheads="1"/>
            </p:cNvSpPr>
            <p:nvPr/>
          </p:nvSpPr>
          <p:spPr bwMode="auto">
            <a:xfrm>
              <a:off x="4732" y="226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19" name="Rectangle 77"/>
            <p:cNvSpPr>
              <a:spLocks noChangeArrowheads="1"/>
            </p:cNvSpPr>
            <p:nvPr/>
          </p:nvSpPr>
          <p:spPr bwMode="auto">
            <a:xfrm>
              <a:off x="4849" y="2262"/>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加奈</a:t>
              </a:r>
              <a:endParaRPr lang="ja-JP" altLang="ja-JP" sz="1800"/>
            </a:p>
          </p:txBody>
        </p:sp>
        <p:sp>
          <p:nvSpPr>
            <p:cNvPr id="31820" name="Rectangle 78"/>
            <p:cNvSpPr>
              <a:spLocks noChangeArrowheads="1"/>
            </p:cNvSpPr>
            <p:nvPr/>
          </p:nvSpPr>
          <p:spPr bwMode="auto">
            <a:xfrm>
              <a:off x="5084" y="2245"/>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21" name="Rectangle 79"/>
            <p:cNvSpPr>
              <a:spLocks noChangeArrowheads="1"/>
            </p:cNvSpPr>
            <p:nvPr/>
          </p:nvSpPr>
          <p:spPr bwMode="auto">
            <a:xfrm>
              <a:off x="2200" y="2465"/>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鶴見小学校</a:t>
              </a:r>
              <a:endParaRPr lang="ja-JP" altLang="ja-JP" sz="1800"/>
            </a:p>
          </p:txBody>
        </p:sp>
        <p:sp>
          <p:nvSpPr>
            <p:cNvPr id="31822" name="Rectangle 80"/>
            <p:cNvSpPr>
              <a:spLocks noChangeArrowheads="1"/>
            </p:cNvSpPr>
            <p:nvPr/>
          </p:nvSpPr>
          <p:spPr bwMode="auto">
            <a:xfrm>
              <a:off x="2789" y="2465"/>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23" name="Rectangle 81"/>
            <p:cNvSpPr>
              <a:spLocks noChangeArrowheads="1"/>
            </p:cNvSpPr>
            <p:nvPr/>
          </p:nvSpPr>
          <p:spPr bwMode="auto">
            <a:xfrm>
              <a:off x="2908" y="2448"/>
              <a:ext cx="31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24" name="Rectangle 82"/>
            <p:cNvSpPr>
              <a:spLocks noChangeArrowheads="1"/>
            </p:cNvSpPr>
            <p:nvPr/>
          </p:nvSpPr>
          <p:spPr bwMode="auto">
            <a:xfrm>
              <a:off x="3376" y="2465"/>
              <a:ext cx="5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児童支援専任教諭</a:t>
              </a:r>
              <a:endParaRPr lang="ja-JP" altLang="ja-JP" sz="1800"/>
            </a:p>
          </p:txBody>
        </p:sp>
        <p:sp>
          <p:nvSpPr>
            <p:cNvPr id="31825" name="Rectangle 83"/>
            <p:cNvSpPr>
              <a:spLocks noChangeArrowheads="1"/>
            </p:cNvSpPr>
            <p:nvPr/>
          </p:nvSpPr>
          <p:spPr bwMode="auto">
            <a:xfrm>
              <a:off x="4321" y="2448"/>
              <a:ext cx="15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26" name="Rectangle 84"/>
            <p:cNvSpPr>
              <a:spLocks noChangeArrowheads="1"/>
            </p:cNvSpPr>
            <p:nvPr/>
          </p:nvSpPr>
          <p:spPr bwMode="auto">
            <a:xfrm>
              <a:off x="4495" y="246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村田</a:t>
              </a:r>
              <a:endParaRPr lang="ja-JP" altLang="ja-JP" sz="1800"/>
            </a:p>
          </p:txBody>
        </p:sp>
        <p:sp>
          <p:nvSpPr>
            <p:cNvPr id="31827" name="Rectangle 85"/>
            <p:cNvSpPr>
              <a:spLocks noChangeArrowheads="1"/>
            </p:cNvSpPr>
            <p:nvPr/>
          </p:nvSpPr>
          <p:spPr bwMode="auto">
            <a:xfrm>
              <a:off x="4732" y="2465"/>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28" name="Rectangle 86"/>
            <p:cNvSpPr>
              <a:spLocks noChangeArrowheads="1"/>
            </p:cNvSpPr>
            <p:nvPr/>
          </p:nvSpPr>
          <p:spPr bwMode="auto">
            <a:xfrm>
              <a:off x="4849" y="2465"/>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真紀</a:t>
              </a:r>
              <a:endParaRPr lang="ja-JP" altLang="ja-JP" sz="1800"/>
            </a:p>
          </p:txBody>
        </p:sp>
        <p:sp>
          <p:nvSpPr>
            <p:cNvPr id="31829" name="Rectangle 87"/>
            <p:cNvSpPr>
              <a:spLocks noChangeArrowheads="1"/>
            </p:cNvSpPr>
            <p:nvPr/>
          </p:nvSpPr>
          <p:spPr bwMode="auto">
            <a:xfrm>
              <a:off x="5084" y="2448"/>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0" name="Rectangle 88"/>
            <p:cNvSpPr>
              <a:spLocks noChangeArrowheads="1"/>
            </p:cNvSpPr>
            <p:nvPr/>
          </p:nvSpPr>
          <p:spPr bwMode="auto">
            <a:xfrm>
              <a:off x="2200" y="2668"/>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小山台小学校</a:t>
              </a:r>
              <a:endParaRPr lang="ja-JP" altLang="ja-JP" sz="1800"/>
            </a:p>
          </p:txBody>
        </p:sp>
        <p:sp>
          <p:nvSpPr>
            <p:cNvPr id="31831" name="Rectangle 89"/>
            <p:cNvSpPr>
              <a:spLocks noChangeArrowheads="1"/>
            </p:cNvSpPr>
            <p:nvPr/>
          </p:nvSpPr>
          <p:spPr bwMode="auto">
            <a:xfrm>
              <a:off x="2908" y="2668"/>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32" name="Rectangle 90"/>
            <p:cNvSpPr>
              <a:spLocks noChangeArrowheads="1"/>
            </p:cNvSpPr>
            <p:nvPr/>
          </p:nvSpPr>
          <p:spPr bwMode="auto">
            <a:xfrm>
              <a:off x="3026" y="2651"/>
              <a:ext cx="2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3" name="Rectangle 91"/>
            <p:cNvSpPr>
              <a:spLocks noChangeArrowheads="1"/>
            </p:cNvSpPr>
            <p:nvPr/>
          </p:nvSpPr>
          <p:spPr bwMode="auto">
            <a:xfrm>
              <a:off x="3318" y="265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4" name="Rectangle 92"/>
            <p:cNvSpPr>
              <a:spLocks noChangeArrowheads="1"/>
            </p:cNvSpPr>
            <p:nvPr/>
          </p:nvSpPr>
          <p:spPr bwMode="auto">
            <a:xfrm>
              <a:off x="3376" y="2668"/>
              <a:ext cx="5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児童支援専任教諭</a:t>
              </a:r>
              <a:endParaRPr lang="ja-JP" altLang="ja-JP" sz="1800"/>
            </a:p>
          </p:txBody>
        </p:sp>
        <p:sp>
          <p:nvSpPr>
            <p:cNvPr id="31835" name="Rectangle 93"/>
            <p:cNvSpPr>
              <a:spLocks noChangeArrowheads="1"/>
            </p:cNvSpPr>
            <p:nvPr/>
          </p:nvSpPr>
          <p:spPr bwMode="auto">
            <a:xfrm>
              <a:off x="4321" y="2651"/>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6" name="Rectangle 94"/>
            <p:cNvSpPr>
              <a:spLocks noChangeArrowheads="1"/>
            </p:cNvSpPr>
            <p:nvPr/>
          </p:nvSpPr>
          <p:spPr bwMode="auto">
            <a:xfrm>
              <a:off x="4437" y="265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7" name="Rectangle 95"/>
            <p:cNvSpPr>
              <a:spLocks noChangeArrowheads="1"/>
            </p:cNvSpPr>
            <p:nvPr/>
          </p:nvSpPr>
          <p:spPr bwMode="auto">
            <a:xfrm>
              <a:off x="4495" y="266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森下</a:t>
              </a:r>
              <a:endParaRPr lang="ja-JP" altLang="ja-JP" sz="1800"/>
            </a:p>
          </p:txBody>
        </p:sp>
        <p:sp>
          <p:nvSpPr>
            <p:cNvPr id="31838" name="Rectangle 96"/>
            <p:cNvSpPr>
              <a:spLocks noChangeArrowheads="1"/>
            </p:cNvSpPr>
            <p:nvPr/>
          </p:nvSpPr>
          <p:spPr bwMode="auto">
            <a:xfrm>
              <a:off x="4732" y="2651"/>
              <a:ext cx="121"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39" name="Rectangle 97"/>
            <p:cNvSpPr>
              <a:spLocks noChangeArrowheads="1"/>
            </p:cNvSpPr>
            <p:nvPr/>
          </p:nvSpPr>
          <p:spPr bwMode="auto">
            <a:xfrm>
              <a:off x="4849" y="2668"/>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40" name="Rectangle 98"/>
            <p:cNvSpPr>
              <a:spLocks noChangeArrowheads="1"/>
            </p:cNvSpPr>
            <p:nvPr/>
          </p:nvSpPr>
          <p:spPr bwMode="auto">
            <a:xfrm>
              <a:off x="4967" y="2668"/>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誠</a:t>
              </a:r>
              <a:endParaRPr lang="ja-JP" altLang="ja-JP" sz="1800"/>
            </a:p>
          </p:txBody>
        </p:sp>
        <p:sp>
          <p:nvSpPr>
            <p:cNvPr id="31841" name="Rectangle 99"/>
            <p:cNvSpPr>
              <a:spLocks noChangeArrowheads="1"/>
            </p:cNvSpPr>
            <p:nvPr/>
          </p:nvSpPr>
          <p:spPr bwMode="auto">
            <a:xfrm>
              <a:off x="5084" y="2651"/>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42" name="Rectangle 100"/>
            <p:cNvSpPr>
              <a:spLocks noChangeArrowheads="1"/>
            </p:cNvSpPr>
            <p:nvPr/>
          </p:nvSpPr>
          <p:spPr bwMode="auto">
            <a:xfrm>
              <a:off x="2200" y="2871"/>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平戸小学校</a:t>
              </a:r>
              <a:endParaRPr lang="ja-JP" altLang="ja-JP" sz="1800"/>
            </a:p>
          </p:txBody>
        </p:sp>
        <p:sp>
          <p:nvSpPr>
            <p:cNvPr id="31843" name="Rectangle 101"/>
            <p:cNvSpPr>
              <a:spLocks noChangeArrowheads="1"/>
            </p:cNvSpPr>
            <p:nvPr/>
          </p:nvSpPr>
          <p:spPr bwMode="auto">
            <a:xfrm>
              <a:off x="2791" y="2854"/>
              <a:ext cx="38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44" name="Rectangle 102"/>
            <p:cNvSpPr>
              <a:spLocks noChangeArrowheads="1"/>
            </p:cNvSpPr>
            <p:nvPr/>
          </p:nvSpPr>
          <p:spPr bwMode="auto">
            <a:xfrm>
              <a:off x="3376" y="2871"/>
              <a:ext cx="5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児童支援専任教諭</a:t>
              </a:r>
              <a:endParaRPr lang="ja-JP" altLang="ja-JP" sz="1800"/>
            </a:p>
          </p:txBody>
        </p:sp>
        <p:sp>
          <p:nvSpPr>
            <p:cNvPr id="31845" name="Rectangle 103"/>
            <p:cNvSpPr>
              <a:spLocks noChangeArrowheads="1"/>
            </p:cNvSpPr>
            <p:nvPr/>
          </p:nvSpPr>
          <p:spPr bwMode="auto">
            <a:xfrm>
              <a:off x="4321" y="2854"/>
              <a:ext cx="15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46" name="Rectangle 104"/>
            <p:cNvSpPr>
              <a:spLocks noChangeArrowheads="1"/>
            </p:cNvSpPr>
            <p:nvPr/>
          </p:nvSpPr>
          <p:spPr bwMode="auto">
            <a:xfrm>
              <a:off x="4495" y="2871"/>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原田</a:t>
              </a:r>
              <a:endParaRPr lang="ja-JP" altLang="ja-JP" sz="1800"/>
            </a:p>
          </p:txBody>
        </p:sp>
        <p:sp>
          <p:nvSpPr>
            <p:cNvPr id="31847" name="Rectangle 105"/>
            <p:cNvSpPr>
              <a:spLocks noChangeArrowheads="1"/>
            </p:cNvSpPr>
            <p:nvPr/>
          </p:nvSpPr>
          <p:spPr bwMode="auto">
            <a:xfrm>
              <a:off x="4732" y="2871"/>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48" name="Rectangle 106"/>
            <p:cNvSpPr>
              <a:spLocks noChangeArrowheads="1"/>
            </p:cNvSpPr>
            <p:nvPr/>
          </p:nvSpPr>
          <p:spPr bwMode="auto">
            <a:xfrm>
              <a:off x="4849" y="2871"/>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美智子</a:t>
              </a:r>
              <a:endParaRPr lang="ja-JP" altLang="ja-JP" sz="1800"/>
            </a:p>
          </p:txBody>
        </p:sp>
        <p:sp>
          <p:nvSpPr>
            <p:cNvPr id="31849" name="Rectangle 107"/>
            <p:cNvSpPr>
              <a:spLocks noChangeArrowheads="1"/>
            </p:cNvSpPr>
            <p:nvPr/>
          </p:nvSpPr>
          <p:spPr bwMode="auto">
            <a:xfrm>
              <a:off x="5203" y="2854"/>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50" name="Rectangle 108"/>
            <p:cNvSpPr>
              <a:spLocks noChangeArrowheads="1"/>
            </p:cNvSpPr>
            <p:nvPr/>
          </p:nvSpPr>
          <p:spPr bwMode="auto">
            <a:xfrm>
              <a:off x="2200" y="3074"/>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仲尾台中学校</a:t>
              </a:r>
              <a:endParaRPr lang="ja-JP" altLang="ja-JP" sz="1800"/>
            </a:p>
          </p:txBody>
        </p:sp>
        <p:sp>
          <p:nvSpPr>
            <p:cNvPr id="31851" name="Rectangle 109"/>
            <p:cNvSpPr>
              <a:spLocks noChangeArrowheads="1"/>
            </p:cNvSpPr>
            <p:nvPr/>
          </p:nvSpPr>
          <p:spPr bwMode="auto">
            <a:xfrm>
              <a:off x="2908" y="3057"/>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52" name="Rectangle 110"/>
            <p:cNvSpPr>
              <a:spLocks noChangeArrowheads="1"/>
            </p:cNvSpPr>
            <p:nvPr/>
          </p:nvSpPr>
          <p:spPr bwMode="auto">
            <a:xfrm>
              <a:off x="2965" y="3074"/>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53" name="Rectangle 111"/>
            <p:cNvSpPr>
              <a:spLocks noChangeArrowheads="1"/>
            </p:cNvSpPr>
            <p:nvPr/>
          </p:nvSpPr>
          <p:spPr bwMode="auto">
            <a:xfrm>
              <a:off x="3084" y="3057"/>
              <a:ext cx="18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54" name="Rectangle 112"/>
            <p:cNvSpPr>
              <a:spLocks noChangeArrowheads="1"/>
            </p:cNvSpPr>
            <p:nvPr/>
          </p:nvSpPr>
          <p:spPr bwMode="auto">
            <a:xfrm>
              <a:off x="3318" y="3057"/>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55" name="Rectangle 113"/>
            <p:cNvSpPr>
              <a:spLocks noChangeArrowheads="1"/>
            </p:cNvSpPr>
            <p:nvPr/>
          </p:nvSpPr>
          <p:spPr bwMode="auto">
            <a:xfrm>
              <a:off x="3376" y="3074"/>
              <a:ext cx="53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生徒指導専任教諭</a:t>
              </a:r>
              <a:endParaRPr lang="ja-JP" altLang="ja-JP" sz="1800"/>
            </a:p>
          </p:txBody>
        </p:sp>
        <p:sp>
          <p:nvSpPr>
            <p:cNvPr id="31856" name="Rectangle 114"/>
            <p:cNvSpPr>
              <a:spLocks noChangeArrowheads="1"/>
            </p:cNvSpPr>
            <p:nvPr/>
          </p:nvSpPr>
          <p:spPr bwMode="auto">
            <a:xfrm>
              <a:off x="4321" y="3057"/>
              <a:ext cx="15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57" name="Rectangle 115"/>
            <p:cNvSpPr>
              <a:spLocks noChangeArrowheads="1"/>
            </p:cNvSpPr>
            <p:nvPr/>
          </p:nvSpPr>
          <p:spPr bwMode="auto">
            <a:xfrm>
              <a:off x="4495" y="3074"/>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三浦</a:t>
              </a:r>
              <a:endParaRPr lang="ja-JP" altLang="ja-JP" sz="1800"/>
            </a:p>
          </p:txBody>
        </p:sp>
        <p:sp>
          <p:nvSpPr>
            <p:cNvPr id="31858" name="Rectangle 116"/>
            <p:cNvSpPr>
              <a:spLocks noChangeArrowheads="1"/>
            </p:cNvSpPr>
            <p:nvPr/>
          </p:nvSpPr>
          <p:spPr bwMode="auto">
            <a:xfrm>
              <a:off x="4732" y="3074"/>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59" name="Rectangle 117"/>
            <p:cNvSpPr>
              <a:spLocks noChangeArrowheads="1"/>
            </p:cNvSpPr>
            <p:nvPr/>
          </p:nvSpPr>
          <p:spPr bwMode="auto">
            <a:xfrm>
              <a:off x="4849" y="3074"/>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鏡子</a:t>
              </a:r>
              <a:endParaRPr lang="ja-JP" altLang="ja-JP" sz="1800"/>
            </a:p>
          </p:txBody>
        </p:sp>
        <p:sp>
          <p:nvSpPr>
            <p:cNvPr id="31860" name="Rectangle 118"/>
            <p:cNvSpPr>
              <a:spLocks noChangeArrowheads="1"/>
            </p:cNvSpPr>
            <p:nvPr/>
          </p:nvSpPr>
          <p:spPr bwMode="auto">
            <a:xfrm>
              <a:off x="5084" y="3057"/>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61" name="Rectangle 119"/>
            <p:cNvSpPr>
              <a:spLocks noChangeArrowheads="1"/>
            </p:cNvSpPr>
            <p:nvPr/>
          </p:nvSpPr>
          <p:spPr bwMode="auto">
            <a:xfrm>
              <a:off x="2200" y="3262"/>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62" name="Rectangle 120"/>
            <p:cNvSpPr>
              <a:spLocks noChangeArrowheads="1"/>
            </p:cNvSpPr>
            <p:nvPr/>
          </p:nvSpPr>
          <p:spPr bwMode="auto">
            <a:xfrm>
              <a:off x="2200" y="3479"/>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a:t>
              </a:r>
              <a:endParaRPr lang="ja-JP" altLang="ja-JP" sz="1800"/>
            </a:p>
          </p:txBody>
        </p:sp>
        <p:sp>
          <p:nvSpPr>
            <p:cNvPr id="31863" name="Rectangle 121"/>
            <p:cNvSpPr>
              <a:spLocks noChangeArrowheads="1"/>
            </p:cNvSpPr>
            <p:nvPr/>
          </p:nvSpPr>
          <p:spPr bwMode="auto">
            <a:xfrm>
              <a:off x="2318" y="3479"/>
              <a:ext cx="77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横浜市教育委員会事務局</a:t>
              </a:r>
              <a:endParaRPr lang="ja-JP" altLang="ja-JP" sz="1800"/>
            </a:p>
          </p:txBody>
        </p:sp>
        <p:sp>
          <p:nvSpPr>
            <p:cNvPr id="31864" name="Rectangle 122"/>
            <p:cNvSpPr>
              <a:spLocks noChangeArrowheads="1"/>
            </p:cNvSpPr>
            <p:nvPr/>
          </p:nvSpPr>
          <p:spPr bwMode="auto">
            <a:xfrm>
              <a:off x="3614" y="3479"/>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65" name="Rectangle 123"/>
            <p:cNvSpPr>
              <a:spLocks noChangeArrowheads="1"/>
            </p:cNvSpPr>
            <p:nvPr/>
          </p:nvSpPr>
          <p:spPr bwMode="auto">
            <a:xfrm>
              <a:off x="3731" y="3462"/>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66" name="Rectangle 124"/>
            <p:cNvSpPr>
              <a:spLocks noChangeArrowheads="1"/>
            </p:cNvSpPr>
            <p:nvPr/>
          </p:nvSpPr>
          <p:spPr bwMode="auto">
            <a:xfrm>
              <a:off x="2200" y="3682"/>
              <a:ext cx="29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人権教育</a:t>
              </a:r>
              <a:endParaRPr lang="ja-JP" altLang="ja-JP" sz="1800"/>
            </a:p>
          </p:txBody>
        </p:sp>
        <p:sp>
          <p:nvSpPr>
            <p:cNvPr id="31867" name="Rectangle 125"/>
            <p:cNvSpPr>
              <a:spLocks noChangeArrowheads="1"/>
            </p:cNvSpPr>
            <p:nvPr/>
          </p:nvSpPr>
          <p:spPr bwMode="auto">
            <a:xfrm>
              <a:off x="2672" y="3682"/>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a:t>
              </a:r>
              <a:endParaRPr lang="ja-JP" altLang="ja-JP" sz="1800"/>
            </a:p>
          </p:txBody>
        </p:sp>
        <p:sp>
          <p:nvSpPr>
            <p:cNvPr id="31868" name="Rectangle 126"/>
            <p:cNvSpPr>
              <a:spLocks noChangeArrowheads="1"/>
            </p:cNvSpPr>
            <p:nvPr/>
          </p:nvSpPr>
          <p:spPr bwMode="auto">
            <a:xfrm>
              <a:off x="2789" y="3682"/>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児童生徒課</a:t>
              </a:r>
              <a:endParaRPr lang="ja-JP" altLang="ja-JP" sz="1800"/>
            </a:p>
          </p:txBody>
        </p:sp>
        <p:sp>
          <p:nvSpPr>
            <p:cNvPr id="31869" name="Rectangle 127"/>
            <p:cNvSpPr>
              <a:spLocks noChangeArrowheads="1"/>
            </p:cNvSpPr>
            <p:nvPr/>
          </p:nvSpPr>
          <p:spPr bwMode="auto">
            <a:xfrm>
              <a:off x="3378" y="368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70" name="Rectangle 128"/>
            <p:cNvSpPr>
              <a:spLocks noChangeArrowheads="1"/>
            </p:cNvSpPr>
            <p:nvPr/>
          </p:nvSpPr>
          <p:spPr bwMode="auto">
            <a:xfrm>
              <a:off x="3495" y="3682"/>
              <a:ext cx="41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主任指導主事</a:t>
              </a:r>
              <a:endParaRPr lang="ja-JP" altLang="ja-JP" sz="1800"/>
            </a:p>
          </p:txBody>
        </p:sp>
        <p:sp>
          <p:nvSpPr>
            <p:cNvPr id="31871" name="Rectangle 129"/>
            <p:cNvSpPr>
              <a:spLocks noChangeArrowheads="1"/>
            </p:cNvSpPr>
            <p:nvPr/>
          </p:nvSpPr>
          <p:spPr bwMode="auto">
            <a:xfrm>
              <a:off x="4203" y="368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72" name="Rectangle 130"/>
            <p:cNvSpPr>
              <a:spLocks noChangeArrowheads="1"/>
            </p:cNvSpPr>
            <p:nvPr/>
          </p:nvSpPr>
          <p:spPr bwMode="auto">
            <a:xfrm>
              <a:off x="4320" y="368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73" name="Rectangle 131"/>
            <p:cNvSpPr>
              <a:spLocks noChangeArrowheads="1"/>
            </p:cNvSpPr>
            <p:nvPr/>
          </p:nvSpPr>
          <p:spPr bwMode="auto">
            <a:xfrm>
              <a:off x="4439" y="3665"/>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74" name="Rectangle 132"/>
            <p:cNvSpPr>
              <a:spLocks noChangeArrowheads="1"/>
            </p:cNvSpPr>
            <p:nvPr/>
          </p:nvSpPr>
          <p:spPr bwMode="auto">
            <a:xfrm>
              <a:off x="4496" y="3682"/>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土井</a:t>
              </a:r>
              <a:endParaRPr lang="ja-JP" altLang="ja-JP" sz="1800"/>
            </a:p>
          </p:txBody>
        </p:sp>
        <p:sp>
          <p:nvSpPr>
            <p:cNvPr id="31875" name="Rectangle 133"/>
            <p:cNvSpPr>
              <a:spLocks noChangeArrowheads="1"/>
            </p:cNvSpPr>
            <p:nvPr/>
          </p:nvSpPr>
          <p:spPr bwMode="auto">
            <a:xfrm>
              <a:off x="4732" y="3682"/>
              <a:ext cx="12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 </a:t>
              </a:r>
              <a:endParaRPr lang="ja-JP" altLang="ja-JP" sz="1800"/>
            </a:p>
          </p:txBody>
        </p:sp>
        <p:sp>
          <p:nvSpPr>
            <p:cNvPr id="31876" name="Rectangle 134"/>
            <p:cNvSpPr>
              <a:spLocks noChangeArrowheads="1"/>
            </p:cNvSpPr>
            <p:nvPr/>
          </p:nvSpPr>
          <p:spPr bwMode="auto">
            <a:xfrm>
              <a:off x="4849" y="3665"/>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sp>
          <p:nvSpPr>
            <p:cNvPr id="31877" name="Rectangle 135"/>
            <p:cNvSpPr>
              <a:spLocks noChangeArrowheads="1"/>
            </p:cNvSpPr>
            <p:nvPr/>
          </p:nvSpPr>
          <p:spPr bwMode="auto">
            <a:xfrm>
              <a:off x="4907" y="3682"/>
              <a:ext cx="179"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ＭＳ 明朝" panose="02020609040205080304" pitchFamily="17" charset="-128"/>
                </a:rPr>
                <a:t>純</a:t>
              </a:r>
              <a:endParaRPr lang="ja-JP" altLang="ja-JP" sz="1800"/>
            </a:p>
          </p:txBody>
        </p:sp>
        <p:sp>
          <p:nvSpPr>
            <p:cNvPr id="31878" name="Rectangle 136"/>
            <p:cNvSpPr>
              <a:spLocks noChangeArrowheads="1"/>
            </p:cNvSpPr>
            <p:nvPr/>
          </p:nvSpPr>
          <p:spPr bwMode="auto">
            <a:xfrm>
              <a:off x="5025" y="3665"/>
              <a:ext cx="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ja-JP" sz="1500">
                  <a:solidFill>
                    <a:srgbClr val="000000"/>
                  </a:solidFill>
                  <a:latin typeface="Century" panose="02040604050505020304" pitchFamily="18" charset="0"/>
                </a:rPr>
                <a:t> </a:t>
              </a:r>
              <a:endParaRPr lang="ja-JP" altLang="ja-JP" sz="1800"/>
            </a:p>
          </p:txBody>
        </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Text Box 11"/>
          <p:cNvSpPr txBox="1">
            <a:spLocks noChangeArrowheads="1"/>
          </p:cNvSpPr>
          <p:nvPr/>
        </p:nvSpPr>
        <p:spPr bwMode="auto">
          <a:xfrm>
            <a:off x="336550" y="679450"/>
            <a:ext cx="3851275" cy="1323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latin typeface="HGP創英角ﾎﾟｯﾌﾟ体" panose="040B0A00000000000000" pitchFamily="50" charset="-128"/>
                <a:ea typeface="HGP創英角ﾎﾟｯﾌﾟ体" panose="040B0A00000000000000" pitchFamily="50" charset="-128"/>
              </a:rPr>
              <a:t>学校生活についての</a:t>
            </a:r>
            <a:endParaRPr lang="en-US" altLang="ja-JP">
              <a:latin typeface="HGP創英角ﾎﾟｯﾌﾟ体" panose="040B0A00000000000000" pitchFamily="50" charset="-128"/>
              <a:ea typeface="HGP創英角ﾎﾟｯﾌﾟ体" panose="040B0A00000000000000" pitchFamily="50" charset="-128"/>
            </a:endParaRPr>
          </a:p>
          <a:p>
            <a:pPr algn="ctr" eaLnBrk="1" hangingPunct="1">
              <a:spcBef>
                <a:spcPct val="50000"/>
              </a:spcBef>
              <a:buFontTx/>
              <a:buNone/>
            </a:pPr>
            <a:r>
              <a:rPr lang="ja-JP" altLang="en-US">
                <a:latin typeface="HGP創英角ﾎﾟｯﾌﾟ体" panose="040B0A00000000000000" pitchFamily="50" charset="-128"/>
                <a:ea typeface="HGP創英角ﾎﾟｯﾌﾟ体" panose="040B0A00000000000000" pitchFamily="50" charset="-128"/>
              </a:rPr>
              <a:t>アンケート</a:t>
            </a:r>
          </a:p>
        </p:txBody>
      </p:sp>
      <p:sp>
        <p:nvSpPr>
          <p:cNvPr id="7171" name="Text Box 11"/>
          <p:cNvSpPr txBox="1">
            <a:spLocks noChangeArrowheads="1"/>
          </p:cNvSpPr>
          <p:nvPr/>
        </p:nvSpPr>
        <p:spPr bwMode="auto">
          <a:xfrm>
            <a:off x="6732588" y="661988"/>
            <a:ext cx="2182812" cy="13239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a:ea typeface="HG創英角ﾎﾟｯﾌﾟ体" panose="040B0A09000000000000" pitchFamily="49" charset="-128"/>
              </a:rPr>
              <a:t>学級風土</a:t>
            </a:r>
            <a:endParaRPr lang="en-US" altLang="ja-JP">
              <a:ea typeface="HG創英角ﾎﾟｯﾌﾟ体" panose="040B0A09000000000000" pitchFamily="49" charset="-128"/>
            </a:endParaRPr>
          </a:p>
          <a:p>
            <a:pPr algn="ctr" eaLnBrk="1" hangingPunct="1">
              <a:spcBef>
                <a:spcPct val="50000"/>
              </a:spcBef>
              <a:buFontTx/>
              <a:buNone/>
            </a:pPr>
            <a:r>
              <a:rPr lang="ja-JP" altLang="en-US">
                <a:ea typeface="HG創英角ﾎﾟｯﾌﾟ体" panose="040B0A09000000000000" pitchFamily="49" charset="-128"/>
              </a:rPr>
              <a:t>チェック</a:t>
            </a:r>
          </a:p>
        </p:txBody>
      </p:sp>
      <p:sp>
        <p:nvSpPr>
          <p:cNvPr id="2" name="左右矢印 1"/>
          <p:cNvSpPr/>
          <p:nvPr/>
        </p:nvSpPr>
        <p:spPr>
          <a:xfrm>
            <a:off x="4335463" y="950913"/>
            <a:ext cx="2247900" cy="812800"/>
          </a:xfrm>
          <a:prstGeom prst="leftRightArrow">
            <a:avLst>
              <a:gd name="adj1" fmla="val 36179"/>
              <a:gd name="adj2" fmla="val 50000"/>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 name="コンテンツ プレースホルダ 2"/>
          <p:cNvSpPr>
            <a:spLocks noGrp="1"/>
          </p:cNvSpPr>
          <p:nvPr>
            <p:ph idx="1"/>
          </p:nvPr>
        </p:nvSpPr>
        <p:spPr>
          <a:xfrm>
            <a:off x="3870325" y="74613"/>
            <a:ext cx="3179763" cy="889000"/>
          </a:xfrm>
        </p:spPr>
        <p:txBody>
          <a:bodyPr/>
          <a:lstStyle/>
          <a:p>
            <a:pPr algn="ctr">
              <a:buFontTx/>
              <a:buNone/>
            </a:pPr>
            <a:r>
              <a:rPr lang="ja-JP" altLang="en-US" smtClean="0">
                <a:latin typeface="HGP創英角ｺﾞｼｯｸUB" panose="020B0900000000000000" pitchFamily="50" charset="-128"/>
                <a:ea typeface="HGP創英角ｺﾞｼｯｸUB" panose="020B0900000000000000" pitchFamily="50" charset="-128"/>
              </a:rPr>
              <a:t>異なる視点の</a:t>
            </a:r>
            <a:endParaRPr lang="en-US" altLang="ja-JP" smtClean="0">
              <a:latin typeface="HGP創英角ｺﾞｼｯｸUB" panose="020B0900000000000000" pitchFamily="50" charset="-128"/>
              <a:ea typeface="HGP創英角ｺﾞｼｯｸUB" panose="020B0900000000000000" pitchFamily="50" charset="-128"/>
            </a:endParaRPr>
          </a:p>
          <a:p>
            <a:pPr algn="ctr">
              <a:buFontTx/>
              <a:buNone/>
            </a:pPr>
            <a:r>
              <a:rPr lang="ja-JP" altLang="en-US" smtClean="0">
                <a:latin typeface="HGP創英角ｺﾞｼｯｸUB" panose="020B0900000000000000" pitchFamily="50" charset="-128"/>
                <a:ea typeface="HGP創英角ｺﾞｼｯｸUB" panose="020B0900000000000000" pitchFamily="50" charset="-128"/>
              </a:rPr>
              <a:t>データ</a:t>
            </a:r>
          </a:p>
        </p:txBody>
      </p:sp>
      <p:sp>
        <p:nvSpPr>
          <p:cNvPr id="3" name="テキスト ボックス 2"/>
          <p:cNvSpPr>
            <a:spLocks noChangeArrowheads="1"/>
          </p:cNvSpPr>
          <p:nvPr/>
        </p:nvSpPr>
        <p:spPr bwMode="auto">
          <a:xfrm>
            <a:off x="3557588" y="1382713"/>
            <a:ext cx="3862387" cy="2160587"/>
          </a:xfrm>
          <a:prstGeom prst="irregularSeal1">
            <a:avLst/>
          </a:prstGeom>
          <a:solidFill>
            <a:srgbClr val="FF0000">
              <a:alpha val="69803"/>
            </a:srgbClr>
          </a:solidFill>
          <a:ln w="9525">
            <a:solidFill>
              <a:srgbClr val="FF000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a:latin typeface="HG創英角ﾎﾟｯﾌﾟ体" panose="040B0A09000000000000" pitchFamily="49" charset="-128"/>
                <a:ea typeface="HG創英角ﾎﾟｯﾌﾟ体" panose="040B0A09000000000000" pitchFamily="49" charset="-128"/>
              </a:rPr>
              <a:t>ズレ</a:t>
            </a:r>
          </a:p>
        </p:txBody>
      </p:sp>
      <p:sp>
        <p:nvSpPr>
          <p:cNvPr id="4" name="テキスト ボックス 3"/>
          <p:cNvSpPr>
            <a:spLocks noChangeArrowheads="1"/>
          </p:cNvSpPr>
          <p:nvPr/>
        </p:nvSpPr>
        <p:spPr bwMode="auto">
          <a:xfrm>
            <a:off x="250825" y="3783013"/>
            <a:ext cx="8877300" cy="909637"/>
          </a:xfrm>
          <a:prstGeom prst="ellipse">
            <a:avLst/>
          </a:prstGeom>
          <a:solidFill>
            <a:schemeClr val="bg1"/>
          </a:solidFill>
          <a:ln w="9525">
            <a:solidFill>
              <a:schemeClr val="tx1"/>
            </a:solidFill>
            <a:round/>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latin typeface="HG創英角ﾎﾟｯﾌﾟ体" panose="040B0A09000000000000" pitchFamily="49" charset="-128"/>
                <a:ea typeface="HG創英角ﾎﾟｯﾌﾟ体" panose="040B0A09000000000000" pitchFamily="49" charset="-128"/>
              </a:rPr>
              <a:t>多面的・総合的な子ども理解</a:t>
            </a:r>
          </a:p>
        </p:txBody>
      </p:sp>
      <p:sp>
        <p:nvSpPr>
          <p:cNvPr id="5" name="下矢印 4"/>
          <p:cNvSpPr/>
          <p:nvPr/>
        </p:nvSpPr>
        <p:spPr>
          <a:xfrm rot="2538154">
            <a:off x="2613025" y="4576763"/>
            <a:ext cx="684213" cy="865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下矢印 17"/>
          <p:cNvSpPr/>
          <p:nvPr/>
        </p:nvSpPr>
        <p:spPr>
          <a:xfrm rot="19326844">
            <a:off x="5546725" y="4579938"/>
            <a:ext cx="684213"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9" name="テキスト ボックス 18"/>
          <p:cNvSpPr>
            <a:spLocks noChangeArrowheads="1"/>
          </p:cNvSpPr>
          <p:nvPr/>
        </p:nvSpPr>
        <p:spPr bwMode="auto">
          <a:xfrm>
            <a:off x="4572000" y="5507038"/>
            <a:ext cx="4189413" cy="714375"/>
          </a:xfrm>
          <a:prstGeom prst="roundRect">
            <a:avLst>
              <a:gd name="adj" fmla="val 16667"/>
            </a:avLst>
          </a:prstGeom>
          <a:solidFill>
            <a:schemeClr val="bg1"/>
          </a:solidFill>
          <a:ln w="9525">
            <a:solidFill>
              <a:schemeClr val="tx1"/>
            </a:solidFill>
            <a:round/>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HG創英角ﾎﾟｯﾌﾟ体" panose="040B0A09000000000000" pitchFamily="49" charset="-128"/>
                <a:ea typeface="HG創英角ﾎﾟｯﾌﾟ体" panose="040B0A09000000000000" pitchFamily="49" charset="-128"/>
              </a:rPr>
              <a:t>教師としての学び</a:t>
            </a:r>
          </a:p>
        </p:txBody>
      </p:sp>
      <p:sp>
        <p:nvSpPr>
          <p:cNvPr id="20" name="テキスト ボックス 19"/>
          <p:cNvSpPr>
            <a:spLocks noChangeArrowheads="1"/>
          </p:cNvSpPr>
          <p:nvPr/>
        </p:nvSpPr>
        <p:spPr bwMode="auto">
          <a:xfrm>
            <a:off x="336550" y="5503863"/>
            <a:ext cx="3582988" cy="714375"/>
          </a:xfrm>
          <a:prstGeom prst="roundRect">
            <a:avLst>
              <a:gd name="adj" fmla="val 16667"/>
            </a:avLst>
          </a:prstGeom>
          <a:solidFill>
            <a:schemeClr val="bg1"/>
          </a:solidFill>
          <a:ln w="9525">
            <a:solidFill>
              <a:schemeClr val="tx1"/>
            </a:solidFill>
            <a:round/>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3600">
                <a:latin typeface="HG創英角ﾎﾟｯﾌﾟ体" panose="040B0A09000000000000" pitchFamily="49" charset="-128"/>
                <a:ea typeface="HG創英角ﾎﾟｯﾌﾟ体" panose="040B0A09000000000000" pitchFamily="49" charset="-128"/>
              </a:rPr>
              <a:t>組織的な支援策</a:t>
            </a:r>
          </a:p>
        </p:txBody>
      </p:sp>
      <p:pic>
        <p:nvPicPr>
          <p:cNvPr id="7180"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1463" y="2371725"/>
            <a:ext cx="13763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088" y="2303463"/>
            <a:ext cx="134778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7938" y="3905250"/>
            <a:ext cx="1500187"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50" y="4019550"/>
            <a:ext cx="1290638"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nodeType="afterGroup">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600"/>
                                        <p:tgtEl>
                                          <p:spTgt spid="20"/>
                                        </p:tgtEl>
                                      </p:cBhvr>
                                    </p:animEffect>
                                  </p:childTnLst>
                                </p:cTn>
                              </p:par>
                            </p:childTnLst>
                          </p:cTn>
                        </p:par>
                        <p:par>
                          <p:cTn id="30" fill="hold" nodeType="afterGroup">
                            <p:stCondLst>
                              <p:cond delay="11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nodeType="afterGroup">
                            <p:stCondLst>
                              <p:cond delay="1000"/>
                            </p:stCondLst>
                            <p:childTnLst>
                              <p:par>
                                <p:cTn id="44" presetID="10"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3" grpId="0" animBg="1"/>
      <p:bldP spid="4" grpId="0" animBg="1"/>
      <p:bldP spid="5"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bwMode="auto">
          <a:xfrm>
            <a:off x="185738" y="63500"/>
            <a:ext cx="889317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r>
              <a:rPr lang="ja-JP" altLang="en-US" kern="0" dirty="0" smtClean="0">
                <a:latin typeface="HGP創英角ﾎﾟｯﾌﾟ体" panose="040B0A00000000000000" pitchFamily="50" charset="-128"/>
                <a:ea typeface="HGP創英角ﾎﾟｯﾌﾟ体" panose="040B0A00000000000000" pitchFamily="50" charset="-128"/>
              </a:rPr>
              <a:t>学級アセスメントによる方針の決定</a:t>
            </a:r>
          </a:p>
        </p:txBody>
      </p:sp>
      <p:sp>
        <p:nvSpPr>
          <p:cNvPr id="9219" name="テキスト ボックス 3"/>
          <p:cNvSpPr txBox="1">
            <a:spLocks noChangeArrowheads="1"/>
          </p:cNvSpPr>
          <p:nvPr/>
        </p:nvSpPr>
        <p:spPr bwMode="auto">
          <a:xfrm>
            <a:off x="1343025" y="1136650"/>
            <a:ext cx="648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学級風土チェック</a:t>
            </a:r>
          </a:p>
        </p:txBody>
      </p:sp>
      <p:sp>
        <p:nvSpPr>
          <p:cNvPr id="5" name="下矢印 4"/>
          <p:cNvSpPr/>
          <p:nvPr/>
        </p:nvSpPr>
        <p:spPr>
          <a:xfrm>
            <a:off x="4032250" y="1862138"/>
            <a:ext cx="1079500" cy="373062"/>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21" name="テキスト ボックス 5"/>
          <p:cNvSpPr txBox="1">
            <a:spLocks noChangeArrowheads="1"/>
          </p:cNvSpPr>
          <p:nvPr/>
        </p:nvSpPr>
        <p:spPr bwMode="auto">
          <a:xfrm>
            <a:off x="250825" y="2235200"/>
            <a:ext cx="758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solidFill>
                  <a:srgbClr val="FF0000"/>
                </a:solidFill>
              </a:rPr>
              <a:t>分布図による学級構造の理解</a:t>
            </a:r>
          </a:p>
        </p:txBody>
      </p:sp>
      <p:sp>
        <p:nvSpPr>
          <p:cNvPr id="9222" name="テキスト ボックス 11"/>
          <p:cNvSpPr txBox="1">
            <a:spLocks noChangeArrowheads="1"/>
          </p:cNvSpPr>
          <p:nvPr/>
        </p:nvSpPr>
        <p:spPr bwMode="auto">
          <a:xfrm>
            <a:off x="241300" y="4305300"/>
            <a:ext cx="2160588" cy="95408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学級全体の傾向の改善</a:t>
            </a:r>
          </a:p>
        </p:txBody>
      </p:sp>
      <p:sp>
        <p:nvSpPr>
          <p:cNvPr id="9223" name="テキスト ボックス 13"/>
          <p:cNvSpPr txBox="1">
            <a:spLocks noChangeArrowheads="1"/>
          </p:cNvSpPr>
          <p:nvPr/>
        </p:nvSpPr>
        <p:spPr bwMode="auto">
          <a:xfrm>
            <a:off x="1347788" y="3378200"/>
            <a:ext cx="6475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支援方針とプログラムの検討</a:t>
            </a:r>
          </a:p>
        </p:txBody>
      </p:sp>
      <p:sp>
        <p:nvSpPr>
          <p:cNvPr id="9224" name="テキスト ボックス 14"/>
          <p:cNvSpPr txBox="1">
            <a:spLocks noChangeArrowheads="1"/>
          </p:cNvSpPr>
          <p:nvPr/>
        </p:nvSpPr>
        <p:spPr bwMode="auto">
          <a:xfrm>
            <a:off x="2628900" y="4089400"/>
            <a:ext cx="2208213" cy="13843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課題を抱えた子の力を</a:t>
            </a:r>
            <a:endParaRPr lang="en-US" altLang="ja-JP" sz="2800"/>
          </a:p>
          <a:p>
            <a:pPr algn="ctr">
              <a:spcBef>
                <a:spcPct val="0"/>
              </a:spcBef>
              <a:buFontTx/>
              <a:buNone/>
            </a:pPr>
            <a:r>
              <a:rPr lang="ja-JP" altLang="en-US" sz="2800"/>
              <a:t>伸ばす</a:t>
            </a:r>
          </a:p>
        </p:txBody>
      </p:sp>
      <p:sp>
        <p:nvSpPr>
          <p:cNvPr id="9225" name="テキスト ボックス 15"/>
          <p:cNvSpPr txBox="1">
            <a:spLocks noChangeArrowheads="1"/>
          </p:cNvSpPr>
          <p:nvPr/>
        </p:nvSpPr>
        <p:spPr bwMode="auto">
          <a:xfrm>
            <a:off x="5057775" y="4089400"/>
            <a:ext cx="3829050" cy="13843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a:t>課題を抱える子が</a:t>
            </a:r>
            <a:endParaRPr lang="en-US" altLang="ja-JP" sz="2800"/>
          </a:p>
          <a:p>
            <a:pPr algn="ctr">
              <a:spcBef>
                <a:spcPct val="0"/>
              </a:spcBef>
              <a:buFontTx/>
              <a:buNone/>
            </a:pPr>
            <a:r>
              <a:rPr lang="ja-JP" altLang="en-US" sz="2800"/>
              <a:t>生き生きと過ごすことができる学級集団作り</a:t>
            </a:r>
          </a:p>
        </p:txBody>
      </p:sp>
      <p:sp>
        <p:nvSpPr>
          <p:cNvPr id="17" name="下矢印 16"/>
          <p:cNvSpPr/>
          <p:nvPr/>
        </p:nvSpPr>
        <p:spPr>
          <a:xfrm>
            <a:off x="4040188" y="3003550"/>
            <a:ext cx="1081087" cy="37147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左中かっこ 18"/>
          <p:cNvSpPr/>
          <p:nvPr/>
        </p:nvSpPr>
        <p:spPr>
          <a:xfrm rot="16200000">
            <a:off x="4398963" y="1290637"/>
            <a:ext cx="431800" cy="8747125"/>
          </a:xfrm>
          <a:prstGeom prst="leftBrace">
            <a:avLst>
              <a:gd name="adj1" fmla="val 48926"/>
              <a:gd name="adj2" fmla="val 50149"/>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228" name="テキスト ボックス 19"/>
          <p:cNvSpPr txBox="1">
            <a:spLocks noChangeArrowheads="1"/>
          </p:cNvSpPr>
          <p:nvPr/>
        </p:nvSpPr>
        <p:spPr bwMode="auto">
          <a:xfrm>
            <a:off x="534988" y="5976938"/>
            <a:ext cx="75612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4000"/>
              <a:t>教員集団の組織的なかかわり</a:t>
            </a:r>
          </a:p>
        </p:txBody>
      </p:sp>
      <p:pic>
        <p:nvPicPr>
          <p:cNvPr id="9229"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1063" y="1411288"/>
            <a:ext cx="18415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250825" y="204788"/>
            <a:ext cx="8893175" cy="1873250"/>
          </a:xfrm>
        </p:spPr>
        <p:txBody>
          <a:bodyPr/>
          <a:lstStyle/>
          <a:p>
            <a:pPr algn="l"/>
            <a:r>
              <a:rPr lang="ja-JP" altLang="en-US" sz="4800" smtClean="0">
                <a:latin typeface="HGP創英角ﾎﾟｯﾌﾟ体" panose="040B0A00000000000000" pitchFamily="50" charset="-128"/>
                <a:ea typeface="HGP創英角ﾎﾟｯﾌﾟ体" panose="040B0A00000000000000" pitchFamily="50" charset="-128"/>
              </a:rPr>
              <a:t>①分布図から</a:t>
            </a:r>
            <a:r>
              <a:rPr lang="en-US" altLang="ja-JP" sz="4800" smtClean="0">
                <a:latin typeface="HGP創英角ﾎﾟｯﾌﾟ体" panose="040B0A00000000000000" pitchFamily="50" charset="-128"/>
                <a:ea typeface="HGP創英角ﾎﾟｯﾌﾟ体" panose="040B0A00000000000000" pitchFamily="50" charset="-128"/>
              </a:rPr>
              <a:t/>
            </a:r>
            <a:br>
              <a:rPr lang="en-US" altLang="ja-JP" sz="4800" smtClean="0">
                <a:latin typeface="HGP創英角ﾎﾟｯﾌﾟ体" panose="040B0A00000000000000" pitchFamily="50" charset="-128"/>
                <a:ea typeface="HGP創英角ﾎﾟｯﾌﾟ体" panose="040B0A00000000000000" pitchFamily="50" charset="-128"/>
              </a:rPr>
            </a:br>
            <a:r>
              <a:rPr lang="ja-JP" altLang="en-US" sz="4800" smtClean="0">
                <a:latin typeface="HGP創英角ﾎﾟｯﾌﾟ体" panose="040B0A00000000000000" pitchFamily="50" charset="-128"/>
                <a:ea typeface="HGP創英角ﾎﾟｯﾌﾟ体" panose="040B0A00000000000000" pitchFamily="50" charset="-128"/>
              </a:rPr>
              <a:t>　　　　　学級の傾向をつかもう！</a:t>
            </a:r>
          </a:p>
        </p:txBody>
      </p:sp>
      <p:sp>
        <p:nvSpPr>
          <p:cNvPr id="3075" name="コンテンツ プレースホルダ 2"/>
          <p:cNvSpPr>
            <a:spLocks noGrp="1"/>
          </p:cNvSpPr>
          <p:nvPr>
            <p:ph idx="1"/>
          </p:nvPr>
        </p:nvSpPr>
        <p:spPr>
          <a:xfrm>
            <a:off x="431800" y="2220913"/>
            <a:ext cx="8531225" cy="803275"/>
          </a:xfrm>
        </p:spPr>
        <p:txBody>
          <a:bodyPr/>
          <a:lstStyle/>
          <a:p>
            <a:pPr>
              <a:buFontTx/>
              <a:buNone/>
            </a:pPr>
            <a:r>
              <a:rPr lang="ja-JP" altLang="en-US" sz="4800" smtClean="0"/>
              <a:t>・　集団の状況</a:t>
            </a:r>
            <a:endParaRPr lang="ja-JP" altLang="en-US" sz="4000" smtClean="0"/>
          </a:p>
        </p:txBody>
      </p:sp>
      <p:sp>
        <p:nvSpPr>
          <p:cNvPr id="8" name="コンテンツ プレースホルダ 2"/>
          <p:cNvSpPr txBox="1">
            <a:spLocks/>
          </p:cNvSpPr>
          <p:nvPr/>
        </p:nvSpPr>
        <p:spPr bwMode="auto">
          <a:xfrm>
            <a:off x="361950" y="4475163"/>
            <a:ext cx="85312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defRPr/>
            </a:pPr>
            <a:r>
              <a:rPr lang="ja-JP" altLang="en-US" sz="4800" kern="0" dirty="0" smtClean="0"/>
              <a:t>・　困っている子</a:t>
            </a:r>
            <a:endParaRPr lang="ja-JP" altLang="en-US" sz="4000" kern="0" dirty="0" smtClean="0"/>
          </a:p>
        </p:txBody>
      </p:sp>
      <p:sp>
        <p:nvSpPr>
          <p:cNvPr id="9" name="コンテンツ プレースホルダ 2"/>
          <p:cNvSpPr txBox="1">
            <a:spLocks/>
          </p:cNvSpPr>
          <p:nvPr/>
        </p:nvSpPr>
        <p:spPr bwMode="auto">
          <a:xfrm>
            <a:off x="431800" y="3295650"/>
            <a:ext cx="85312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defRPr/>
            </a:pPr>
            <a:r>
              <a:rPr lang="ja-JP" altLang="en-US" sz="4800" kern="0" dirty="0" smtClean="0"/>
              <a:t>・　男女別の傾向</a:t>
            </a:r>
            <a:endParaRPr lang="ja-JP" altLang="en-US" sz="4000" kern="0" dirty="0" smtClean="0"/>
          </a:p>
        </p:txBody>
      </p:sp>
      <p:sp>
        <p:nvSpPr>
          <p:cNvPr id="10" name="コンテンツ プレースホルダ 2"/>
          <p:cNvSpPr txBox="1">
            <a:spLocks/>
          </p:cNvSpPr>
          <p:nvPr/>
        </p:nvSpPr>
        <p:spPr bwMode="auto">
          <a:xfrm>
            <a:off x="433388" y="5649913"/>
            <a:ext cx="85312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Tx/>
              <a:buNone/>
              <a:defRPr/>
            </a:pPr>
            <a:r>
              <a:rPr lang="ja-JP" altLang="en-US" sz="4800" kern="0" dirty="0" smtClean="0"/>
              <a:t>・　</a:t>
            </a:r>
            <a:r>
              <a:rPr lang="ja-JP" altLang="en-US" sz="4800" kern="0" dirty="0"/>
              <a:t>教師</a:t>
            </a:r>
            <a:r>
              <a:rPr lang="ja-JP" altLang="en-US" sz="4800" kern="0" dirty="0" smtClean="0"/>
              <a:t>の見取りと違う子　　　等</a:t>
            </a:r>
            <a:endParaRPr lang="ja-JP" altLang="en-US" sz="4000" kern="0" dirty="0" smtClean="0"/>
          </a:p>
        </p:txBody>
      </p:sp>
      <p:pic>
        <p:nvPicPr>
          <p:cNvPr id="11271"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2349500"/>
            <a:ext cx="255905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50825" y="1092200"/>
            <a:ext cx="360363" cy="2879725"/>
          </a:xfrm>
          <a:prstGeom prst="rect">
            <a:avLst/>
          </a:prstGeom>
          <a:solidFill>
            <a:srgbClr val="A0FAFE"/>
          </a:solidFill>
          <a:ln>
            <a:noFill/>
          </a:ln>
          <a:effectLst>
            <a:prstShdw prst="shdw17" dist="17961" dir="2700000">
              <a:srgbClr val="60969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自</a:t>
            </a:r>
          </a:p>
          <a:p>
            <a:pPr algn="ctr" eaLnBrk="1" hangingPunct="1">
              <a:spcBef>
                <a:spcPct val="0"/>
              </a:spcBef>
              <a:buFontTx/>
              <a:buNone/>
            </a:pPr>
            <a:r>
              <a:rPr lang="ja-JP" altLang="en-US" sz="1800"/>
              <a:t>分</a:t>
            </a:r>
          </a:p>
          <a:p>
            <a:pPr algn="ctr" eaLnBrk="1" hangingPunct="1">
              <a:spcBef>
                <a:spcPct val="0"/>
              </a:spcBef>
              <a:buFontTx/>
              <a:buNone/>
            </a:pPr>
            <a:r>
              <a:rPr lang="ja-JP" altLang="en-US" sz="1800"/>
              <a:t>づ</a:t>
            </a:r>
          </a:p>
          <a:p>
            <a:pPr algn="ctr" eaLnBrk="1" hangingPunct="1">
              <a:spcBef>
                <a:spcPct val="0"/>
              </a:spcBef>
              <a:buFontTx/>
              <a:buNone/>
            </a:pPr>
            <a:r>
              <a:rPr lang="ja-JP" altLang="en-US" sz="1800"/>
              <a:t>く</a:t>
            </a:r>
          </a:p>
          <a:p>
            <a:pPr algn="ctr" eaLnBrk="1" hangingPunct="1">
              <a:spcBef>
                <a:spcPct val="0"/>
              </a:spcBef>
              <a:buFontTx/>
              <a:buNone/>
            </a:pPr>
            <a:r>
              <a:rPr lang="ja-JP" altLang="en-US" sz="1800"/>
              <a:t>り</a:t>
            </a:r>
          </a:p>
        </p:txBody>
      </p:sp>
      <p:sp>
        <p:nvSpPr>
          <p:cNvPr id="13315" name="Rectangle 4"/>
          <p:cNvSpPr>
            <a:spLocks noChangeArrowheads="1"/>
          </p:cNvSpPr>
          <p:nvPr/>
        </p:nvSpPr>
        <p:spPr bwMode="auto">
          <a:xfrm>
            <a:off x="1160463" y="6276975"/>
            <a:ext cx="3168650" cy="358775"/>
          </a:xfrm>
          <a:prstGeom prst="rect">
            <a:avLst/>
          </a:prstGeom>
          <a:solidFill>
            <a:srgbClr val="A0FAFE"/>
          </a:solidFill>
          <a:ln>
            <a:noFill/>
          </a:ln>
          <a:effectLst>
            <a:prstShdw prst="shdw17" dist="17961" dir="2700000">
              <a:srgbClr val="609698"/>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仲間づくり・集団づくり</a:t>
            </a:r>
          </a:p>
        </p:txBody>
      </p:sp>
      <p:sp>
        <p:nvSpPr>
          <p:cNvPr id="211975" name="Text Box 7"/>
          <p:cNvSpPr txBox="1">
            <a:spLocks noChangeArrowheads="1"/>
          </p:cNvSpPr>
          <p:nvPr/>
        </p:nvSpPr>
        <p:spPr bwMode="auto">
          <a:xfrm>
            <a:off x="8302625" y="1349375"/>
            <a:ext cx="458788" cy="3302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90000" tIns="46800" rIns="90000" bIns="46800">
            <a:spAutoFit/>
          </a:bodyPr>
          <a:lstStyle/>
          <a:p>
            <a:pPr algn="ctr" eaLnBrk="1" hangingPunct="1">
              <a:defRPr/>
            </a:pPr>
            <a:r>
              <a:rPr lang="ja-JP" altLang="en-US" b="1" dirty="0"/>
              <a:t>青の線は男・赤の線は女の平均値</a:t>
            </a:r>
          </a:p>
        </p:txBody>
      </p:sp>
      <p:sp>
        <p:nvSpPr>
          <p:cNvPr id="13317" name="Text Box 19"/>
          <p:cNvSpPr txBox="1">
            <a:spLocks noChangeArrowheads="1"/>
          </p:cNvSpPr>
          <p:nvPr/>
        </p:nvSpPr>
        <p:spPr bwMode="auto">
          <a:xfrm flipH="1">
            <a:off x="200025" y="3767138"/>
            <a:ext cx="4619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「自分自身に関すること」</a:t>
            </a:r>
          </a:p>
        </p:txBody>
      </p:sp>
      <p:sp>
        <p:nvSpPr>
          <p:cNvPr id="13318" name="Text Box 20"/>
          <p:cNvSpPr txBox="1">
            <a:spLocks noChangeArrowheads="1"/>
          </p:cNvSpPr>
          <p:nvPr/>
        </p:nvSpPr>
        <p:spPr bwMode="auto">
          <a:xfrm>
            <a:off x="4129088" y="6267450"/>
            <a:ext cx="453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t>「学校のあなたの様子」に関する　Ｂ項目</a:t>
            </a:r>
            <a:endParaRPr lang="ja-JP" altLang="en-US" sz="1800" b="1">
              <a:latin typeface="ＭＳ Ｐゴシック" panose="020B0600070205080204" pitchFamily="50" charset="-128"/>
            </a:endParaRPr>
          </a:p>
        </p:txBody>
      </p:sp>
      <p:pic>
        <p:nvPicPr>
          <p:cNvPr id="1331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25" y="1009650"/>
            <a:ext cx="7343775" cy="5146675"/>
          </a:xfrm>
          <a:prstGeom prst="rect">
            <a:avLst/>
          </a:prstGeom>
          <a:noFill/>
          <a:ln>
            <a:noFill/>
          </a:ln>
          <a:effectLst/>
          <a:extLst>
            <a:ext uri="{909E8E84-426E-40DD-AFC4-6F175D3DCCD1}">
              <a14:hiddenFill xmlns:a14="http://schemas.microsoft.com/office/drawing/2010/main">
                <a:solidFill>
                  <a:srgbClr val="FF99CC">
                    <a:alpha val="30196"/>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2"/>
          <p:cNvSpPr>
            <a:spLocks noChangeArrowheads="1"/>
          </p:cNvSpPr>
          <p:nvPr/>
        </p:nvSpPr>
        <p:spPr bwMode="auto">
          <a:xfrm>
            <a:off x="611188" y="476250"/>
            <a:ext cx="7921625" cy="503238"/>
          </a:xfrm>
          <a:prstGeom prst="rect">
            <a:avLst/>
          </a:prstGeom>
          <a:solidFill>
            <a:srgbClr val="F5FEA0"/>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b="1"/>
              <a:t>学校生活についてのアンケートの学級分布図</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541463" y="800100"/>
            <a:ext cx="6911975" cy="4752975"/>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800"/>
          </a:p>
        </p:txBody>
      </p:sp>
      <p:sp>
        <p:nvSpPr>
          <p:cNvPr id="15363" name="Line 5"/>
          <p:cNvSpPr>
            <a:spLocks noChangeShapeType="1"/>
          </p:cNvSpPr>
          <p:nvPr/>
        </p:nvSpPr>
        <p:spPr bwMode="auto">
          <a:xfrm flipV="1">
            <a:off x="1908175" y="1303338"/>
            <a:ext cx="0" cy="3960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4" name="Line 6"/>
          <p:cNvSpPr>
            <a:spLocks noChangeShapeType="1"/>
          </p:cNvSpPr>
          <p:nvPr/>
        </p:nvSpPr>
        <p:spPr bwMode="auto">
          <a:xfrm>
            <a:off x="1908175" y="5264150"/>
            <a:ext cx="64325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5" name="Rectangle 15"/>
          <p:cNvSpPr>
            <a:spLocks noChangeArrowheads="1"/>
          </p:cNvSpPr>
          <p:nvPr/>
        </p:nvSpPr>
        <p:spPr bwMode="auto">
          <a:xfrm>
            <a:off x="2411413" y="5803900"/>
            <a:ext cx="4968875" cy="504825"/>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t>仲間づくりスキル</a:t>
            </a:r>
          </a:p>
        </p:txBody>
      </p:sp>
      <p:sp>
        <p:nvSpPr>
          <p:cNvPr id="15366" name="Rectangle 16"/>
          <p:cNvSpPr>
            <a:spLocks noChangeArrowheads="1"/>
          </p:cNvSpPr>
          <p:nvPr/>
        </p:nvSpPr>
        <p:spPr bwMode="auto">
          <a:xfrm>
            <a:off x="971550" y="1844675"/>
            <a:ext cx="719138" cy="3132138"/>
          </a:xfrm>
          <a:prstGeom prst="rect">
            <a:avLst/>
          </a:prstGeom>
          <a:solidFill>
            <a:srgbClr val="FFFF99"/>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800"/>
          </a:p>
        </p:txBody>
      </p:sp>
      <p:sp>
        <p:nvSpPr>
          <p:cNvPr id="15367" name="Rectangle 17"/>
          <p:cNvSpPr>
            <a:spLocks noGrp="1" noChangeArrowheads="1"/>
          </p:cNvSpPr>
          <p:nvPr>
            <p:ph type="title" idx="4294967295"/>
          </p:nvPr>
        </p:nvSpPr>
        <p:spPr>
          <a:xfrm>
            <a:off x="0" y="260350"/>
            <a:ext cx="6985000" cy="503238"/>
          </a:xfrm>
        </p:spPr>
        <p:txBody>
          <a:bodyPr/>
          <a:lstStyle/>
          <a:p>
            <a:pPr eaLnBrk="1" hangingPunct="1"/>
            <a:r>
              <a:rPr lang="ja-JP" altLang="en-US" sz="2800" b="1" smtClean="0"/>
              <a:t>社会的スキルの育成状況モデル</a:t>
            </a:r>
          </a:p>
        </p:txBody>
      </p:sp>
      <p:sp>
        <p:nvSpPr>
          <p:cNvPr id="15368" name="Text Box 25"/>
          <p:cNvSpPr txBox="1">
            <a:spLocks noChangeArrowheads="1"/>
          </p:cNvSpPr>
          <p:nvPr/>
        </p:nvSpPr>
        <p:spPr bwMode="auto">
          <a:xfrm>
            <a:off x="1625600" y="800100"/>
            <a:ext cx="255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FF3300"/>
                </a:solidFill>
              </a:rPr>
              <a:t>Big  I, Small  We</a:t>
            </a:r>
          </a:p>
        </p:txBody>
      </p:sp>
      <p:sp>
        <p:nvSpPr>
          <p:cNvPr id="15369" name="Text Box 26"/>
          <p:cNvSpPr txBox="1">
            <a:spLocks noChangeArrowheads="1"/>
          </p:cNvSpPr>
          <p:nvPr/>
        </p:nvSpPr>
        <p:spPr bwMode="auto">
          <a:xfrm>
            <a:off x="5656263" y="5064125"/>
            <a:ext cx="2720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400" b="1">
                <a:solidFill>
                  <a:srgbClr val="FF3300"/>
                </a:solidFill>
              </a:rPr>
              <a:t>Small  I,  Big  We</a:t>
            </a:r>
            <a:r>
              <a:rPr lang="en-US" altLang="ja-JP" sz="2400" b="1"/>
              <a:t>.</a:t>
            </a:r>
          </a:p>
          <a:p>
            <a:pPr eaLnBrk="1" hangingPunct="1">
              <a:spcBef>
                <a:spcPct val="0"/>
              </a:spcBef>
              <a:buFontTx/>
              <a:buNone/>
            </a:pPr>
            <a:endParaRPr lang="en-US" altLang="ja-JP" sz="2400"/>
          </a:p>
        </p:txBody>
      </p:sp>
      <p:sp>
        <p:nvSpPr>
          <p:cNvPr id="15370" name="Text Box 29"/>
          <p:cNvSpPr txBox="1">
            <a:spLocks noChangeArrowheads="1"/>
          </p:cNvSpPr>
          <p:nvPr/>
        </p:nvSpPr>
        <p:spPr bwMode="auto">
          <a:xfrm>
            <a:off x="976313" y="1916113"/>
            <a:ext cx="61595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b="1"/>
              <a:t>自分づくりスキル</a:t>
            </a:r>
          </a:p>
        </p:txBody>
      </p:sp>
      <p:sp>
        <p:nvSpPr>
          <p:cNvPr id="15371" name="Oval 11"/>
          <p:cNvSpPr>
            <a:spLocks noChangeArrowheads="1"/>
          </p:cNvSpPr>
          <p:nvPr/>
        </p:nvSpPr>
        <p:spPr bwMode="auto">
          <a:xfrm>
            <a:off x="2189163" y="1303338"/>
            <a:ext cx="2519362" cy="1657350"/>
          </a:xfrm>
          <a:prstGeom prst="ellipse">
            <a:avLst/>
          </a:prstGeom>
          <a:solidFill>
            <a:srgbClr val="FFBD9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マイペース群</a:t>
            </a:r>
          </a:p>
        </p:txBody>
      </p:sp>
      <p:sp>
        <p:nvSpPr>
          <p:cNvPr id="15372" name="Oval 13"/>
          <p:cNvSpPr>
            <a:spLocks noChangeArrowheads="1"/>
          </p:cNvSpPr>
          <p:nvPr/>
        </p:nvSpPr>
        <p:spPr bwMode="auto">
          <a:xfrm>
            <a:off x="2044700" y="3392488"/>
            <a:ext cx="2592388" cy="1655762"/>
          </a:xfrm>
          <a:prstGeom prst="ellipse">
            <a:avLst/>
          </a:prstGeom>
          <a:solidFill>
            <a:srgbClr val="9FEFFF"/>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低自己評価　群</a:t>
            </a:r>
          </a:p>
        </p:txBody>
      </p:sp>
      <p:sp>
        <p:nvSpPr>
          <p:cNvPr id="15373" name="Oval 12"/>
          <p:cNvSpPr>
            <a:spLocks noChangeArrowheads="1"/>
          </p:cNvSpPr>
          <p:nvPr/>
        </p:nvSpPr>
        <p:spPr bwMode="auto">
          <a:xfrm>
            <a:off x="5213350" y="3463925"/>
            <a:ext cx="2808288" cy="1512888"/>
          </a:xfrm>
          <a:prstGeom prst="ellipse">
            <a:avLst/>
          </a:prstGeom>
          <a:solidFill>
            <a:srgbClr val="BBFDA1"/>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対人過敏　群</a:t>
            </a:r>
          </a:p>
        </p:txBody>
      </p:sp>
      <p:sp>
        <p:nvSpPr>
          <p:cNvPr id="15374" name="Oval 14"/>
          <p:cNvSpPr>
            <a:spLocks noChangeArrowheads="1"/>
          </p:cNvSpPr>
          <p:nvPr/>
        </p:nvSpPr>
        <p:spPr bwMode="auto">
          <a:xfrm>
            <a:off x="5141913" y="1303338"/>
            <a:ext cx="2808287" cy="1585912"/>
          </a:xfrm>
          <a:prstGeom prst="ellipse">
            <a:avLst/>
          </a:prstGeom>
          <a:solidFill>
            <a:srgbClr val="F8D0F8"/>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a:t>高自己評価群</a:t>
            </a:r>
          </a:p>
        </p:txBody>
      </p:sp>
      <p:sp>
        <p:nvSpPr>
          <p:cNvPr id="15375" name="Rectangle 19"/>
          <p:cNvSpPr>
            <a:spLocks noChangeArrowheads="1"/>
          </p:cNvSpPr>
          <p:nvPr/>
        </p:nvSpPr>
        <p:spPr bwMode="auto">
          <a:xfrm>
            <a:off x="3917950" y="2455863"/>
            <a:ext cx="2160588" cy="1439862"/>
          </a:xfrm>
          <a:prstGeom prst="rect">
            <a:avLst/>
          </a:prstGeom>
          <a:noFill/>
          <a:ln w="9525" algn="ctr">
            <a:solidFill>
              <a:srgbClr val="0000FF"/>
            </a:solidFill>
            <a:miter lim="800000"/>
            <a:headEnd/>
            <a:tailEnd/>
          </a:ln>
          <a:effectLst>
            <a:prstShdw prst="shdw17" dist="17961" dir="2700000">
              <a:srgbClr val="000099"/>
            </a:prstShdw>
          </a:effectLst>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5376" name="Line 9"/>
          <p:cNvSpPr>
            <a:spLocks noChangeShapeType="1"/>
          </p:cNvSpPr>
          <p:nvPr/>
        </p:nvSpPr>
        <p:spPr bwMode="auto">
          <a:xfrm flipV="1">
            <a:off x="4997450" y="1160463"/>
            <a:ext cx="0" cy="410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77" name="Line 8"/>
          <p:cNvSpPr>
            <a:spLocks noChangeShapeType="1"/>
          </p:cNvSpPr>
          <p:nvPr/>
        </p:nvSpPr>
        <p:spPr bwMode="auto">
          <a:xfrm>
            <a:off x="1901825" y="3176588"/>
            <a:ext cx="59769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402" name="Text Box 18"/>
          <p:cNvSpPr txBox="1">
            <a:spLocks noChangeArrowheads="1"/>
          </p:cNvSpPr>
          <p:nvPr/>
        </p:nvSpPr>
        <p:spPr bwMode="auto">
          <a:xfrm>
            <a:off x="361950" y="1014413"/>
            <a:ext cx="488950" cy="46815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90000" tIns="46800" rIns="90000" bIns="46800">
            <a:spAutoFit/>
          </a:bodyPr>
          <a:lstStyle/>
          <a:p>
            <a:pPr algn="ctr" eaLnBrk="1" hangingPunct="1">
              <a:defRPr/>
            </a:pPr>
            <a:r>
              <a:rPr lang="ja-JP" altLang="en-US" sz="2000" dirty="0">
                <a:latin typeface="Arial" charset="0"/>
              </a:rPr>
              <a:t>縦軸　　　自己肯定感＋自尊感情の合計点</a:t>
            </a:r>
          </a:p>
        </p:txBody>
      </p:sp>
      <p:sp>
        <p:nvSpPr>
          <p:cNvPr id="144403" name="Text Box 19"/>
          <p:cNvSpPr txBox="1">
            <a:spLocks noChangeArrowheads="1"/>
          </p:cNvSpPr>
          <p:nvPr/>
        </p:nvSpPr>
        <p:spPr bwMode="auto">
          <a:xfrm>
            <a:off x="2898775" y="6367463"/>
            <a:ext cx="3856038" cy="401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90000" tIns="46800" rIns="90000" bIns="46800">
            <a:spAutoFit/>
          </a:bodyPr>
          <a:lstStyle/>
          <a:p>
            <a:pPr algn="ctr" eaLnBrk="1" hangingPunct="1">
              <a:defRPr/>
            </a:pPr>
            <a:r>
              <a:rPr lang="ja-JP" altLang="en-US" sz="2000" dirty="0">
                <a:latin typeface="Arial" charset="0"/>
              </a:rPr>
              <a:t>横軸　　自己表現＋配慮の合計点</a:t>
            </a:r>
          </a:p>
        </p:txBody>
      </p:sp>
      <p:sp>
        <p:nvSpPr>
          <p:cNvPr id="144404" name="Text Box 20"/>
          <p:cNvSpPr txBox="1">
            <a:spLocks noChangeArrowheads="1"/>
          </p:cNvSpPr>
          <p:nvPr/>
        </p:nvSpPr>
        <p:spPr bwMode="auto">
          <a:xfrm>
            <a:off x="4500563" y="2708275"/>
            <a:ext cx="993775" cy="36671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90000" tIns="46800" rIns="90000" bIns="46800">
            <a:spAutoFit/>
          </a:bodyPr>
          <a:lstStyle/>
          <a:p>
            <a:pPr algn="ctr" eaLnBrk="1" hangingPunct="1">
              <a:defRPr/>
            </a:pPr>
            <a:r>
              <a:rPr lang="en-US" altLang="ja-JP">
                <a:latin typeface="Arial" charset="0"/>
              </a:rPr>
              <a:t>7</a:t>
            </a:r>
            <a:r>
              <a:rPr lang="ja-JP" altLang="en-US">
                <a:latin typeface="Arial" charset="0"/>
              </a:rPr>
              <a:t>割の枠</a:t>
            </a:r>
          </a:p>
        </p:txBody>
      </p:sp>
      <p:sp>
        <p:nvSpPr>
          <p:cNvPr id="144405" name="Text Box 21"/>
          <p:cNvSpPr txBox="1">
            <a:spLocks noChangeArrowheads="1"/>
          </p:cNvSpPr>
          <p:nvPr/>
        </p:nvSpPr>
        <p:spPr bwMode="auto">
          <a:xfrm>
            <a:off x="4205288" y="944563"/>
            <a:ext cx="1847850" cy="3667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90000" tIns="46800" rIns="90000" bIns="46800">
            <a:spAutoFit/>
          </a:bodyPr>
          <a:lstStyle/>
          <a:p>
            <a:pPr algn="ctr" eaLnBrk="1" hangingPunct="1">
              <a:defRPr/>
            </a:pPr>
            <a:r>
              <a:rPr lang="ja-JP" altLang="en-US">
                <a:latin typeface="Arial" charset="0"/>
              </a:rPr>
              <a:t>仲間づくりの平均</a:t>
            </a:r>
          </a:p>
        </p:txBody>
      </p:sp>
      <p:sp>
        <p:nvSpPr>
          <p:cNvPr id="144406" name="Text Box 22"/>
          <p:cNvSpPr txBox="1">
            <a:spLocks noChangeArrowheads="1"/>
          </p:cNvSpPr>
          <p:nvPr/>
        </p:nvSpPr>
        <p:spPr bwMode="auto">
          <a:xfrm>
            <a:off x="7885113" y="2420938"/>
            <a:ext cx="455612" cy="186848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90000" tIns="46800" rIns="90000" bIns="46800">
            <a:spAutoFit/>
          </a:bodyPr>
          <a:lstStyle/>
          <a:p>
            <a:pPr algn="ctr" eaLnBrk="1" hangingPunct="1">
              <a:defRPr/>
            </a:pPr>
            <a:r>
              <a:rPr lang="ja-JP" altLang="en-US">
                <a:latin typeface="Arial" charset="0"/>
              </a:rPr>
              <a:t>自分づくりの平均</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extLst>
              <a:ext uri="{28A0092B-C50C-407E-A947-70E740481C1C}">
                <a14:useLocalDpi xmlns:a14="http://schemas.microsoft.com/office/drawing/2010/main" val="0"/>
              </a:ext>
            </a:extLst>
          </a:blip>
          <a:srcRect l="562" t="17708" r="29710" b="7487"/>
          <a:stretch>
            <a:fillRect/>
          </a:stretch>
        </p:blipFill>
        <p:spPr bwMode="auto">
          <a:xfrm>
            <a:off x="1116013" y="1254125"/>
            <a:ext cx="7551737"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150533" name="Oval 5"/>
          <p:cNvSpPr>
            <a:spLocks noChangeArrowheads="1"/>
          </p:cNvSpPr>
          <p:nvPr/>
        </p:nvSpPr>
        <p:spPr bwMode="auto">
          <a:xfrm rot="18344485">
            <a:off x="3417888" y="2552700"/>
            <a:ext cx="5610225" cy="1984375"/>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grpSp>
        <p:nvGrpSpPr>
          <p:cNvPr id="17412" name="Group 6"/>
          <p:cNvGrpSpPr>
            <a:grpSpLocks/>
          </p:cNvGrpSpPr>
          <p:nvPr/>
        </p:nvGrpSpPr>
        <p:grpSpPr bwMode="auto">
          <a:xfrm>
            <a:off x="400050" y="1314450"/>
            <a:ext cx="460375" cy="4462463"/>
            <a:chOff x="89" y="164"/>
            <a:chExt cx="387" cy="3748"/>
          </a:xfrm>
        </p:grpSpPr>
        <p:sp>
          <p:nvSpPr>
            <p:cNvPr id="17419" name="Text Box 29"/>
            <p:cNvSpPr txBox="1">
              <a:spLocks noChangeArrowheads="1"/>
            </p:cNvSpPr>
            <p:nvPr/>
          </p:nvSpPr>
          <p:spPr bwMode="auto">
            <a:xfrm>
              <a:off x="89" y="164"/>
              <a:ext cx="387" cy="15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自分づくりスキル</a:t>
              </a:r>
            </a:p>
          </p:txBody>
        </p:sp>
        <p:sp>
          <p:nvSpPr>
            <p:cNvPr id="150536" name="Text Box 8"/>
            <p:cNvSpPr txBox="1">
              <a:spLocks noChangeArrowheads="1"/>
            </p:cNvSpPr>
            <p:nvPr/>
          </p:nvSpPr>
          <p:spPr bwMode="auto">
            <a:xfrm>
              <a:off x="118" y="1979"/>
              <a:ext cx="347" cy="193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自己肯定感、自尊感情</a:t>
              </a:r>
            </a:p>
          </p:txBody>
        </p:sp>
      </p:grpSp>
      <p:grpSp>
        <p:nvGrpSpPr>
          <p:cNvPr id="17413" name="Group 9"/>
          <p:cNvGrpSpPr>
            <a:grpSpLocks/>
          </p:cNvGrpSpPr>
          <p:nvPr/>
        </p:nvGrpSpPr>
        <p:grpSpPr bwMode="auto">
          <a:xfrm>
            <a:off x="1347788" y="6075363"/>
            <a:ext cx="5824537" cy="423862"/>
            <a:chOff x="1973" y="3461"/>
            <a:chExt cx="4892" cy="356"/>
          </a:xfrm>
        </p:grpSpPr>
        <p:sp>
          <p:nvSpPr>
            <p:cNvPr id="17417" name="Rectangle 15"/>
            <p:cNvSpPr>
              <a:spLocks noChangeArrowheads="1"/>
            </p:cNvSpPr>
            <p:nvPr/>
          </p:nvSpPr>
          <p:spPr bwMode="auto">
            <a:xfrm>
              <a:off x="1973" y="3461"/>
              <a:ext cx="3132" cy="356"/>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仲間づくりスキル</a:t>
              </a:r>
            </a:p>
          </p:txBody>
        </p:sp>
        <p:sp>
          <p:nvSpPr>
            <p:cNvPr id="150539" name="Text Box 11"/>
            <p:cNvSpPr txBox="1">
              <a:spLocks noChangeArrowheads="1"/>
            </p:cNvSpPr>
            <p:nvPr/>
          </p:nvSpPr>
          <p:spPr bwMode="auto">
            <a:xfrm>
              <a:off x="5458" y="3461"/>
              <a:ext cx="1407" cy="29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自己表現、配慮</a:t>
              </a:r>
            </a:p>
          </p:txBody>
        </p:sp>
      </p:grpSp>
      <p:sp>
        <p:nvSpPr>
          <p:cNvPr id="17414" name="Text Box 15"/>
          <p:cNvSpPr txBox="1">
            <a:spLocks noChangeArrowheads="1"/>
          </p:cNvSpPr>
          <p:nvPr/>
        </p:nvSpPr>
        <p:spPr bwMode="auto">
          <a:xfrm>
            <a:off x="388938" y="106363"/>
            <a:ext cx="4051300" cy="4857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700">
                <a:solidFill>
                  <a:srgbClr val="44546A"/>
                </a:solidFill>
                <a:ea typeface="HG丸ｺﾞｼｯｸM-PRO" panose="020F0600000000000000" pitchFamily="50" charset="-128"/>
              </a:rPr>
              <a:t>学級分布図の傾向①</a:t>
            </a:r>
            <a:endParaRPr lang="en-US" altLang="ja-JP" sz="2700">
              <a:solidFill>
                <a:srgbClr val="44546A"/>
              </a:solidFill>
              <a:ea typeface="HG丸ｺﾞｼｯｸM-PRO" panose="020F0600000000000000" pitchFamily="50" charset="-128"/>
            </a:endParaRPr>
          </a:p>
        </p:txBody>
      </p:sp>
      <p:sp>
        <p:nvSpPr>
          <p:cNvPr id="150544" name="Line 16"/>
          <p:cNvSpPr>
            <a:spLocks noChangeShapeType="1"/>
          </p:cNvSpPr>
          <p:nvPr/>
        </p:nvSpPr>
        <p:spPr bwMode="auto">
          <a:xfrm flipH="1">
            <a:off x="5651500" y="1422400"/>
            <a:ext cx="0" cy="4437063"/>
          </a:xfrm>
          <a:prstGeom prst="line">
            <a:avLst/>
          </a:prstGeom>
          <a:noFill/>
          <a:ln w="9525">
            <a:solidFill>
              <a:srgbClr val="FF6600"/>
            </a:solidFill>
            <a:round/>
            <a:headEnd type="triangle" w="lg" len="lg"/>
            <a:tailEnd type="triangle" w="lg" len="lg"/>
          </a:ln>
          <a:effectLst>
            <a:prstShdw prst="shdw17" dist="17961" dir="2700000">
              <a:srgbClr val="993D00"/>
            </a:prstShdw>
          </a:effectLst>
          <a:extLst>
            <a:ext uri="{909E8E84-426E-40DD-AFC4-6F175D3DCCD1}">
              <a14:hiddenFill xmlns:a14="http://schemas.microsoft.com/office/drawing/2010/main">
                <a:noFill/>
              </a14:hiddenFill>
            </a:ext>
          </a:extLst>
        </p:spPr>
        <p:txBody>
          <a:bodyPr wrap="none" lIns="67500" tIns="35100" rIns="67500" bIns="35100" anchor="ctr"/>
          <a:lstStyle/>
          <a:p>
            <a:endParaRPr lang="ja-JP" altLang="en-US"/>
          </a:p>
        </p:txBody>
      </p:sp>
      <p:sp>
        <p:nvSpPr>
          <p:cNvPr id="150532" name="Text Box 4"/>
          <p:cNvSpPr txBox="1">
            <a:spLocks noChangeArrowheads="1"/>
          </p:cNvSpPr>
          <p:nvPr/>
        </p:nvSpPr>
        <p:spPr bwMode="auto">
          <a:xfrm>
            <a:off x="1468438" y="731838"/>
            <a:ext cx="6448425" cy="563562"/>
          </a:xfrm>
          <a:prstGeom prst="rect">
            <a:avLst/>
          </a:prstGeom>
          <a:solidFill>
            <a:srgbClr val="FFEFFF"/>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a:solidFill>
                  <a:srgbClr val="000000"/>
                </a:solidFill>
              </a:rPr>
              <a:t>傾向：「自分づくり」の力に開きがある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0533"/>
                                        </p:tgtEl>
                                        <p:attrNameLst>
                                          <p:attrName>style.visibility</p:attrName>
                                        </p:attrNameLst>
                                      </p:cBhvr>
                                      <p:to>
                                        <p:strVal val="visible"/>
                                      </p:to>
                                    </p:set>
                                    <p:animEffect transition="in" filter="blinds(horizontal)">
                                      <p:cBhvr>
                                        <p:cTn id="7" dur="500"/>
                                        <p:tgtEl>
                                          <p:spTgt spid="150533"/>
                                        </p:tgtEl>
                                      </p:cBhvr>
                                    </p:animEffect>
                                  </p:childTnLst>
                                </p:cTn>
                              </p:par>
                              <p:par>
                                <p:cTn id="8" presetID="3" presetClass="entr" presetSubtype="10" fill="hold" nodeType="withEffect">
                                  <p:stCondLst>
                                    <p:cond delay="0"/>
                                  </p:stCondLst>
                                  <p:childTnLst>
                                    <p:set>
                                      <p:cBhvr>
                                        <p:cTn id="9" dur="1" fill="hold">
                                          <p:stCondLst>
                                            <p:cond delay="0"/>
                                          </p:stCondLst>
                                        </p:cTn>
                                        <p:tgtEl>
                                          <p:spTgt spid="150544"/>
                                        </p:tgtEl>
                                        <p:attrNameLst>
                                          <p:attrName>style.visibility</p:attrName>
                                        </p:attrNameLst>
                                      </p:cBhvr>
                                      <p:to>
                                        <p:strVal val="visible"/>
                                      </p:to>
                                    </p:set>
                                    <p:animEffect transition="in" filter="blinds(horizontal)">
                                      <p:cBhvr>
                                        <p:cTn id="10" dur="500"/>
                                        <p:tgtEl>
                                          <p:spTgt spid="150544"/>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50532"/>
                                        </p:tgtEl>
                                        <p:attrNameLst>
                                          <p:attrName>style.visibility</p:attrName>
                                        </p:attrNameLst>
                                      </p:cBhvr>
                                      <p:to>
                                        <p:strVal val="visible"/>
                                      </p:to>
                                    </p:set>
                                    <p:anim calcmode="lin" valueType="num">
                                      <p:cBhvr additive="base">
                                        <p:cTn id="13" dur="500" fill="hold"/>
                                        <p:tgtEl>
                                          <p:spTgt spid="150532"/>
                                        </p:tgtEl>
                                        <p:attrNameLst>
                                          <p:attrName>ppt_x</p:attrName>
                                        </p:attrNameLst>
                                      </p:cBhvr>
                                      <p:tavLst>
                                        <p:tav tm="0">
                                          <p:val>
                                            <p:strVal val="#ppt_x"/>
                                          </p:val>
                                        </p:tav>
                                        <p:tav tm="100000">
                                          <p:val>
                                            <p:strVal val="#ppt_x"/>
                                          </p:val>
                                        </p:tav>
                                      </p:tavLst>
                                    </p:anim>
                                    <p:anim calcmode="lin" valueType="num">
                                      <p:cBhvr additive="base">
                                        <p:cTn id="14" dur="500" fill="hold"/>
                                        <p:tgtEl>
                                          <p:spTgt spid="150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3" grpId="0" animBg="1"/>
      <p:bldP spid="1505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l="18460" t="8658" r="18460" b="11610"/>
          <a:stretch>
            <a:fillRect/>
          </a:stretch>
        </p:blipFill>
        <p:spPr bwMode="auto">
          <a:xfrm>
            <a:off x="728663" y="1041400"/>
            <a:ext cx="8283575"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151556" name="Text Box 4"/>
          <p:cNvSpPr txBox="1">
            <a:spLocks noChangeArrowheads="1"/>
          </p:cNvSpPr>
          <p:nvPr/>
        </p:nvSpPr>
        <p:spPr bwMode="auto">
          <a:xfrm>
            <a:off x="1331913" y="914400"/>
            <a:ext cx="6480175" cy="563563"/>
          </a:xfrm>
          <a:prstGeom prst="rect">
            <a:avLst/>
          </a:prstGeom>
          <a:solidFill>
            <a:srgbClr val="FFEFFF"/>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a:solidFill>
                  <a:srgbClr val="000000"/>
                </a:solidFill>
              </a:rPr>
              <a:t>傾向；「仲間づくり」の力に差が大きい</a:t>
            </a:r>
          </a:p>
        </p:txBody>
      </p:sp>
      <p:sp>
        <p:nvSpPr>
          <p:cNvPr id="151557" name="Oval 5"/>
          <p:cNvSpPr>
            <a:spLocks noChangeArrowheads="1"/>
          </p:cNvSpPr>
          <p:nvPr/>
        </p:nvSpPr>
        <p:spPr bwMode="auto">
          <a:xfrm>
            <a:off x="2843213" y="2481263"/>
            <a:ext cx="5616575" cy="1296987"/>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grpSp>
        <p:nvGrpSpPr>
          <p:cNvPr id="19461" name="Group 6"/>
          <p:cNvGrpSpPr>
            <a:grpSpLocks/>
          </p:cNvGrpSpPr>
          <p:nvPr/>
        </p:nvGrpSpPr>
        <p:grpSpPr bwMode="auto">
          <a:xfrm>
            <a:off x="266700" y="1887538"/>
            <a:ext cx="461963" cy="4419600"/>
            <a:chOff x="112" y="684"/>
            <a:chExt cx="387" cy="3712"/>
          </a:xfrm>
        </p:grpSpPr>
        <p:sp>
          <p:nvSpPr>
            <p:cNvPr id="19468" name="Text Box 29"/>
            <p:cNvSpPr txBox="1">
              <a:spLocks noChangeArrowheads="1"/>
            </p:cNvSpPr>
            <p:nvPr/>
          </p:nvSpPr>
          <p:spPr bwMode="auto">
            <a:xfrm>
              <a:off x="112" y="684"/>
              <a:ext cx="387" cy="15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自分づくりスキル</a:t>
              </a:r>
            </a:p>
          </p:txBody>
        </p:sp>
        <p:sp>
          <p:nvSpPr>
            <p:cNvPr id="151560" name="Text Box 8"/>
            <p:cNvSpPr txBox="1">
              <a:spLocks noChangeArrowheads="1"/>
            </p:cNvSpPr>
            <p:nvPr/>
          </p:nvSpPr>
          <p:spPr bwMode="auto">
            <a:xfrm>
              <a:off x="135" y="2463"/>
              <a:ext cx="346" cy="193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eaVert"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自己肯定感、自尊感情</a:t>
              </a:r>
            </a:p>
          </p:txBody>
        </p:sp>
      </p:grpSp>
      <p:grpSp>
        <p:nvGrpSpPr>
          <p:cNvPr id="19462" name="Group 9"/>
          <p:cNvGrpSpPr>
            <a:grpSpLocks/>
          </p:cNvGrpSpPr>
          <p:nvPr/>
        </p:nvGrpSpPr>
        <p:grpSpPr bwMode="auto">
          <a:xfrm>
            <a:off x="2843213" y="6176963"/>
            <a:ext cx="4595812" cy="485775"/>
            <a:chOff x="381" y="3173"/>
            <a:chExt cx="3861" cy="408"/>
          </a:xfrm>
        </p:grpSpPr>
        <p:sp>
          <p:nvSpPr>
            <p:cNvPr id="19466" name="Rectangle 15"/>
            <p:cNvSpPr>
              <a:spLocks noChangeArrowheads="1"/>
            </p:cNvSpPr>
            <p:nvPr/>
          </p:nvSpPr>
          <p:spPr bwMode="auto">
            <a:xfrm>
              <a:off x="2125" y="3173"/>
              <a:ext cx="2117" cy="408"/>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仲間づくりスキル</a:t>
              </a:r>
            </a:p>
          </p:txBody>
        </p:sp>
        <p:sp>
          <p:nvSpPr>
            <p:cNvPr id="151563" name="Text Box 11"/>
            <p:cNvSpPr txBox="1">
              <a:spLocks noChangeArrowheads="1"/>
            </p:cNvSpPr>
            <p:nvPr/>
          </p:nvSpPr>
          <p:spPr bwMode="auto">
            <a:xfrm>
              <a:off x="381" y="3232"/>
              <a:ext cx="1407" cy="29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自己表現、配慮</a:t>
              </a:r>
            </a:p>
          </p:txBody>
        </p:sp>
      </p:grpSp>
      <p:sp>
        <p:nvSpPr>
          <p:cNvPr id="19463" name="Text Box 13"/>
          <p:cNvSpPr txBox="1">
            <a:spLocks noChangeArrowheads="1"/>
          </p:cNvSpPr>
          <p:nvPr/>
        </p:nvSpPr>
        <p:spPr bwMode="auto">
          <a:xfrm>
            <a:off x="293688" y="236538"/>
            <a:ext cx="4051300" cy="4857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700">
                <a:solidFill>
                  <a:srgbClr val="44546A"/>
                </a:solidFill>
                <a:ea typeface="HG丸ｺﾞｼｯｸM-PRO" panose="020F0600000000000000" pitchFamily="50" charset="-128"/>
              </a:rPr>
              <a:t>学級分布図の傾向②</a:t>
            </a:r>
            <a:endParaRPr lang="en-US" altLang="ja-JP" sz="2700">
              <a:solidFill>
                <a:srgbClr val="44546A"/>
              </a:solidFill>
              <a:ea typeface="HG丸ｺﾞｼｯｸM-PRO" panose="020F0600000000000000" pitchFamily="50" charset="-128"/>
            </a:endParaRPr>
          </a:p>
        </p:txBody>
      </p:sp>
      <p:sp>
        <p:nvSpPr>
          <p:cNvPr id="151566" name="Line 14"/>
          <p:cNvSpPr>
            <a:spLocks noChangeShapeType="1"/>
          </p:cNvSpPr>
          <p:nvPr/>
        </p:nvSpPr>
        <p:spPr bwMode="auto">
          <a:xfrm>
            <a:off x="2311400" y="3429000"/>
            <a:ext cx="6210300" cy="0"/>
          </a:xfrm>
          <a:prstGeom prst="line">
            <a:avLst/>
          </a:prstGeom>
          <a:noFill/>
          <a:ln w="28575">
            <a:solidFill>
              <a:srgbClr val="FF6600"/>
            </a:solidFill>
            <a:round/>
            <a:headEnd type="triangle" w="lg" len="lg"/>
            <a:tailEnd type="triangle" w="lg" len="lg"/>
          </a:ln>
          <a:effectLst>
            <a:prstShdw prst="shdw17" dist="17961" dir="2700000">
              <a:srgbClr val="993D00"/>
            </a:prstShdw>
          </a:effectLst>
          <a:extLst>
            <a:ext uri="{909E8E84-426E-40DD-AFC4-6F175D3DCCD1}">
              <a14:hiddenFill xmlns:a14="http://schemas.microsoft.com/office/drawing/2010/main">
                <a:noFill/>
              </a14:hiddenFill>
            </a:ext>
          </a:extLst>
        </p:spPr>
        <p:txBody>
          <a:bodyPr wrap="none" lIns="67500" tIns="35100" rIns="67500" bIns="35100" anchor="ctr"/>
          <a:lstStyle/>
          <a:p>
            <a:endParaRPr lang="ja-JP" altLang="en-US"/>
          </a:p>
        </p:txBody>
      </p:sp>
      <p:sp>
        <p:nvSpPr>
          <p:cNvPr id="13" name="Oval 5"/>
          <p:cNvSpPr>
            <a:spLocks noChangeArrowheads="1"/>
          </p:cNvSpPr>
          <p:nvPr/>
        </p:nvSpPr>
        <p:spPr bwMode="auto">
          <a:xfrm>
            <a:off x="1770063" y="6073775"/>
            <a:ext cx="698500" cy="282575"/>
          </a:xfrm>
          <a:prstGeom prst="ellipse">
            <a:avLst/>
          </a:prstGeom>
          <a:noFill/>
          <a:ln w="9525"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blinds(horizontal)">
                                      <p:cBhvr>
                                        <p:cTn id="7" dur="500"/>
                                        <p:tgtEl>
                                          <p:spTgt spid="151557"/>
                                        </p:tgtEl>
                                      </p:cBhvr>
                                    </p:animEffect>
                                  </p:childTnLst>
                                </p:cTn>
                              </p:par>
                              <p:par>
                                <p:cTn id="8" presetID="3" presetClass="entr" presetSubtype="10" fill="hold" nodeType="withEffect">
                                  <p:stCondLst>
                                    <p:cond delay="0"/>
                                  </p:stCondLst>
                                  <p:childTnLst>
                                    <p:set>
                                      <p:cBhvr>
                                        <p:cTn id="9" dur="1" fill="hold">
                                          <p:stCondLst>
                                            <p:cond delay="0"/>
                                          </p:stCondLst>
                                        </p:cTn>
                                        <p:tgtEl>
                                          <p:spTgt spid="151566"/>
                                        </p:tgtEl>
                                        <p:attrNameLst>
                                          <p:attrName>style.visibility</p:attrName>
                                        </p:attrNameLst>
                                      </p:cBhvr>
                                      <p:to>
                                        <p:strVal val="visible"/>
                                      </p:to>
                                    </p:set>
                                    <p:animEffect transition="in" filter="blinds(horizontal)">
                                      <p:cBhvr>
                                        <p:cTn id="10" dur="500"/>
                                        <p:tgtEl>
                                          <p:spTgt spid="15156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51556"/>
                                        </p:tgtEl>
                                        <p:attrNameLst>
                                          <p:attrName>style.visibility</p:attrName>
                                        </p:attrNameLst>
                                      </p:cBhvr>
                                      <p:to>
                                        <p:strVal val="visible"/>
                                      </p:to>
                                    </p:set>
                                    <p:anim calcmode="lin" valueType="num">
                                      <p:cBhvr additive="base">
                                        <p:cTn id="13" dur="500" fill="hold"/>
                                        <p:tgtEl>
                                          <p:spTgt spid="151556"/>
                                        </p:tgtEl>
                                        <p:attrNameLst>
                                          <p:attrName>ppt_x</p:attrName>
                                        </p:attrNameLst>
                                      </p:cBhvr>
                                      <p:tavLst>
                                        <p:tav tm="0">
                                          <p:val>
                                            <p:strVal val="#ppt_x"/>
                                          </p:val>
                                        </p:tav>
                                        <p:tav tm="100000">
                                          <p:val>
                                            <p:strVal val="#ppt_x"/>
                                          </p:val>
                                        </p:tav>
                                      </p:tavLst>
                                    </p:anim>
                                    <p:anim calcmode="lin" valueType="num">
                                      <p:cBhvr additive="base">
                                        <p:cTn id="14" dur="500" fill="hold"/>
                                        <p:tgtEl>
                                          <p:spTgt spid="1515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nimBg="1"/>
      <p:bldP spid="151557"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3"/>
          <p:cNvPicPr>
            <a:picLocks noChangeAspect="1"/>
          </p:cNvPicPr>
          <p:nvPr/>
        </p:nvPicPr>
        <p:blipFill>
          <a:blip r:embed="rId3">
            <a:extLst>
              <a:ext uri="{28A0092B-C50C-407E-A947-70E740481C1C}">
                <a14:useLocalDpi xmlns:a14="http://schemas.microsoft.com/office/drawing/2010/main" val="0"/>
              </a:ext>
            </a:extLst>
          </a:blip>
          <a:srcRect l="15866" t="19048" r="16171" b="13080"/>
          <a:stretch>
            <a:fillRect/>
          </a:stretch>
        </p:blipFill>
        <p:spPr bwMode="auto">
          <a:xfrm>
            <a:off x="328613" y="79375"/>
            <a:ext cx="8351837" cy="667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Text Box 4"/>
          <p:cNvSpPr txBox="1">
            <a:spLocks noChangeArrowheads="1"/>
          </p:cNvSpPr>
          <p:nvPr/>
        </p:nvSpPr>
        <p:spPr bwMode="auto">
          <a:xfrm>
            <a:off x="715963" y="642938"/>
            <a:ext cx="5365750" cy="1055687"/>
          </a:xfrm>
          <a:prstGeom prst="rect">
            <a:avLst/>
          </a:prstGeom>
          <a:solidFill>
            <a:srgbClr val="FFCCFF"/>
          </a:solidFill>
          <a:ln>
            <a:noFill/>
          </a:ln>
          <a:effectLst>
            <a:prstShdw prst="shdw17" dist="17961" dir="2700000">
              <a:srgbClr val="997A5C"/>
            </a:prstShdw>
          </a:effectLst>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a:solidFill>
                  <a:srgbClr val="000000"/>
                </a:solidFill>
              </a:rPr>
              <a:t>傾向：高自己評価群と低自己</a:t>
            </a:r>
            <a:endParaRPr lang="en-US" altLang="ja-JP">
              <a:solidFill>
                <a:srgbClr val="000000"/>
              </a:solidFill>
            </a:endParaRPr>
          </a:p>
          <a:p>
            <a:pPr algn="ctr" eaLnBrk="1" hangingPunct="1">
              <a:spcBef>
                <a:spcPct val="0"/>
              </a:spcBef>
              <a:buFontTx/>
              <a:buNone/>
            </a:pPr>
            <a:r>
              <a:rPr lang="ja-JP" altLang="en-US">
                <a:solidFill>
                  <a:srgbClr val="000000"/>
                </a:solidFill>
              </a:rPr>
              <a:t>　　　　評価群に分かれている。</a:t>
            </a:r>
          </a:p>
        </p:txBody>
      </p:sp>
      <p:sp>
        <p:nvSpPr>
          <p:cNvPr id="149509" name="Oval 5"/>
          <p:cNvSpPr>
            <a:spLocks noChangeArrowheads="1"/>
          </p:cNvSpPr>
          <p:nvPr/>
        </p:nvSpPr>
        <p:spPr bwMode="auto">
          <a:xfrm>
            <a:off x="1039813" y="4938713"/>
            <a:ext cx="2308225" cy="1771650"/>
          </a:xfrm>
          <a:prstGeom prst="ellipse">
            <a:avLst/>
          </a:prstGeom>
          <a:noFill/>
          <a:ln w="3810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grpSp>
        <p:nvGrpSpPr>
          <p:cNvPr id="21509" name="Group 11"/>
          <p:cNvGrpSpPr>
            <a:grpSpLocks/>
          </p:cNvGrpSpPr>
          <p:nvPr/>
        </p:nvGrpSpPr>
        <p:grpSpPr bwMode="auto">
          <a:xfrm>
            <a:off x="98425" y="1433513"/>
            <a:ext cx="460375" cy="4527550"/>
            <a:chOff x="-138" y="565"/>
            <a:chExt cx="387" cy="3802"/>
          </a:xfrm>
        </p:grpSpPr>
        <p:sp>
          <p:nvSpPr>
            <p:cNvPr id="21516" name="Text Box 29"/>
            <p:cNvSpPr txBox="1">
              <a:spLocks noChangeArrowheads="1"/>
            </p:cNvSpPr>
            <p:nvPr/>
          </p:nvSpPr>
          <p:spPr bwMode="auto">
            <a:xfrm>
              <a:off x="-138" y="565"/>
              <a:ext cx="387" cy="1588"/>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自分づくりスキル</a:t>
              </a:r>
            </a:p>
          </p:txBody>
        </p:sp>
        <p:sp>
          <p:nvSpPr>
            <p:cNvPr id="149512" name="Text Box 8"/>
            <p:cNvSpPr txBox="1">
              <a:spLocks noChangeArrowheads="1"/>
            </p:cNvSpPr>
            <p:nvPr/>
          </p:nvSpPr>
          <p:spPr bwMode="auto">
            <a:xfrm>
              <a:off x="-138" y="2431"/>
              <a:ext cx="346" cy="1936"/>
            </a:xfrm>
            <a:prstGeom prst="rect">
              <a:avLst/>
            </a:prstGeom>
            <a:solidFill>
              <a:schemeClr val="bg1"/>
            </a:solidFill>
            <a:ln w="9525" algn="ctr">
              <a:noFill/>
              <a:miter lim="800000"/>
              <a:headEnd/>
              <a:tailEnd/>
            </a:ln>
            <a:effectLst>
              <a:prstShdw prst="shdw17" dist="17961" dir="2700000">
                <a:schemeClr val="accent1">
                  <a:gamma/>
                  <a:shade val="60000"/>
                  <a:invGamma/>
                </a:schemeClr>
              </a:prstShdw>
            </a:effectLst>
            <a:extLst/>
          </p:spPr>
          <p:txBody>
            <a:bodyPr vert="eaVert"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自己肯定感、自尊感情</a:t>
              </a:r>
            </a:p>
          </p:txBody>
        </p:sp>
      </p:grpSp>
      <p:grpSp>
        <p:nvGrpSpPr>
          <p:cNvPr id="21510" name="Group 10"/>
          <p:cNvGrpSpPr>
            <a:grpSpLocks/>
          </p:cNvGrpSpPr>
          <p:nvPr/>
        </p:nvGrpSpPr>
        <p:grpSpPr bwMode="auto">
          <a:xfrm>
            <a:off x="3924300" y="6075363"/>
            <a:ext cx="4968875" cy="492125"/>
            <a:chOff x="1519" y="4101"/>
            <a:chExt cx="4173" cy="413"/>
          </a:xfrm>
        </p:grpSpPr>
        <p:sp>
          <p:nvSpPr>
            <p:cNvPr id="21514" name="Rectangle 15"/>
            <p:cNvSpPr>
              <a:spLocks noChangeArrowheads="1"/>
            </p:cNvSpPr>
            <p:nvPr/>
          </p:nvSpPr>
          <p:spPr bwMode="auto">
            <a:xfrm>
              <a:off x="1519" y="4101"/>
              <a:ext cx="2374" cy="413"/>
            </a:xfrm>
            <a:prstGeom prst="rect">
              <a:avLst/>
            </a:prstGeom>
            <a:solidFill>
              <a:srgbClr val="FFFF9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800" b="1">
                  <a:solidFill>
                    <a:srgbClr val="000000"/>
                  </a:solidFill>
                </a:rPr>
                <a:t>仲間づくりスキル</a:t>
              </a:r>
            </a:p>
          </p:txBody>
        </p:sp>
        <p:sp>
          <p:nvSpPr>
            <p:cNvPr id="149513" name="Text Box 9"/>
            <p:cNvSpPr txBox="1">
              <a:spLocks noChangeArrowheads="1"/>
            </p:cNvSpPr>
            <p:nvPr/>
          </p:nvSpPr>
          <p:spPr bwMode="auto">
            <a:xfrm>
              <a:off x="4285" y="4137"/>
              <a:ext cx="1407" cy="292"/>
            </a:xfrm>
            <a:prstGeom prst="rect">
              <a:avLst/>
            </a:prstGeom>
            <a:solidFill>
              <a:schemeClr val="bg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lIns="67500" tIns="35100" rIns="67500" bIns="35100">
              <a:spAutoFit/>
            </a:bodyPr>
            <a:lstStyle/>
            <a:p>
              <a:pPr defTabSz="342900" eaLnBrk="1" fontAlgn="auto" hangingPunct="1">
                <a:spcBef>
                  <a:spcPts val="0"/>
                </a:spcBef>
                <a:spcAft>
                  <a:spcPts val="0"/>
                </a:spcAft>
                <a:defRPr/>
              </a:pPr>
              <a:r>
                <a:rPr kumimoji="0" lang="ja-JP" altLang="en-US" dirty="0">
                  <a:solidFill>
                    <a:prstClr val="black"/>
                  </a:solidFill>
                  <a:latin typeface="Calibri" panose="020F0502020204030204"/>
                </a:rPr>
                <a:t>自己表現、配慮</a:t>
              </a:r>
            </a:p>
          </p:txBody>
        </p:sp>
      </p:grpSp>
      <p:sp>
        <p:nvSpPr>
          <p:cNvPr id="21511" name="Text Box 13"/>
          <p:cNvSpPr txBox="1">
            <a:spLocks noChangeArrowheads="1"/>
          </p:cNvSpPr>
          <p:nvPr/>
        </p:nvSpPr>
        <p:spPr bwMode="auto">
          <a:xfrm>
            <a:off x="168275" y="79375"/>
            <a:ext cx="4051300" cy="485775"/>
          </a:xfrm>
          <a:prstGeom prst="rect">
            <a:avLst/>
          </a:prstGeom>
          <a:solidFill>
            <a:srgbClr val="FFFF99"/>
          </a:solidFill>
          <a:ln>
            <a:noFill/>
          </a:ln>
          <a:effectLst>
            <a:prstShdw prst="shdw17" dist="17961" dir="2700000">
              <a:srgbClr val="99995C"/>
            </a:prstShdw>
          </a:effectLst>
          <a:extLst>
            <a:ext uri="{91240B29-F687-4F45-9708-019B960494DF}">
              <a14:hiddenLine xmlns:a14="http://schemas.microsoft.com/office/drawing/2010/main" w="9525" algn="ctr">
                <a:solidFill>
                  <a:schemeClr val="tx1"/>
                </a:solidFill>
                <a:miter lim="800000"/>
                <a:headEnd/>
                <a:tailEnd/>
              </a14:hiddenLine>
            </a:ext>
          </a:extLst>
        </p:spPr>
        <p:txBody>
          <a:bodyPr lIns="67500" tIns="35100" rIns="67500" bIns="35100">
            <a:spAutoFit/>
          </a:bodyPr>
          <a:lstStyle>
            <a:lvl1pPr defTabSz="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3429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3429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3429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3429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2700">
                <a:solidFill>
                  <a:srgbClr val="44546A"/>
                </a:solidFill>
                <a:ea typeface="HG丸ｺﾞｼｯｸM-PRO" panose="020F0600000000000000" pitchFamily="50" charset="-128"/>
              </a:rPr>
              <a:t>学級分布図の傾向③</a:t>
            </a:r>
            <a:endParaRPr lang="en-US" altLang="ja-JP" sz="2700">
              <a:solidFill>
                <a:srgbClr val="44546A"/>
              </a:solidFill>
              <a:ea typeface="HG丸ｺﾞｼｯｸM-PRO" panose="020F0600000000000000" pitchFamily="50" charset="-128"/>
            </a:endParaRPr>
          </a:p>
        </p:txBody>
      </p:sp>
      <p:sp>
        <p:nvSpPr>
          <p:cNvPr id="14" name="Oval 5"/>
          <p:cNvSpPr>
            <a:spLocks noChangeArrowheads="1"/>
          </p:cNvSpPr>
          <p:nvPr/>
        </p:nvSpPr>
        <p:spPr bwMode="auto">
          <a:xfrm>
            <a:off x="6551613" y="693738"/>
            <a:ext cx="2309812" cy="1771650"/>
          </a:xfrm>
          <a:prstGeom prst="ellipse">
            <a:avLst/>
          </a:prstGeom>
          <a:noFill/>
          <a:ln w="3810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lIns="67500" tIns="35100" rIns="67500" bIns="35100"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defTabSz="342900" eaLnBrk="1" fontAlgn="auto" hangingPunct="1">
              <a:spcBef>
                <a:spcPct val="0"/>
              </a:spcBef>
              <a:spcAft>
                <a:spcPts val="0"/>
              </a:spcAft>
              <a:buFontTx/>
              <a:buNone/>
              <a:defRPr/>
            </a:pPr>
            <a:endParaRPr lang="ja-JP" altLang="en-US" sz="1350">
              <a:solidFill>
                <a:prstClr val="black"/>
              </a:solidFill>
            </a:endParaRPr>
          </a:p>
        </p:txBody>
      </p:sp>
      <p:sp>
        <p:nvSpPr>
          <p:cNvPr id="15" name="Line 14"/>
          <p:cNvSpPr>
            <a:spLocks noChangeShapeType="1"/>
          </p:cNvSpPr>
          <p:nvPr/>
        </p:nvSpPr>
        <p:spPr bwMode="auto">
          <a:xfrm flipV="1">
            <a:off x="3005138" y="2147888"/>
            <a:ext cx="4300537" cy="3221037"/>
          </a:xfrm>
          <a:prstGeom prst="line">
            <a:avLst/>
          </a:prstGeom>
          <a:noFill/>
          <a:ln w="57150">
            <a:solidFill>
              <a:srgbClr val="FF6600"/>
            </a:solidFill>
            <a:round/>
            <a:headEnd type="triangle" w="lg" len="lg"/>
            <a:tailEnd type="triangle" w="lg" len="lg"/>
          </a:ln>
          <a:effectLst>
            <a:prstShdw prst="shdw17" dist="17961" dir="2700000">
              <a:srgbClr val="993D00"/>
            </a:prstShdw>
          </a:effectLst>
          <a:extLst>
            <a:ext uri="{909E8E84-426E-40DD-AFC4-6F175D3DCCD1}">
              <a14:hiddenFill xmlns:a14="http://schemas.microsoft.com/office/drawing/2010/main">
                <a:noFill/>
              </a14:hiddenFill>
            </a:ext>
          </a:extLst>
        </p:spPr>
        <p:txBody>
          <a:bodyPr wrap="none" lIns="67500" tIns="35100" rIns="67500" bIns="35100"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09"/>
                                        </p:tgtEl>
                                        <p:attrNameLst>
                                          <p:attrName>style.visibility</p:attrName>
                                        </p:attrNameLst>
                                      </p:cBhvr>
                                      <p:to>
                                        <p:strVal val="visible"/>
                                      </p:to>
                                    </p:set>
                                    <p:animEffect transition="in" filter="blinds(horizontal)">
                                      <p:cBhvr>
                                        <p:cTn id="7" dur="500"/>
                                        <p:tgtEl>
                                          <p:spTgt spid="14950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9508"/>
                                        </p:tgtEl>
                                        <p:attrNameLst>
                                          <p:attrName>style.visibility</p:attrName>
                                        </p:attrNameLst>
                                      </p:cBhvr>
                                      <p:to>
                                        <p:strVal val="visible"/>
                                      </p:to>
                                    </p:set>
                                    <p:anim calcmode="lin" valueType="num">
                                      <p:cBhvr additive="base">
                                        <p:cTn id="10" dur="500" fill="hold"/>
                                        <p:tgtEl>
                                          <p:spTgt spid="149508"/>
                                        </p:tgtEl>
                                        <p:attrNameLst>
                                          <p:attrName>ppt_x</p:attrName>
                                        </p:attrNameLst>
                                      </p:cBhvr>
                                      <p:tavLst>
                                        <p:tav tm="0">
                                          <p:val>
                                            <p:strVal val="#ppt_x"/>
                                          </p:val>
                                        </p:tav>
                                        <p:tav tm="100000">
                                          <p:val>
                                            <p:strVal val="#ppt_x"/>
                                          </p:val>
                                        </p:tav>
                                      </p:tavLst>
                                    </p:anim>
                                    <p:anim calcmode="lin" valueType="num">
                                      <p:cBhvr additive="base">
                                        <p:cTn id="11" dur="500" fill="hold"/>
                                        <p:tgtEl>
                                          <p:spTgt spid="149508"/>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 grpId="0" animBg="1"/>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4483</TotalTime>
  <Words>1176</Words>
  <Application>Microsoft Office PowerPoint</Application>
  <PresentationFormat>画面に合わせる (4:3)</PresentationFormat>
  <Paragraphs>326</Paragraphs>
  <Slides>14</Slides>
  <Notes>13</Notes>
  <HiddenSlides>1</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Arial</vt:lpstr>
      <vt:lpstr>ＭＳ Ｐゴシック</vt:lpstr>
      <vt:lpstr>ＭＳ Ｐ明朝</vt:lpstr>
      <vt:lpstr>HGP創英角ﾎﾟｯﾌﾟ体</vt:lpstr>
      <vt:lpstr>HG創英角ﾎﾟｯﾌﾟ体</vt:lpstr>
      <vt:lpstr>HGP創英角ｺﾞｼｯｸUB</vt:lpstr>
      <vt:lpstr>Calibri</vt:lpstr>
      <vt:lpstr>HG丸ｺﾞｼｯｸM-PRO</vt:lpstr>
      <vt:lpstr>ＭＳ 明朝</vt:lpstr>
      <vt:lpstr>Century</vt:lpstr>
      <vt:lpstr>標準デザイン</vt:lpstr>
      <vt:lpstr>PowerPoint プレゼンテーション</vt:lpstr>
      <vt:lpstr>PowerPoint プレゼンテーション</vt:lpstr>
      <vt:lpstr>PowerPoint プレゼンテーション</vt:lpstr>
      <vt:lpstr>①分布図から 　　　　　学級の傾向をつかもう！</vt:lpstr>
      <vt:lpstr>PowerPoint プレゼンテーション</vt:lpstr>
      <vt:lpstr>社会的スキルの育成状況モデル</vt:lpstr>
      <vt:lpstr>PowerPoint プレゼンテーション</vt:lpstr>
      <vt:lpstr>PowerPoint プレゼンテーション</vt:lpstr>
      <vt:lpstr>PowerPoint プレゼンテーション</vt:lpstr>
      <vt:lpstr>PowerPoint プレゼンテーション</vt:lpstr>
      <vt:lpstr>学級構造の理解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YOKOHAMA-CITY</dc:creator>
  <cp:lastModifiedBy>jinnseika</cp:lastModifiedBy>
  <cp:revision>136</cp:revision>
  <cp:lastPrinted>2018-01-09T06:40:50Z</cp:lastPrinted>
  <dcterms:created xsi:type="dcterms:W3CDTF">2008-06-13T07:44:19Z</dcterms:created>
  <dcterms:modified xsi:type="dcterms:W3CDTF">2019-07-23T06:37:27Z</dcterms:modified>
</cp:coreProperties>
</file>