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7" r:id="rId3"/>
    <p:sldId id="266" r:id="rId4"/>
    <p:sldId id="270" r:id="rId5"/>
    <p:sldId id="271" r:id="rId6"/>
    <p:sldId id="272" r:id="rId7"/>
    <p:sldId id="273" r:id="rId8"/>
    <p:sldId id="274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64498" autoAdjust="0"/>
  </p:normalViewPr>
  <p:slideViewPr>
    <p:cSldViewPr snapToGrid="0">
      <p:cViewPr varScale="1">
        <p:scale>
          <a:sx n="47" d="100"/>
          <a:sy n="47" d="100"/>
        </p:scale>
        <p:origin x="144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D8684F9-D9E6-428F-9314-E4AF5133D14E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8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1847CF56-F91C-4440-8FC3-E9AD9574D7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64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C3EF4B91-B8B6-45BF-A65C-6774E5DD2986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626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7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6CE48EA-7119-4F2B-93BE-2704A9DFC6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031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355">
              <a:defRPr/>
            </a:pPr>
            <a:r>
              <a:rPr lang="ja-JP" altLang="en-US" dirty="0"/>
              <a:t>もっとこの子のことが知りたい！担任として困り感がある。学級分布図をみて、「あれ？どうしてこの位置？」と思ったら「個人プロフィール表」を見てみましょう。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A63DD-855B-4762-B3B4-F1CC92AF08E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997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個人プロフィールの出し方です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メニュー</a:t>
            </a:r>
            <a:r>
              <a:rPr kumimoji="1" lang="ja-JP" altLang="en-US" dirty="0"/>
              <a:t>の「プロフィール表示」をクリックして、プロフィール選択画面を出します。</a:t>
            </a:r>
            <a:endParaRPr kumimoji="1" lang="en-US" altLang="ja-JP" dirty="0"/>
          </a:p>
          <a:p>
            <a:r>
              <a:rPr kumimoji="1" lang="ja-JP" altLang="en-US" dirty="0"/>
              <a:t>表示したい番号を入れて、「表示」をクリックします。</a:t>
            </a:r>
            <a:endParaRPr kumimoji="1" lang="en-US" altLang="ja-JP" dirty="0"/>
          </a:p>
          <a:p>
            <a:r>
              <a:rPr kumimoji="1" lang="ja-JP" altLang="en-US" dirty="0"/>
              <a:t>「１７番の児童を見たい」場合は、表示したい番号に「１７」を入れて、「表示」を押しましょう。</a:t>
            </a:r>
            <a:endParaRPr kumimoji="1" lang="en-US" altLang="ja-JP" dirty="0"/>
          </a:p>
          <a:p>
            <a:r>
              <a:rPr kumimoji="1" lang="ja-JP" altLang="en-US" dirty="0"/>
              <a:t>そして出てくるのが「個人プロフィール表」です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このページは一人ずつ、個別に印刷することも、全員分を一括で印刷することもできます。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E48EA-7119-4F2B-93BE-2704A9DFC63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16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個人</a:t>
            </a:r>
            <a:r>
              <a:rPr kumimoji="1" lang="ja-JP" altLang="en-US" dirty="0" smtClean="0"/>
              <a:t>プロフィール表では、★「</a:t>
            </a:r>
            <a:r>
              <a:rPr kumimoji="1" lang="en-US" altLang="ja-JP" dirty="0"/>
              <a:t>YP</a:t>
            </a:r>
            <a:r>
              <a:rPr kumimoji="1" lang="ja-JP" altLang="en-US" dirty="0"/>
              <a:t>尺度と参考指標</a:t>
            </a:r>
            <a:r>
              <a:rPr kumimoji="1" lang="ja-JP" altLang="en-US" dirty="0" smtClean="0"/>
              <a:t>」★、★「</a:t>
            </a:r>
            <a:r>
              <a:rPr kumimoji="1" lang="ja-JP" altLang="en-US" dirty="0"/>
              <a:t>個人レーダーチャート</a:t>
            </a:r>
            <a:r>
              <a:rPr kumimoji="1" lang="ja-JP" altLang="en-US" dirty="0" smtClean="0"/>
              <a:t>」★、★「</a:t>
            </a:r>
            <a:r>
              <a:rPr kumimoji="1" lang="ja-JP" altLang="en-US" dirty="0"/>
              <a:t>学級</a:t>
            </a:r>
            <a:r>
              <a:rPr kumimoji="1" lang="ja-JP" altLang="en-US" dirty="0" smtClean="0"/>
              <a:t>分布図の位置」★、★「</a:t>
            </a:r>
            <a:r>
              <a:rPr kumimoji="1" lang="ja-JP" altLang="en-US" dirty="0"/>
              <a:t>回答データ</a:t>
            </a:r>
            <a:r>
              <a:rPr kumimoji="1" lang="ja-JP" altLang="en-US" dirty="0" smtClean="0"/>
              <a:t>」★について知ることができます。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E48EA-7119-4F2B-93BE-2704A9DFC63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96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まずは、「</a:t>
            </a:r>
            <a:r>
              <a:rPr kumimoji="1" lang="en-US" altLang="ja-JP" dirty="0"/>
              <a:t>YP</a:t>
            </a:r>
            <a:r>
              <a:rPr kumimoji="1" lang="ja-JP" altLang="en-US" dirty="0"/>
              <a:t>尺度と参考指標」を</a:t>
            </a:r>
            <a:r>
              <a:rPr kumimoji="1" lang="ja-JP" altLang="en-US" dirty="0" smtClean="0"/>
              <a:t>見てみましょう。特</a:t>
            </a:r>
            <a:r>
              <a:rPr kumimoji="1" lang="ja-JP" altLang="en-US" dirty="0"/>
              <a:t>に低いところ</a:t>
            </a:r>
            <a:r>
              <a:rPr kumimoji="1" lang="ja-JP" altLang="en-US" dirty="0" smtClean="0"/>
              <a:t>、高い</a:t>
            </a:r>
            <a:r>
              <a:rPr kumimoji="1" lang="ja-JP" altLang="en-US" dirty="0"/>
              <a:t>ところはありませんか</a:t>
            </a:r>
            <a:r>
              <a:rPr kumimoji="1" lang="ja-JP" altLang="en-US" dirty="0" smtClean="0"/>
              <a:t>？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この子は、「自己表現」や「学級居心地感」が低く、心配傾向が高いところが気になりますね。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自分では、うまく表現できていない、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学級の居心地が、あまりよくない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と感じているようです。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そして、この子は、周り（教師）が気づかないところで不安に感じたり、心配になったりしているようです。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このようなことが、見えてきます。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E48EA-7119-4F2B-93BE-2704A9DFC63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95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355">
              <a:defRPr/>
            </a:pPr>
            <a:r>
              <a:rPr kumimoji="1" lang="ja-JP" altLang="en-US" dirty="0"/>
              <a:t>「個人レーダーチャート</a:t>
            </a:r>
            <a:r>
              <a:rPr kumimoji="1" lang="ja-JP" altLang="en-US" dirty="0" smtClean="0"/>
              <a:t>」に注目してみましょう。いびつ</a:t>
            </a:r>
            <a:r>
              <a:rPr kumimoji="1" lang="ja-JP" altLang="en-US" dirty="0"/>
              <a:t>に歪んでいたり、極端</a:t>
            </a:r>
            <a:r>
              <a:rPr kumimoji="1" lang="ja-JP" altLang="en-US" dirty="0" smtClean="0"/>
              <a:t>に小さい形になっていたりしませんか？</a:t>
            </a: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この子は「自己効力感」が極端に低いことがわかります。「個人レーダーチャート」では、その子の内面のバランスをみることができます。</a:t>
            </a: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「個人プロフィール表」を「一括印刷」して、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「個人レーダーチャート」のところだけ、ざっと通して見るだけでも、気になる子どもが見つかるはずです。</a:t>
            </a: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E48EA-7119-4F2B-93BE-2704A9DFC63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784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355">
              <a:defRPr/>
            </a:pPr>
            <a:r>
              <a:rPr kumimoji="1" lang="ja-JP" altLang="en-US" dirty="0" smtClean="0"/>
              <a:t>次は、「</a:t>
            </a:r>
            <a:r>
              <a:rPr kumimoji="1" lang="ja-JP" altLang="en-US" dirty="0"/>
              <a:t>学級</a:t>
            </a:r>
            <a:r>
              <a:rPr kumimoji="1" lang="ja-JP" altLang="en-US" dirty="0" smtClean="0"/>
              <a:t>分布図で</a:t>
            </a:r>
            <a:r>
              <a:rPr kumimoji="1" lang="ja-JP" altLang="en-US" dirty="0"/>
              <a:t>の</a:t>
            </a:r>
            <a:r>
              <a:rPr kumimoji="1" lang="ja-JP" altLang="en-US" dirty="0" smtClean="0"/>
              <a:t>位置」です。</a:t>
            </a: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学級分布図の中で、この子はどこにいるのかが示されています。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改めて、この子だけを浮き彫りにした位置を見てみると、どこの群にいるのか、よりはっきりと感じられますね。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「自分づくり」の力が、かなり低いということ、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「仲間づくり」はがんばっている様子・・・、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対人過敏群にいる、この子について学級での姿と重ねて思いを巡らせてみてください。</a:t>
            </a: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もしも、自分の思う位置と違っている場合は、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「なぜこの子がここにいるのか？」を改めて考えてみることが大切です。</a:t>
            </a:r>
            <a:endParaRPr kumimoji="1" lang="en-US" altLang="ja-JP" dirty="0" smtClean="0"/>
          </a:p>
          <a:p>
            <a:pPr defTabSz="922355">
              <a:defRPr/>
            </a:pPr>
            <a:r>
              <a:rPr kumimoji="1" lang="ja-JP" altLang="en-US" dirty="0" smtClean="0"/>
              <a:t>レーダーチャートや回答データ等と合わせてみてみることで、この子の「見えていない姿」「像」が浮かんでくると思います。</a:t>
            </a:r>
            <a:endParaRPr kumimoji="1" lang="en-US" altLang="ja-JP" dirty="0" smtClean="0"/>
          </a:p>
          <a:p>
            <a:pPr defTabSz="922355">
              <a:defRPr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E48EA-7119-4F2B-93BE-2704A9DFC63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59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「回答データ</a:t>
            </a:r>
            <a:r>
              <a:rPr kumimoji="1" lang="ja-JP" altLang="en-US" dirty="0" smtClean="0"/>
              <a:t>」には、子どもが「学校生活アンケート」で回答</a:t>
            </a:r>
            <a:r>
              <a:rPr kumimoji="1" lang="ja-JP" altLang="en-US" dirty="0"/>
              <a:t>した</a:t>
            </a:r>
            <a:r>
              <a:rPr kumimoji="1" lang="ja-JP" altLang="en-US" dirty="0" smtClean="0"/>
              <a:t>データがその</a:t>
            </a:r>
            <a:r>
              <a:rPr kumimoji="1" lang="ja-JP" altLang="en-US" dirty="0"/>
              <a:t>まま表されます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この例では　「がんばっても成績が良くなるとは思えない」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「人と違っていたら意見が言えない」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　　「いやなときでも　はっきり断れない」と答えています。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先ほどのデータからは、「学級居心地感が低い」「心配傾向が高い」ということも見えていました。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それが、どこからきているものなのか、この子の「見えていない姿」がイメージできてくるのではないでしょうか？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そう知ると、「この子にどんな関わりをしていこうか」と支援策について考えていくことができます。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担任ひとりでなく、複数の教職員で、この子について様々な話をしてみてもいいでしょう。ぜひ、活用してみてください。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E48EA-7119-4F2B-93BE-2704A9DFC63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10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8035F9-627D-450C-9843-2FD502D760A3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4FCABC9-0B33-4D1E-B9E4-5F113467F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7" Type="http://schemas.openxmlformats.org/officeDocument/2006/relationships/image" Target="../media/image10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tmp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C900445508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482" y="3813591"/>
            <a:ext cx="3761077" cy="259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3440" y="539840"/>
            <a:ext cx="10363200" cy="4571999"/>
          </a:xfrm>
        </p:spPr>
        <p:txBody>
          <a:bodyPr/>
          <a:lstStyle/>
          <a:p>
            <a:pPr algn="ctr"/>
            <a:r>
              <a:rPr kumimoji="1" lang="ja-JP" altLang="en-US" sz="6600" dirty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「</a:t>
            </a:r>
            <a:r>
              <a:rPr lang="ja-JP" altLang="en-US" sz="6600" b="1" dirty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個人プロフィール表</a:t>
            </a:r>
            <a:r>
              <a:rPr kumimoji="1" lang="ja-JP" altLang="en-US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」</a:t>
            </a:r>
            <a:r>
              <a:rPr kumimoji="1" lang="en-US" altLang="ja-JP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kumimoji="1" lang="en-US" altLang="ja-JP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en-US" altLang="ja-JP" sz="6600" dirty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lang="en-US" altLang="ja-JP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   </a:t>
            </a:r>
            <a:r>
              <a:rPr lang="ja-JP" altLang="en-US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を見てみましょう！</a:t>
            </a:r>
            <a:r>
              <a:rPr lang="en-US" altLang="ja-JP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/>
            </a:r>
            <a:br>
              <a:rPr lang="en-US" altLang="ja-JP" sz="6600" dirty="0" smtClean="0">
                <a:solidFill>
                  <a:schemeClr val="accent3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lang="ja-JP" altLang="en-US" sz="4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～一人ひとりの理解に向けて～</a:t>
            </a:r>
            <a:endParaRPr kumimoji="1" lang="ja-JP" altLang="en-US" sz="4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338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y-pver6.0.3-6サンプル児童.xls  [互換モード] - Excel">
            <a:extLst>
              <a:ext uri="{FF2B5EF4-FFF2-40B4-BE49-F238E27FC236}">
                <a16:creationId xmlns:a16="http://schemas.microsoft.com/office/drawing/2014/main" id="{5BEEE62E-6A8C-48F6-A4E8-A5050356F3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" t="17934" r="72874" b="10007"/>
          <a:stretch/>
        </p:blipFill>
        <p:spPr>
          <a:xfrm>
            <a:off x="7526310" y="367662"/>
            <a:ext cx="4450976" cy="6490338"/>
          </a:xfrm>
          <a:prstGeom prst="rect">
            <a:avLst/>
          </a:prstGeom>
        </p:spPr>
      </p:pic>
      <p:pic>
        <p:nvPicPr>
          <p:cNvPr id="5" name="図 4" descr="鶴見y-pver　6-1 プロフィール表用.xls  [互換モード] - Excel">
            <a:extLst>
              <a:ext uri="{FF2B5EF4-FFF2-40B4-BE49-F238E27FC236}">
                <a16:creationId xmlns:a16="http://schemas.microsoft.com/office/drawing/2014/main" id="{2C959A18-2823-403A-8652-D76E50F2291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52" r="48769" b="10139"/>
          <a:stretch/>
        </p:blipFill>
        <p:spPr>
          <a:xfrm>
            <a:off x="416515" y="1055047"/>
            <a:ext cx="3784209" cy="2762478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32FE1D8-C306-4907-8B0F-0E5C958D4269}"/>
              </a:ext>
            </a:extLst>
          </p:cNvPr>
          <p:cNvSpPr txBox="1">
            <a:spLocks noChangeArrowheads="1"/>
          </p:cNvSpPr>
          <p:nvPr/>
        </p:nvSpPr>
        <p:spPr>
          <a:xfrm>
            <a:off x="389739" y="267287"/>
            <a:ext cx="4843444" cy="538163"/>
          </a:xfrm>
          <a:prstGeom prst="rect">
            <a:avLst/>
          </a:prstGeom>
          <a:solidFill>
            <a:srgbClr val="FFCC9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/>
              <a:t>個人プロフィール表の使い方</a:t>
            </a:r>
          </a:p>
        </p:txBody>
      </p:sp>
      <p:pic>
        <p:nvPicPr>
          <p:cNvPr id="13" name="図 12" descr="画面の領域">
            <a:extLst>
              <a:ext uri="{FF2B5EF4-FFF2-40B4-BE49-F238E27FC236}">
                <a16:creationId xmlns:a16="http://schemas.microsoft.com/office/drawing/2014/main" id="{9ED5A437-A7AE-4B34-ADB9-9D605126EA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096" y="3359958"/>
            <a:ext cx="3429479" cy="3391373"/>
          </a:xfrm>
          <a:prstGeom prst="rect">
            <a:avLst/>
          </a:prstGeom>
        </p:spPr>
      </p:pic>
      <p:sp>
        <p:nvSpPr>
          <p:cNvPr id="14" name="円: 塗りつぶしなし 13">
            <a:extLst>
              <a:ext uri="{FF2B5EF4-FFF2-40B4-BE49-F238E27FC236}">
                <a16:creationId xmlns:a16="http://schemas.microsoft.com/office/drawing/2014/main" id="{94FFCE63-04C6-45DA-9552-345BC6A49378}"/>
              </a:ext>
            </a:extLst>
          </p:cNvPr>
          <p:cNvSpPr/>
          <p:nvPr/>
        </p:nvSpPr>
        <p:spPr>
          <a:xfrm>
            <a:off x="5298005" y="3359958"/>
            <a:ext cx="905847" cy="804080"/>
          </a:xfrm>
          <a:prstGeom prst="donut">
            <a:avLst>
              <a:gd name="adj" fmla="val 80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8" name="矢印: 折線 17">
            <a:extLst>
              <a:ext uri="{FF2B5EF4-FFF2-40B4-BE49-F238E27FC236}">
                <a16:creationId xmlns:a16="http://schemas.microsoft.com/office/drawing/2014/main" id="{D0FFBDFE-7657-4CE0-818C-15E54E1E319C}"/>
              </a:ext>
            </a:extLst>
          </p:cNvPr>
          <p:cNvSpPr/>
          <p:nvPr/>
        </p:nvSpPr>
        <p:spPr>
          <a:xfrm rot="5400000">
            <a:off x="4601698" y="2300780"/>
            <a:ext cx="700905" cy="1096633"/>
          </a:xfrm>
          <a:prstGeom prst="bentArrow">
            <a:avLst>
              <a:gd name="adj1" fmla="val 20619"/>
              <a:gd name="adj2" fmla="val 30714"/>
              <a:gd name="adj3" fmla="val 24608"/>
              <a:gd name="adj4" fmla="val 4375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円: 塗りつぶしなし 18">
            <a:extLst>
              <a:ext uri="{FF2B5EF4-FFF2-40B4-BE49-F238E27FC236}">
                <a16:creationId xmlns:a16="http://schemas.microsoft.com/office/drawing/2014/main" id="{7C083C0B-9ED1-419D-A90C-C661A6E20FD0}"/>
              </a:ext>
            </a:extLst>
          </p:cNvPr>
          <p:cNvSpPr/>
          <p:nvPr/>
        </p:nvSpPr>
        <p:spPr>
          <a:xfrm>
            <a:off x="3390449" y="2118558"/>
            <a:ext cx="962675" cy="1080991"/>
          </a:xfrm>
          <a:prstGeom prst="donut">
            <a:avLst>
              <a:gd name="adj" fmla="val 80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0" name="矢印: 折線 19">
            <a:extLst>
              <a:ext uri="{FF2B5EF4-FFF2-40B4-BE49-F238E27FC236}">
                <a16:creationId xmlns:a16="http://schemas.microsoft.com/office/drawing/2014/main" id="{1283393E-24BB-40C7-8043-7384A327DF56}"/>
              </a:ext>
            </a:extLst>
          </p:cNvPr>
          <p:cNvSpPr/>
          <p:nvPr/>
        </p:nvSpPr>
        <p:spPr>
          <a:xfrm>
            <a:off x="5675582" y="1935034"/>
            <a:ext cx="1927960" cy="1264515"/>
          </a:xfrm>
          <a:prstGeom prst="bentArrow">
            <a:avLst>
              <a:gd name="adj1" fmla="val 12982"/>
              <a:gd name="adj2" fmla="val 20702"/>
              <a:gd name="adj3" fmla="val 14107"/>
              <a:gd name="adj4" fmla="val 5378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 descr="y-pver6.0.3-6サンプル児童.xls  [互換モード] - Excel">
            <a:extLst>
              <a:ext uri="{FF2B5EF4-FFF2-40B4-BE49-F238E27FC236}">
                <a16:creationId xmlns:a16="http://schemas.microsoft.com/office/drawing/2014/main" id="{68ACB4D1-1C33-4C07-85C0-CB47996C0A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9" t="27702" r="43860" b="6463"/>
          <a:stretch/>
        </p:blipFill>
        <p:spPr>
          <a:xfrm>
            <a:off x="6518492" y="4316770"/>
            <a:ext cx="1669963" cy="2265216"/>
          </a:xfrm>
          <a:prstGeom prst="rect">
            <a:avLst/>
          </a:prstGeom>
        </p:spPr>
      </p:pic>
      <p:pic>
        <p:nvPicPr>
          <p:cNvPr id="20" name="図 19" descr="y-pver6.0.3-6サンプル児童.xls  [互換モード] - Excel">
            <a:extLst>
              <a:ext uri="{FF2B5EF4-FFF2-40B4-BE49-F238E27FC236}">
                <a16:creationId xmlns:a16="http://schemas.microsoft.com/office/drawing/2014/main" id="{DBDDD2BC-F4D2-4021-A9FA-097C4548EA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" t="63639" r="62214" b="4558"/>
          <a:stretch/>
        </p:blipFill>
        <p:spPr>
          <a:xfrm>
            <a:off x="3083085" y="5559808"/>
            <a:ext cx="3252489" cy="1022178"/>
          </a:xfrm>
          <a:prstGeom prst="rect">
            <a:avLst/>
          </a:prstGeom>
        </p:spPr>
      </p:pic>
      <p:pic>
        <p:nvPicPr>
          <p:cNvPr id="16" name="図 15" descr="y-pver6.0.3-6サンプル児童.xls  [互換モード] - Excel">
            <a:extLst>
              <a:ext uri="{FF2B5EF4-FFF2-40B4-BE49-F238E27FC236}">
                <a16:creationId xmlns:a16="http://schemas.microsoft.com/office/drawing/2014/main" id="{C31E5CFA-A145-4F3B-9A10-1C6321FD0CA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" t="27701" r="62768" b="37817"/>
          <a:stretch/>
        </p:blipFill>
        <p:spPr>
          <a:xfrm>
            <a:off x="3108959" y="4316770"/>
            <a:ext cx="3226616" cy="1132079"/>
          </a:xfrm>
          <a:prstGeom prst="rect">
            <a:avLst/>
          </a:prstGeom>
        </p:spPr>
      </p:pic>
      <p:pic>
        <p:nvPicPr>
          <p:cNvPr id="14" name="図 13" descr="y-pver6.0.3-6サンプル児童.xls  [互換モード] - Excel">
            <a:extLst>
              <a:ext uri="{FF2B5EF4-FFF2-40B4-BE49-F238E27FC236}">
                <a16:creationId xmlns:a16="http://schemas.microsoft.com/office/drawing/2014/main" id="{E8BC1FEC-2A42-4C3B-B5B6-AF205D1E3D1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89" t="46505" r="42771" b="14177"/>
          <a:stretch/>
        </p:blipFill>
        <p:spPr>
          <a:xfrm>
            <a:off x="6371852" y="2118917"/>
            <a:ext cx="1963242" cy="1984906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pic>
        <p:nvPicPr>
          <p:cNvPr id="4" name="図 3" descr="y-pver6.0.3-6サンプル児童.xls  [互換モード] - Excel">
            <a:extLst>
              <a:ext uri="{FF2B5EF4-FFF2-40B4-BE49-F238E27FC236}">
                <a16:creationId xmlns:a16="http://schemas.microsoft.com/office/drawing/2014/main" id="{C4D58D92-1399-4445-AF00-CDD5845DC07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" t="19477" r="43343" b="34042"/>
          <a:stretch/>
        </p:blipFill>
        <p:spPr>
          <a:xfrm>
            <a:off x="3144117" y="209754"/>
            <a:ext cx="5190977" cy="1569137"/>
          </a:xfrm>
          <a:prstGeom prst="rect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1" name="AutoShape 17">
            <a:extLst>
              <a:ext uri="{FF2B5EF4-FFF2-40B4-BE49-F238E27FC236}">
                <a16:creationId xmlns:a16="http://schemas.microsoft.com/office/drawing/2014/main" id="{8BD0FDC4-037E-4082-963D-8BED0FC613A1}"/>
              </a:ext>
            </a:extLst>
          </p:cNvPr>
          <p:cNvSpPr>
            <a:spLocks/>
          </p:cNvSpPr>
          <p:nvPr/>
        </p:nvSpPr>
        <p:spPr bwMode="auto">
          <a:xfrm>
            <a:off x="8795166" y="3375624"/>
            <a:ext cx="2996418" cy="377825"/>
          </a:xfrm>
          <a:prstGeom prst="borderCallout1">
            <a:avLst>
              <a:gd name="adj1" fmla="val 33883"/>
              <a:gd name="adj2" fmla="val 93"/>
              <a:gd name="adj3" fmla="val 82583"/>
              <a:gd name="adj4" fmla="val -29352"/>
            </a:avLst>
          </a:prstGeom>
          <a:solidFill>
            <a:srgbClr val="FFCCFF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学級分布図での位置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526AD99-1DD8-4A51-9B1E-405990380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959" y="173820"/>
            <a:ext cx="5190977" cy="1605071"/>
          </a:xfrm>
          <a:prstGeom prst="rect">
            <a:avLst/>
          </a:prstGeom>
          <a:noFill/>
          <a:ln w="53975" algn="ctr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EBB76D68-0B55-4F17-812E-7743BBDDE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852" y="2139643"/>
            <a:ext cx="1963242" cy="1984906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8AE938D7-4AC5-4C41-8AA8-2E10714FE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0070" y="1876472"/>
            <a:ext cx="3111579" cy="2352134"/>
          </a:xfrm>
          <a:prstGeom prst="rect">
            <a:avLst/>
          </a:prstGeom>
          <a:noFill/>
          <a:ln w="53975" algn="ctr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83495BF-64C7-4CF6-9FC7-AB00A494E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0070" y="4326187"/>
            <a:ext cx="5138386" cy="2255799"/>
          </a:xfrm>
          <a:prstGeom prst="rect">
            <a:avLst/>
          </a:prstGeom>
          <a:noFill/>
          <a:ln w="53975" algn="ctr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8" name="AutoShape 14">
            <a:extLst>
              <a:ext uri="{FF2B5EF4-FFF2-40B4-BE49-F238E27FC236}">
                <a16:creationId xmlns:a16="http://schemas.microsoft.com/office/drawing/2014/main" id="{835BD069-ECC7-4376-B642-DCA673FCE65D}"/>
              </a:ext>
            </a:extLst>
          </p:cNvPr>
          <p:cNvSpPr>
            <a:spLocks/>
          </p:cNvSpPr>
          <p:nvPr/>
        </p:nvSpPr>
        <p:spPr bwMode="auto">
          <a:xfrm>
            <a:off x="220321" y="2171700"/>
            <a:ext cx="2455052" cy="596902"/>
          </a:xfrm>
          <a:prstGeom prst="borderCallout1">
            <a:avLst>
              <a:gd name="adj1" fmla="val 47032"/>
              <a:gd name="adj2" fmla="val 100310"/>
              <a:gd name="adj3" fmla="val 88776"/>
              <a:gd name="adj4" fmla="val 131388"/>
            </a:avLst>
          </a:prstGeom>
          <a:solidFill>
            <a:srgbClr val="CCFFCC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1F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個人レーダーチャート</a:t>
            </a:r>
          </a:p>
        </p:txBody>
      </p:sp>
      <p:sp>
        <p:nvSpPr>
          <p:cNvPr id="29" name="AutoShape 18">
            <a:extLst>
              <a:ext uri="{FF2B5EF4-FFF2-40B4-BE49-F238E27FC236}">
                <a16:creationId xmlns:a16="http://schemas.microsoft.com/office/drawing/2014/main" id="{D1F33DA5-4313-4B80-949A-392E23A055D2}"/>
              </a:ext>
            </a:extLst>
          </p:cNvPr>
          <p:cNvSpPr>
            <a:spLocks/>
          </p:cNvSpPr>
          <p:nvPr/>
        </p:nvSpPr>
        <p:spPr bwMode="auto">
          <a:xfrm>
            <a:off x="1011510" y="3941768"/>
            <a:ext cx="1663863" cy="799044"/>
          </a:xfrm>
          <a:prstGeom prst="borderCallout1">
            <a:avLst>
              <a:gd name="adj1" fmla="val 52866"/>
              <a:gd name="adj2" fmla="val 99574"/>
              <a:gd name="adj3" fmla="val 139440"/>
              <a:gd name="adj4" fmla="val 135482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回答データ</a:t>
            </a:r>
            <a:endParaRPr lang="en-US" altLang="ja-JP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（自分づくり）</a:t>
            </a:r>
          </a:p>
        </p:txBody>
      </p:sp>
      <p:sp>
        <p:nvSpPr>
          <p:cNvPr id="30" name="AutoShape 18">
            <a:extLst>
              <a:ext uri="{FF2B5EF4-FFF2-40B4-BE49-F238E27FC236}">
                <a16:creationId xmlns:a16="http://schemas.microsoft.com/office/drawing/2014/main" id="{5649846A-2C45-4F38-BA6A-8A3F350E0710}"/>
              </a:ext>
            </a:extLst>
          </p:cNvPr>
          <p:cNvSpPr>
            <a:spLocks/>
          </p:cNvSpPr>
          <p:nvPr/>
        </p:nvSpPr>
        <p:spPr bwMode="auto">
          <a:xfrm>
            <a:off x="888955" y="5269873"/>
            <a:ext cx="1663863" cy="799044"/>
          </a:xfrm>
          <a:prstGeom prst="borderCallout1">
            <a:avLst>
              <a:gd name="adj1" fmla="val 52866"/>
              <a:gd name="adj2" fmla="val 99574"/>
              <a:gd name="adj3" fmla="val 90144"/>
              <a:gd name="adj4" fmla="val 145628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回答データ</a:t>
            </a:r>
            <a:endParaRPr lang="en-US" altLang="ja-JP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（仲間づくり）</a:t>
            </a:r>
          </a:p>
        </p:txBody>
      </p:sp>
      <p:sp>
        <p:nvSpPr>
          <p:cNvPr id="32" name="AutoShape 18">
            <a:extLst>
              <a:ext uri="{FF2B5EF4-FFF2-40B4-BE49-F238E27FC236}">
                <a16:creationId xmlns:a16="http://schemas.microsoft.com/office/drawing/2014/main" id="{B8039996-AE83-494D-80E6-339C0B7B0D9A}"/>
              </a:ext>
            </a:extLst>
          </p:cNvPr>
          <p:cNvSpPr>
            <a:spLocks/>
          </p:cNvSpPr>
          <p:nvPr/>
        </p:nvSpPr>
        <p:spPr bwMode="auto">
          <a:xfrm>
            <a:off x="8795166" y="4526509"/>
            <a:ext cx="2799472" cy="940612"/>
          </a:xfrm>
          <a:prstGeom prst="borderCallout1">
            <a:avLst>
              <a:gd name="adj1" fmla="val 44062"/>
              <a:gd name="adj2" fmla="val 785"/>
              <a:gd name="adj3" fmla="val 86426"/>
              <a:gd name="adj4" fmla="val -25890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回答データ</a:t>
            </a:r>
            <a:endParaRPr lang="en-US" altLang="ja-JP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（参考指標：かかわり</a:t>
            </a:r>
            <a:endParaRPr lang="en-US" altLang="ja-JP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・学級居心地感・心配傾向）</a:t>
            </a: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0A90EAD6-58DA-4414-9024-B1C3A7BD944F}"/>
              </a:ext>
            </a:extLst>
          </p:cNvPr>
          <p:cNvSpPr txBox="1">
            <a:spLocks noChangeArrowheads="1"/>
          </p:cNvSpPr>
          <p:nvPr/>
        </p:nvSpPr>
        <p:spPr>
          <a:xfrm>
            <a:off x="449226" y="703306"/>
            <a:ext cx="2183575" cy="5430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800" dirty="0">
                <a:latin typeface="+mj-ea"/>
              </a:rPr>
              <a:t>YP</a:t>
            </a:r>
            <a:r>
              <a:rPr lang="ja-JP" altLang="en-US" sz="1800" dirty="0">
                <a:latin typeface="+mj-ea"/>
              </a:rPr>
              <a:t>尺度と参考指標</a:t>
            </a:r>
          </a:p>
        </p:txBody>
      </p:sp>
      <p:pic>
        <p:nvPicPr>
          <p:cNvPr id="10" name="図 9" descr="y-pver6.0.3-6サンプル児童.xls  [互換モード] - Excel">
            <a:extLst>
              <a:ext uri="{FF2B5EF4-FFF2-40B4-BE49-F238E27FC236}">
                <a16:creationId xmlns:a16="http://schemas.microsoft.com/office/drawing/2014/main" id="{E4F4A38C-E228-4020-836E-B87DBB2BBFA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" t="47011" r="71957" b="15792"/>
          <a:stretch/>
        </p:blipFill>
        <p:spPr>
          <a:xfrm>
            <a:off x="3184569" y="2026497"/>
            <a:ext cx="2842579" cy="2169747"/>
          </a:xfrm>
          <a:prstGeom prst="rect">
            <a:avLst/>
          </a:prstGeom>
          <a:ln w="5715">
            <a:solidFill>
              <a:srgbClr val="00B050"/>
            </a:solidFill>
          </a:ln>
        </p:spPr>
      </p:pic>
      <p:cxnSp>
        <p:nvCxnSpPr>
          <p:cNvPr id="6" name="直線コネクタ 5"/>
          <p:cNvCxnSpPr>
            <a:stCxn id="33" idx="3"/>
          </p:cNvCxnSpPr>
          <p:nvPr/>
        </p:nvCxnSpPr>
        <p:spPr>
          <a:xfrm>
            <a:off x="2632801" y="974819"/>
            <a:ext cx="511316" cy="42867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31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1" grpId="0" animBg="1"/>
      <p:bldP spid="23" grpId="0" animBg="1"/>
      <p:bldP spid="26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y-pver6.0.1-3 (1).xls  [互換モード] - Excel">
            <a:extLst>
              <a:ext uri="{FF2B5EF4-FFF2-40B4-BE49-F238E27FC236}">
                <a16:creationId xmlns:a16="http://schemas.microsoft.com/office/drawing/2014/main" id="{F670FC8B-E204-4E25-B7FE-D4847B99D8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" t="18929" r="73616" b="60931"/>
          <a:stretch/>
        </p:blipFill>
        <p:spPr>
          <a:xfrm>
            <a:off x="2593567" y="1040873"/>
            <a:ext cx="9157834" cy="3838516"/>
          </a:xfrm>
          <a:prstGeom prst="rect">
            <a:avLst/>
          </a:prstGeom>
        </p:spPr>
      </p:pic>
      <p:sp>
        <p:nvSpPr>
          <p:cNvPr id="8" name="AutoShape 14">
            <a:extLst>
              <a:ext uri="{FF2B5EF4-FFF2-40B4-BE49-F238E27FC236}">
                <a16:creationId xmlns:a16="http://schemas.microsoft.com/office/drawing/2014/main" id="{EFB5CD50-551E-4754-B024-F99E5B9DAD86}"/>
              </a:ext>
            </a:extLst>
          </p:cNvPr>
          <p:cNvSpPr>
            <a:spLocks/>
          </p:cNvSpPr>
          <p:nvPr/>
        </p:nvSpPr>
        <p:spPr bwMode="auto">
          <a:xfrm>
            <a:off x="287218" y="2700564"/>
            <a:ext cx="1138238" cy="508000"/>
          </a:xfrm>
          <a:prstGeom prst="borderCallout1">
            <a:avLst>
              <a:gd name="adj1" fmla="val 47032"/>
              <a:gd name="adj2" fmla="val 100310"/>
              <a:gd name="adj3" fmla="val 41795"/>
              <a:gd name="adj4" fmla="val 314368"/>
            </a:avLst>
          </a:prstGeom>
          <a:solidFill>
            <a:srgbClr val="CCFFCC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1F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自己表現</a:t>
            </a:r>
          </a:p>
        </p:txBody>
      </p:sp>
      <p:sp>
        <p:nvSpPr>
          <p:cNvPr id="9" name="AutoShape 15">
            <a:extLst>
              <a:ext uri="{FF2B5EF4-FFF2-40B4-BE49-F238E27FC236}">
                <a16:creationId xmlns:a16="http://schemas.microsoft.com/office/drawing/2014/main" id="{EABAB815-AB9F-43EA-A903-77F5A7C85718}"/>
              </a:ext>
            </a:extLst>
          </p:cNvPr>
          <p:cNvSpPr>
            <a:spLocks/>
          </p:cNvSpPr>
          <p:nvPr/>
        </p:nvSpPr>
        <p:spPr bwMode="auto">
          <a:xfrm>
            <a:off x="671394" y="3903436"/>
            <a:ext cx="1508125" cy="509587"/>
          </a:xfrm>
          <a:prstGeom prst="borderCallout1">
            <a:avLst>
              <a:gd name="adj1" fmla="val 43389"/>
              <a:gd name="adj2" fmla="val 101838"/>
              <a:gd name="adj3" fmla="val 51"/>
              <a:gd name="adj4" fmla="val 188385"/>
            </a:avLst>
          </a:prstGeom>
          <a:solidFill>
            <a:srgbClr val="CCFFCC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1F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学級居心地感</a:t>
            </a:r>
          </a:p>
        </p:txBody>
      </p:sp>
      <p:sp>
        <p:nvSpPr>
          <p:cNvPr id="10" name="AutoShape 16">
            <a:extLst>
              <a:ext uri="{FF2B5EF4-FFF2-40B4-BE49-F238E27FC236}">
                <a16:creationId xmlns:a16="http://schemas.microsoft.com/office/drawing/2014/main" id="{B79BA821-03E5-4F67-B3E9-8E75FF36B20C}"/>
              </a:ext>
            </a:extLst>
          </p:cNvPr>
          <p:cNvSpPr>
            <a:spLocks/>
          </p:cNvSpPr>
          <p:nvPr/>
        </p:nvSpPr>
        <p:spPr bwMode="auto">
          <a:xfrm>
            <a:off x="1361965" y="5415867"/>
            <a:ext cx="1231602" cy="558800"/>
          </a:xfrm>
          <a:prstGeom prst="borderCallout1">
            <a:avLst>
              <a:gd name="adj1" fmla="val 47616"/>
              <a:gd name="adj2" fmla="val 98486"/>
              <a:gd name="adj3" fmla="val -152206"/>
              <a:gd name="adj4" fmla="val 564672"/>
            </a:avLst>
          </a:prstGeom>
          <a:solidFill>
            <a:srgbClr val="CCFFCC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1F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0000"/>
                </a:solidFill>
                <a:latin typeface="Arial" panose="020B0604020202020204" pitchFamily="34" charset="0"/>
              </a:rPr>
              <a:t>心配傾向</a:t>
            </a:r>
          </a:p>
        </p:txBody>
      </p:sp>
      <p:sp>
        <p:nvSpPr>
          <p:cNvPr id="18" name="Oval 4">
            <a:extLst>
              <a:ext uri="{FF2B5EF4-FFF2-40B4-BE49-F238E27FC236}">
                <a16:creationId xmlns:a16="http://schemas.microsoft.com/office/drawing/2014/main" id="{B0DBBEEF-06A9-442C-A59D-D36132F2E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334" y="2700564"/>
            <a:ext cx="859247" cy="508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4" name="Oval 4">
            <a:extLst>
              <a:ext uri="{FF2B5EF4-FFF2-40B4-BE49-F238E27FC236}">
                <a16:creationId xmlns:a16="http://schemas.microsoft.com/office/drawing/2014/main" id="{FCBBDA64-3B76-48F1-897F-C88D2CFDA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630" y="3683454"/>
            <a:ext cx="734701" cy="4399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5" name="Oval 4">
            <a:extLst>
              <a:ext uri="{FF2B5EF4-FFF2-40B4-BE49-F238E27FC236}">
                <a16:creationId xmlns:a16="http://schemas.microsoft.com/office/drawing/2014/main" id="{27C01174-5BF7-446F-8B8D-E825828D5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0741" y="4180391"/>
            <a:ext cx="1049815" cy="69899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335C2D86-C702-49B6-B231-37364F4BE181}"/>
              </a:ext>
            </a:extLst>
          </p:cNvPr>
          <p:cNvSpPr txBox="1">
            <a:spLocks noChangeArrowheads="1"/>
          </p:cNvSpPr>
          <p:nvPr/>
        </p:nvSpPr>
        <p:spPr>
          <a:xfrm>
            <a:off x="742834" y="421924"/>
            <a:ext cx="3143366" cy="5430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400" b="1" dirty="0">
                <a:latin typeface="+mj-ea"/>
              </a:rPr>
              <a:t>YP</a:t>
            </a:r>
            <a:r>
              <a:rPr lang="ja-JP" altLang="en-US" sz="2400" b="1" dirty="0">
                <a:latin typeface="+mj-ea"/>
              </a:rPr>
              <a:t>尺度と参考指標</a:t>
            </a:r>
          </a:p>
        </p:txBody>
      </p:sp>
    </p:spTree>
    <p:extLst>
      <p:ext uri="{BB962C8B-B14F-4D97-AF65-F5344CB8AC3E}">
        <p14:creationId xmlns:p14="http://schemas.microsoft.com/office/powerpoint/2010/main" val="20420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y-pver6.0.3-6サンプル児童.xls  [互換モード] - Excel">
            <a:extLst>
              <a:ext uri="{FF2B5EF4-FFF2-40B4-BE49-F238E27FC236}">
                <a16:creationId xmlns:a16="http://schemas.microsoft.com/office/drawing/2014/main" id="{D5C28229-1531-4BCB-B311-9F0D11505D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" t="47011" r="71957" b="15792"/>
          <a:stretch/>
        </p:blipFill>
        <p:spPr>
          <a:xfrm>
            <a:off x="1045333" y="976744"/>
            <a:ext cx="6237398" cy="5165274"/>
          </a:xfrm>
          <a:prstGeom prst="rect">
            <a:avLst/>
          </a:prstGeom>
        </p:spPr>
      </p:pic>
      <p:sp>
        <p:nvSpPr>
          <p:cNvPr id="4" name="Oval 4">
            <a:extLst>
              <a:ext uri="{FF2B5EF4-FFF2-40B4-BE49-F238E27FC236}">
                <a16:creationId xmlns:a16="http://schemas.microsoft.com/office/drawing/2014/main" id="{4A1242E6-C266-4D28-87E0-AF4A17035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393" y="3222916"/>
            <a:ext cx="734701" cy="76030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1E7450CB-4AE3-4018-80A7-5EFFF58DAFE3}"/>
              </a:ext>
            </a:extLst>
          </p:cNvPr>
          <p:cNvSpPr>
            <a:spLocks/>
          </p:cNvSpPr>
          <p:nvPr/>
        </p:nvSpPr>
        <p:spPr bwMode="auto">
          <a:xfrm>
            <a:off x="303448" y="345785"/>
            <a:ext cx="3288954" cy="630959"/>
          </a:xfrm>
          <a:prstGeom prst="borderCallout1">
            <a:avLst>
              <a:gd name="adj1" fmla="val 47032"/>
              <a:gd name="adj2" fmla="val 100310"/>
              <a:gd name="adj3" fmla="val 44455"/>
              <a:gd name="adj4" fmla="val 100914"/>
            </a:avLst>
          </a:prstGeom>
          <a:solidFill>
            <a:srgbClr val="CCFFCC"/>
          </a:solidFill>
          <a:ln w="9525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1F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個人レーダーチャート</a:t>
            </a:r>
          </a:p>
        </p:txBody>
      </p:sp>
      <p:pic>
        <p:nvPicPr>
          <p:cNvPr id="2050" name="Picture 2" descr="男の先生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469" y="4491182"/>
            <a:ext cx="1844803" cy="1631616"/>
          </a:xfrm>
          <a:prstGeom prst="rect">
            <a:avLst/>
          </a:prstGeom>
          <a:solidFill>
            <a:srgbClr val="C6D9F1">
              <a:alpha val="7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吹き出し 2"/>
          <p:cNvSpPr/>
          <p:nvPr/>
        </p:nvSpPr>
        <p:spPr>
          <a:xfrm>
            <a:off x="6308079" y="4269690"/>
            <a:ext cx="2679404" cy="1053874"/>
          </a:xfrm>
          <a:prstGeom prst="wedgeRoundRectCallout">
            <a:avLst>
              <a:gd name="adj1" fmla="val 67720"/>
              <a:gd name="adj2" fmla="val 27518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508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rgbClr val="002060"/>
                </a:solidFill>
              </a:rPr>
              <a:t>バランスのとれた形になっていますか？</a:t>
            </a:r>
            <a:endParaRPr kumimoji="1" lang="en-US" altLang="ja-JP" sz="2000" b="1" dirty="0" smtClean="0">
              <a:solidFill>
                <a:srgbClr val="002060"/>
              </a:solidFill>
            </a:endParaRPr>
          </a:p>
          <a:p>
            <a:endParaRPr kumimoji="1" lang="ja-JP" alt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7761767" y="1866825"/>
            <a:ext cx="2679404" cy="1053874"/>
          </a:xfrm>
          <a:prstGeom prst="wedgeRoundRectCallout">
            <a:avLst>
              <a:gd name="adj1" fmla="val -70375"/>
              <a:gd name="adj2" fmla="val 49714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508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002060"/>
                </a:solidFill>
              </a:rPr>
              <a:t>2</a:t>
            </a:r>
            <a:r>
              <a:rPr kumimoji="1" lang="ja-JP" altLang="en-US" sz="2000" b="1" dirty="0" smtClean="0">
                <a:solidFill>
                  <a:srgbClr val="002060"/>
                </a:solidFill>
              </a:rPr>
              <a:t>回目、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3</a:t>
            </a:r>
            <a:r>
              <a:rPr kumimoji="1" lang="ja-JP" altLang="en-US" sz="2000" b="1" dirty="0" smtClean="0">
                <a:solidFill>
                  <a:srgbClr val="002060"/>
                </a:solidFill>
              </a:rPr>
              <a:t>回目の変化もわかるようになっています。</a:t>
            </a:r>
            <a:endParaRPr kumimoji="1" lang="ja-JP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y-pver6.0.3-6サンプル児童.xls  [互換モード] - Excel">
            <a:extLst>
              <a:ext uri="{FF2B5EF4-FFF2-40B4-BE49-F238E27FC236}">
                <a16:creationId xmlns:a16="http://schemas.microsoft.com/office/drawing/2014/main" id="{80B111EE-FDE9-42D3-B4A6-229AE6EC68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89" t="46505" r="42771" b="14177"/>
          <a:stretch/>
        </p:blipFill>
        <p:spPr>
          <a:xfrm>
            <a:off x="3305312" y="607517"/>
            <a:ext cx="5581375" cy="5642965"/>
          </a:xfrm>
          <a:prstGeom prst="rect">
            <a:avLst/>
          </a:prstGeom>
        </p:spPr>
      </p:pic>
      <p:sp>
        <p:nvSpPr>
          <p:cNvPr id="3" name="AutoShape 17">
            <a:extLst>
              <a:ext uri="{FF2B5EF4-FFF2-40B4-BE49-F238E27FC236}">
                <a16:creationId xmlns:a16="http://schemas.microsoft.com/office/drawing/2014/main" id="{C8E9B02A-DCC6-471B-976E-7AC5BE948820}"/>
              </a:ext>
            </a:extLst>
          </p:cNvPr>
          <p:cNvSpPr>
            <a:spLocks/>
          </p:cNvSpPr>
          <p:nvPr/>
        </p:nvSpPr>
        <p:spPr bwMode="auto">
          <a:xfrm>
            <a:off x="308893" y="418604"/>
            <a:ext cx="3889033" cy="786741"/>
          </a:xfrm>
          <a:prstGeom prst="borderCallout1">
            <a:avLst>
              <a:gd name="adj1" fmla="val 33883"/>
              <a:gd name="adj2" fmla="val 93"/>
              <a:gd name="adj3" fmla="val 40634"/>
              <a:gd name="adj4" fmla="val 708"/>
            </a:avLst>
          </a:prstGeom>
          <a:solidFill>
            <a:srgbClr val="FFCCFF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学級分布図での位置</a:t>
            </a:r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B8A0616F-BCE4-42E7-B59A-46D564493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529" y="4590905"/>
            <a:ext cx="745490" cy="750023"/>
          </a:xfrm>
          <a:prstGeom prst="ellips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7A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y-pver6.0.1-3 (1).xls  [互換モード] - Excel">
            <a:extLst>
              <a:ext uri="{FF2B5EF4-FFF2-40B4-BE49-F238E27FC236}">
                <a16:creationId xmlns:a16="http://schemas.microsoft.com/office/drawing/2014/main" id="{9A620C4A-FB6D-4E52-9075-7A1C90556A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" t="57749" r="72654" b="9471"/>
          <a:stretch/>
        </p:blipFill>
        <p:spPr>
          <a:xfrm>
            <a:off x="2473036" y="914399"/>
            <a:ext cx="7822357" cy="5126089"/>
          </a:xfrm>
          <a:prstGeom prst="rect">
            <a:avLst/>
          </a:prstGeom>
        </p:spPr>
      </p:pic>
      <p:sp>
        <p:nvSpPr>
          <p:cNvPr id="3" name="AutoShape 18">
            <a:extLst>
              <a:ext uri="{FF2B5EF4-FFF2-40B4-BE49-F238E27FC236}">
                <a16:creationId xmlns:a16="http://schemas.microsoft.com/office/drawing/2014/main" id="{90902DE9-AE05-47F0-B48A-26E626FAC9A9}"/>
              </a:ext>
            </a:extLst>
          </p:cNvPr>
          <p:cNvSpPr>
            <a:spLocks/>
          </p:cNvSpPr>
          <p:nvPr/>
        </p:nvSpPr>
        <p:spPr bwMode="auto">
          <a:xfrm>
            <a:off x="643753" y="282235"/>
            <a:ext cx="2912844" cy="547104"/>
          </a:xfrm>
          <a:prstGeom prst="borderCallout1">
            <a:avLst>
              <a:gd name="adj1" fmla="val 52866"/>
              <a:gd name="adj2" fmla="val 99574"/>
              <a:gd name="adj3" fmla="val 53407"/>
              <a:gd name="adj4" fmla="val 98905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回答データ</a:t>
            </a:r>
            <a:endParaRPr lang="en-US" altLang="ja-JP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A61B52A6-6B52-40B2-A2D9-A919AFCB5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23" y="3074259"/>
            <a:ext cx="630621" cy="1414614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5" name="AutoShape 22">
            <a:extLst>
              <a:ext uri="{FF2B5EF4-FFF2-40B4-BE49-F238E27FC236}">
                <a16:creationId xmlns:a16="http://schemas.microsoft.com/office/drawing/2014/main" id="{B35D086C-471D-4641-95E2-EA0AF3AA05B3}"/>
              </a:ext>
            </a:extLst>
          </p:cNvPr>
          <p:cNvSpPr>
            <a:spLocks/>
          </p:cNvSpPr>
          <p:nvPr/>
        </p:nvSpPr>
        <p:spPr bwMode="auto">
          <a:xfrm>
            <a:off x="10120745" y="3429000"/>
            <a:ext cx="1744785" cy="485775"/>
          </a:xfrm>
          <a:prstGeom prst="borderCallout1">
            <a:avLst>
              <a:gd name="adj1" fmla="val 61940"/>
              <a:gd name="adj2" fmla="val -514"/>
              <a:gd name="adj3" fmla="val 75509"/>
              <a:gd name="adj4" fmla="val -70900"/>
            </a:avLst>
          </a:prstGeom>
          <a:solidFill>
            <a:srgbClr val="FFCC99"/>
          </a:solidFill>
          <a:ln w="952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3D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学級居心地感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51DB8924-52AF-4BC7-80B8-CB514C1E8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5734" y="4801864"/>
            <a:ext cx="346411" cy="114173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lIns="67500" tIns="35100" rIns="67500" bIns="35100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342900" eaLnBrk="1" hangingPunct="1">
              <a:spcBef>
                <a:spcPct val="0"/>
              </a:spcBef>
              <a:buNone/>
              <a:defRPr/>
            </a:pPr>
            <a:endParaRPr lang="ja-JP" altLang="en-US" sz="1350">
              <a:solidFill>
                <a:prstClr val="black"/>
              </a:solidFill>
            </a:endParaRPr>
          </a:p>
        </p:txBody>
      </p:sp>
      <p:sp>
        <p:nvSpPr>
          <p:cNvPr id="7" name="AutoShape 23">
            <a:extLst>
              <a:ext uri="{FF2B5EF4-FFF2-40B4-BE49-F238E27FC236}">
                <a16:creationId xmlns:a16="http://schemas.microsoft.com/office/drawing/2014/main" id="{A05D973B-C952-473D-9EC7-49B710BFD0D1}"/>
              </a:ext>
            </a:extLst>
          </p:cNvPr>
          <p:cNvSpPr>
            <a:spLocks/>
          </p:cNvSpPr>
          <p:nvPr/>
        </p:nvSpPr>
        <p:spPr bwMode="auto">
          <a:xfrm>
            <a:off x="10295393" y="4891475"/>
            <a:ext cx="1562100" cy="481257"/>
          </a:xfrm>
          <a:prstGeom prst="borderCallout1">
            <a:avLst>
              <a:gd name="adj1" fmla="val 52176"/>
              <a:gd name="adj2" fmla="val -1329"/>
              <a:gd name="adj3" fmla="val 73242"/>
              <a:gd name="adj4" fmla="val -27819"/>
            </a:avLst>
          </a:prstGeom>
          <a:solidFill>
            <a:srgbClr val="FFCC99"/>
          </a:solidFill>
          <a:ln w="9525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993D00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0000"/>
                </a:solidFill>
                <a:latin typeface="Arial" panose="020B0604020202020204" pitchFamily="34" charset="0"/>
              </a:rPr>
              <a:t>心配傾向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300F36C-BADB-4C38-BF01-1D21C2A67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7862" y="2204675"/>
            <a:ext cx="474593" cy="52052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F720CA1-6E5B-4BD3-919F-765A77802C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7862" y="4074309"/>
            <a:ext cx="377985" cy="41456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FFD29A3-7431-4E7B-84ED-CCAE915D7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7861" y="4891475"/>
            <a:ext cx="377985" cy="414564"/>
          </a:xfrm>
          <a:prstGeom prst="rect">
            <a:avLst/>
          </a:prstGeom>
        </p:spPr>
      </p:pic>
      <p:sp>
        <p:nvSpPr>
          <p:cNvPr id="11" name="AutoShape 18">
            <a:extLst>
              <a:ext uri="{FF2B5EF4-FFF2-40B4-BE49-F238E27FC236}">
                <a16:creationId xmlns:a16="http://schemas.microsoft.com/office/drawing/2014/main" id="{4AFE81C9-735D-40DB-881D-DE989BAFBD31}"/>
              </a:ext>
            </a:extLst>
          </p:cNvPr>
          <p:cNvSpPr>
            <a:spLocks/>
          </p:cNvSpPr>
          <p:nvPr/>
        </p:nvSpPr>
        <p:spPr bwMode="auto">
          <a:xfrm>
            <a:off x="69462" y="1956935"/>
            <a:ext cx="2999130" cy="508000"/>
          </a:xfrm>
          <a:prstGeom prst="borderCallout1">
            <a:avLst>
              <a:gd name="adj1" fmla="val 52866"/>
              <a:gd name="adj2" fmla="val 99574"/>
              <a:gd name="adj3" fmla="val 87878"/>
              <a:gd name="adj4" fmla="val 119489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0000"/>
                </a:solidFill>
                <a:latin typeface="Arial" panose="020B0604020202020204" pitchFamily="34" charset="0"/>
              </a:rPr>
              <a:t>がんばれば成績が良くなる</a:t>
            </a:r>
          </a:p>
        </p:txBody>
      </p:sp>
      <p:sp>
        <p:nvSpPr>
          <p:cNvPr id="12" name="AutoShape 19">
            <a:extLst>
              <a:ext uri="{FF2B5EF4-FFF2-40B4-BE49-F238E27FC236}">
                <a16:creationId xmlns:a16="http://schemas.microsoft.com/office/drawing/2014/main" id="{DF9CAF37-1947-4CA6-8DA2-951FE93C744D}"/>
              </a:ext>
            </a:extLst>
          </p:cNvPr>
          <p:cNvSpPr>
            <a:spLocks/>
          </p:cNvSpPr>
          <p:nvPr/>
        </p:nvSpPr>
        <p:spPr bwMode="auto">
          <a:xfrm>
            <a:off x="137469" y="3264583"/>
            <a:ext cx="2817217" cy="485775"/>
          </a:xfrm>
          <a:prstGeom prst="borderCallout1">
            <a:avLst>
              <a:gd name="adj1" fmla="val 61940"/>
              <a:gd name="adj2" fmla="val 99829"/>
              <a:gd name="adj3" fmla="val 185768"/>
              <a:gd name="adj4" fmla="val 122144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人と違っていても意見が言える</a:t>
            </a:r>
          </a:p>
        </p:txBody>
      </p:sp>
      <p:sp>
        <p:nvSpPr>
          <p:cNvPr id="13" name="AutoShape 20">
            <a:extLst>
              <a:ext uri="{FF2B5EF4-FFF2-40B4-BE49-F238E27FC236}">
                <a16:creationId xmlns:a16="http://schemas.microsoft.com/office/drawing/2014/main" id="{520DAB40-E64E-4946-8465-D02CA81E289C}"/>
              </a:ext>
            </a:extLst>
          </p:cNvPr>
          <p:cNvSpPr>
            <a:spLocks/>
          </p:cNvSpPr>
          <p:nvPr/>
        </p:nvSpPr>
        <p:spPr bwMode="auto">
          <a:xfrm>
            <a:off x="160419" y="5937420"/>
            <a:ext cx="2817216" cy="485775"/>
          </a:xfrm>
          <a:prstGeom prst="borderCallout1">
            <a:avLst>
              <a:gd name="adj1" fmla="val 58250"/>
              <a:gd name="adj2" fmla="val 100454"/>
              <a:gd name="adj3" fmla="val -169746"/>
              <a:gd name="adj4" fmla="val 124554"/>
            </a:avLst>
          </a:prstGeom>
          <a:solidFill>
            <a:srgbClr val="CC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67500" tIns="35100" rIns="67500" bIns="35100" anchor="ctr"/>
          <a:lstStyle>
            <a:lvl1pPr defTabSz="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3429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3429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いやなときははっきり断れる</a:t>
            </a:r>
          </a:p>
        </p:txBody>
      </p:sp>
    </p:spTree>
    <p:extLst>
      <p:ext uri="{BB962C8B-B14F-4D97-AF65-F5344CB8AC3E}">
        <p14:creationId xmlns:p14="http://schemas.microsoft.com/office/powerpoint/2010/main" val="25871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06932" y="283569"/>
            <a:ext cx="5210355" cy="638355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HGｺﾞｼｯｸM"/>
                <a:cs typeface="+mn-cs"/>
              </a:rPr>
              <a:t>平成２９年度　　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HGｺﾞｼｯｸM"/>
                <a:cs typeface="+mn-cs"/>
              </a:rPr>
              <a:t>YP</a:t>
            </a:r>
            <a:r>
              <a:rPr kumimoji="0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HGｺﾞｼｯｸM"/>
                <a:cs typeface="+mn-cs"/>
              </a:rPr>
              <a:t>検討委員</a:t>
            </a:r>
          </a:p>
        </p:txBody>
      </p:sp>
      <p:pic>
        <p:nvPicPr>
          <p:cNvPr id="6" name="Picture 4" descr="\\YH-15-00000286\Share\16_個人ホルダー\土井\イラスト\school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4518939"/>
            <a:ext cx="2579119" cy="1624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190031" y="1164697"/>
            <a:ext cx="8494263" cy="7346947"/>
            <a:chOff x="3528" y="1018"/>
            <a:chExt cx="4531" cy="391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28" y="1324"/>
              <a:ext cx="4531" cy="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3828" y="103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◆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41" y="1032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専門家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277" y="1018"/>
              <a:ext cx="12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389" y="1018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828" y="1224"/>
              <a:ext cx="634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横</a:t>
              </a:r>
              <a:r>
                <a:rPr kumimoji="1" lang="ja-JP" altLang="ja-JP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浜国立大学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389" y="1224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501" y="121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556" y="122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782" y="1210"/>
              <a:ext cx="12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892" y="121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947" y="122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名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061" y="1224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誉教授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397" y="1224"/>
              <a:ext cx="2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5734" y="1210"/>
              <a:ext cx="22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6012" y="122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岡田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237" y="1224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348" y="122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守弘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6572" y="121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828" y="1416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瀬谷小学校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389" y="141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4614" y="1402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669" y="141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893" y="1402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948" y="141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5061" y="1402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5116" y="1416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4" name="Rectangle 31"/>
            <p:cNvSpPr>
              <a:spLocks noChangeArrowheads="1"/>
            </p:cNvSpPr>
            <p:nvPr/>
          </p:nvSpPr>
          <p:spPr bwMode="auto">
            <a:xfrm>
              <a:off x="5228" y="141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長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5" name="Rectangle 32"/>
            <p:cNvSpPr>
              <a:spLocks noChangeArrowheads="1"/>
            </p:cNvSpPr>
            <p:nvPr/>
          </p:nvSpPr>
          <p:spPr bwMode="auto">
            <a:xfrm>
              <a:off x="5341" y="1416"/>
              <a:ext cx="2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7" name="Rectangle 33"/>
            <p:cNvSpPr>
              <a:spLocks noChangeArrowheads="1"/>
            </p:cNvSpPr>
            <p:nvPr/>
          </p:nvSpPr>
          <p:spPr bwMode="auto">
            <a:xfrm>
              <a:off x="5678" y="1402"/>
              <a:ext cx="25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8" name="Rectangle 34"/>
            <p:cNvSpPr>
              <a:spLocks noChangeArrowheads="1"/>
            </p:cNvSpPr>
            <p:nvPr/>
          </p:nvSpPr>
          <p:spPr bwMode="auto">
            <a:xfrm>
              <a:off x="6010" y="141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蒲地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9" name="Rectangle 35"/>
            <p:cNvSpPr>
              <a:spLocks noChangeArrowheads="1"/>
            </p:cNvSpPr>
            <p:nvPr/>
          </p:nvSpPr>
          <p:spPr bwMode="auto">
            <a:xfrm>
              <a:off x="6236" y="1416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0" name="Rectangle 36"/>
            <p:cNvSpPr>
              <a:spLocks noChangeArrowheads="1"/>
            </p:cNvSpPr>
            <p:nvPr/>
          </p:nvSpPr>
          <p:spPr bwMode="auto">
            <a:xfrm>
              <a:off x="6348" y="141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啓子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1" name="Rectangle 37"/>
            <p:cNvSpPr>
              <a:spLocks noChangeArrowheads="1"/>
            </p:cNvSpPr>
            <p:nvPr/>
          </p:nvSpPr>
          <p:spPr bwMode="auto">
            <a:xfrm>
              <a:off x="6572" y="1402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2" name="Rectangle 38"/>
            <p:cNvSpPr>
              <a:spLocks noChangeArrowheads="1"/>
            </p:cNvSpPr>
            <p:nvPr/>
          </p:nvSpPr>
          <p:spPr bwMode="auto">
            <a:xfrm>
              <a:off x="3828" y="1597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3" name="Rectangle 39"/>
            <p:cNvSpPr>
              <a:spLocks noChangeArrowheads="1"/>
            </p:cNvSpPr>
            <p:nvPr/>
          </p:nvSpPr>
          <p:spPr bwMode="auto">
            <a:xfrm>
              <a:off x="3828" y="1800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◆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4" name="Rectangle 40"/>
            <p:cNvSpPr>
              <a:spLocks noChangeArrowheads="1"/>
            </p:cNvSpPr>
            <p:nvPr/>
          </p:nvSpPr>
          <p:spPr bwMode="auto">
            <a:xfrm>
              <a:off x="3941" y="1800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検討委員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5" name="Rectangle 41"/>
            <p:cNvSpPr>
              <a:spLocks noChangeArrowheads="1"/>
            </p:cNvSpPr>
            <p:nvPr/>
          </p:nvSpPr>
          <p:spPr bwMode="auto">
            <a:xfrm>
              <a:off x="4389" y="178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6" name="Rectangle 42"/>
            <p:cNvSpPr>
              <a:spLocks noChangeArrowheads="1"/>
            </p:cNvSpPr>
            <p:nvPr/>
          </p:nvSpPr>
          <p:spPr bwMode="auto">
            <a:xfrm>
              <a:off x="3828" y="1992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岡津中学校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7" name="Rectangle 43"/>
            <p:cNvSpPr>
              <a:spLocks noChangeArrowheads="1"/>
            </p:cNvSpPr>
            <p:nvPr/>
          </p:nvSpPr>
          <p:spPr bwMode="auto">
            <a:xfrm>
              <a:off x="4389" y="199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8" name="Rectangle 44"/>
            <p:cNvSpPr>
              <a:spLocks noChangeArrowheads="1"/>
            </p:cNvSpPr>
            <p:nvPr/>
          </p:nvSpPr>
          <p:spPr bwMode="auto">
            <a:xfrm>
              <a:off x="4614" y="1978"/>
              <a:ext cx="12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9" name="Rectangle 45"/>
            <p:cNvSpPr>
              <a:spLocks noChangeArrowheads="1"/>
            </p:cNvSpPr>
            <p:nvPr/>
          </p:nvSpPr>
          <p:spPr bwMode="auto">
            <a:xfrm>
              <a:off x="4724" y="199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0" name="Rectangle 46"/>
            <p:cNvSpPr>
              <a:spLocks noChangeArrowheads="1"/>
            </p:cNvSpPr>
            <p:nvPr/>
          </p:nvSpPr>
          <p:spPr bwMode="auto">
            <a:xfrm>
              <a:off x="4949" y="1992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副校長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1" name="Rectangle 47"/>
            <p:cNvSpPr>
              <a:spLocks noChangeArrowheads="1"/>
            </p:cNvSpPr>
            <p:nvPr/>
          </p:nvSpPr>
          <p:spPr bwMode="auto">
            <a:xfrm>
              <a:off x="5286" y="199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2" name="Rectangle 48"/>
            <p:cNvSpPr>
              <a:spLocks noChangeArrowheads="1"/>
            </p:cNvSpPr>
            <p:nvPr/>
          </p:nvSpPr>
          <p:spPr bwMode="auto">
            <a:xfrm>
              <a:off x="5510" y="1978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3" name="Rectangle 49"/>
            <p:cNvSpPr>
              <a:spLocks noChangeArrowheads="1"/>
            </p:cNvSpPr>
            <p:nvPr/>
          </p:nvSpPr>
          <p:spPr bwMode="auto">
            <a:xfrm>
              <a:off x="5565" y="199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4" name="Rectangle 50"/>
            <p:cNvSpPr>
              <a:spLocks noChangeArrowheads="1"/>
            </p:cNvSpPr>
            <p:nvPr/>
          </p:nvSpPr>
          <p:spPr bwMode="auto">
            <a:xfrm>
              <a:off x="5678" y="1978"/>
              <a:ext cx="25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5" name="Rectangle 51"/>
            <p:cNvSpPr>
              <a:spLocks noChangeArrowheads="1"/>
            </p:cNvSpPr>
            <p:nvPr/>
          </p:nvSpPr>
          <p:spPr bwMode="auto">
            <a:xfrm>
              <a:off x="6012" y="199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山岸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6" name="Rectangle 52"/>
            <p:cNvSpPr>
              <a:spLocks noChangeArrowheads="1"/>
            </p:cNvSpPr>
            <p:nvPr/>
          </p:nvSpPr>
          <p:spPr bwMode="auto">
            <a:xfrm>
              <a:off x="6237" y="199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7" name="Rectangle 53"/>
            <p:cNvSpPr>
              <a:spLocks noChangeArrowheads="1"/>
            </p:cNvSpPr>
            <p:nvPr/>
          </p:nvSpPr>
          <p:spPr bwMode="auto">
            <a:xfrm>
              <a:off x="6348" y="199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和美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8" name="Rectangle 54"/>
            <p:cNvSpPr>
              <a:spLocks noChangeArrowheads="1"/>
            </p:cNvSpPr>
            <p:nvPr/>
          </p:nvSpPr>
          <p:spPr bwMode="auto">
            <a:xfrm>
              <a:off x="6572" y="1978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9" name="Rectangle 55"/>
            <p:cNvSpPr>
              <a:spLocks noChangeArrowheads="1"/>
            </p:cNvSpPr>
            <p:nvPr/>
          </p:nvSpPr>
          <p:spPr bwMode="auto">
            <a:xfrm>
              <a:off x="3828" y="2184"/>
              <a:ext cx="5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洋光台第四小学校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0" name="Rectangle 56"/>
            <p:cNvSpPr>
              <a:spLocks noChangeArrowheads="1"/>
            </p:cNvSpPr>
            <p:nvPr/>
          </p:nvSpPr>
          <p:spPr bwMode="auto">
            <a:xfrm>
              <a:off x="4725" y="2170"/>
              <a:ext cx="188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1" name="Rectangle 57"/>
            <p:cNvSpPr>
              <a:spLocks noChangeArrowheads="1"/>
            </p:cNvSpPr>
            <p:nvPr/>
          </p:nvSpPr>
          <p:spPr bwMode="auto">
            <a:xfrm>
              <a:off x="4947" y="2184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副校長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2" name="Rectangle 58"/>
            <p:cNvSpPr>
              <a:spLocks noChangeArrowheads="1"/>
            </p:cNvSpPr>
            <p:nvPr/>
          </p:nvSpPr>
          <p:spPr bwMode="auto">
            <a:xfrm>
              <a:off x="5286" y="217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3" name="Rectangle 59"/>
            <p:cNvSpPr>
              <a:spLocks noChangeArrowheads="1"/>
            </p:cNvSpPr>
            <p:nvPr/>
          </p:nvSpPr>
          <p:spPr bwMode="auto">
            <a:xfrm>
              <a:off x="5341" y="2170"/>
              <a:ext cx="22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4" name="Rectangle 60"/>
            <p:cNvSpPr>
              <a:spLocks noChangeArrowheads="1"/>
            </p:cNvSpPr>
            <p:nvPr/>
          </p:nvSpPr>
          <p:spPr bwMode="auto">
            <a:xfrm>
              <a:off x="5620" y="217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5" name="Rectangle 61"/>
            <p:cNvSpPr>
              <a:spLocks noChangeArrowheads="1"/>
            </p:cNvSpPr>
            <p:nvPr/>
          </p:nvSpPr>
          <p:spPr bwMode="auto">
            <a:xfrm>
              <a:off x="5676" y="2170"/>
              <a:ext cx="25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 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6" name="Rectangle 62"/>
            <p:cNvSpPr>
              <a:spLocks noChangeArrowheads="1"/>
            </p:cNvSpPr>
            <p:nvPr/>
          </p:nvSpPr>
          <p:spPr bwMode="auto">
            <a:xfrm>
              <a:off x="6012" y="218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大漁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7" name="Rectangle 63"/>
            <p:cNvSpPr>
              <a:spLocks noChangeArrowheads="1"/>
            </p:cNvSpPr>
            <p:nvPr/>
          </p:nvSpPr>
          <p:spPr bwMode="auto">
            <a:xfrm>
              <a:off x="6237" y="2184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8" name="Rectangle 64"/>
            <p:cNvSpPr>
              <a:spLocks noChangeArrowheads="1"/>
            </p:cNvSpPr>
            <p:nvPr/>
          </p:nvSpPr>
          <p:spPr bwMode="auto">
            <a:xfrm>
              <a:off x="6348" y="218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博子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9" name="Rectangle 65"/>
            <p:cNvSpPr>
              <a:spLocks noChangeArrowheads="1"/>
            </p:cNvSpPr>
            <p:nvPr/>
          </p:nvSpPr>
          <p:spPr bwMode="auto">
            <a:xfrm>
              <a:off x="6572" y="217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0" name="Rectangle 66"/>
            <p:cNvSpPr>
              <a:spLocks noChangeArrowheads="1"/>
            </p:cNvSpPr>
            <p:nvPr/>
          </p:nvSpPr>
          <p:spPr bwMode="auto">
            <a:xfrm>
              <a:off x="3828" y="2376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秋葉小学校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1" name="Rectangle 67"/>
            <p:cNvSpPr>
              <a:spLocks noChangeArrowheads="1"/>
            </p:cNvSpPr>
            <p:nvPr/>
          </p:nvSpPr>
          <p:spPr bwMode="auto">
            <a:xfrm>
              <a:off x="4389" y="2376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2" name="Rectangle 68"/>
            <p:cNvSpPr>
              <a:spLocks noChangeArrowheads="1"/>
            </p:cNvSpPr>
            <p:nvPr/>
          </p:nvSpPr>
          <p:spPr bwMode="auto">
            <a:xfrm>
              <a:off x="4838" y="2362"/>
              <a:ext cx="12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3" name="Rectangle 69"/>
            <p:cNvSpPr>
              <a:spLocks noChangeArrowheads="1"/>
            </p:cNvSpPr>
            <p:nvPr/>
          </p:nvSpPr>
          <p:spPr bwMode="auto">
            <a:xfrm>
              <a:off x="4948" y="2376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養護教諭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4" name="Rectangle 70"/>
            <p:cNvSpPr>
              <a:spLocks noChangeArrowheads="1"/>
            </p:cNvSpPr>
            <p:nvPr/>
          </p:nvSpPr>
          <p:spPr bwMode="auto">
            <a:xfrm>
              <a:off x="5397" y="2376"/>
              <a:ext cx="2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5" name="Rectangle 71"/>
            <p:cNvSpPr>
              <a:spLocks noChangeArrowheads="1"/>
            </p:cNvSpPr>
            <p:nvPr/>
          </p:nvSpPr>
          <p:spPr bwMode="auto">
            <a:xfrm>
              <a:off x="5734" y="2362"/>
              <a:ext cx="22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6" name="Rectangle 72"/>
            <p:cNvSpPr>
              <a:spLocks noChangeArrowheads="1"/>
            </p:cNvSpPr>
            <p:nvPr/>
          </p:nvSpPr>
          <p:spPr bwMode="auto">
            <a:xfrm>
              <a:off x="6012" y="237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信時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7" name="Rectangle 73"/>
            <p:cNvSpPr>
              <a:spLocks noChangeArrowheads="1"/>
            </p:cNvSpPr>
            <p:nvPr/>
          </p:nvSpPr>
          <p:spPr bwMode="auto">
            <a:xfrm>
              <a:off x="6237" y="2376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8" name="Rectangle 74"/>
            <p:cNvSpPr>
              <a:spLocks noChangeArrowheads="1"/>
            </p:cNvSpPr>
            <p:nvPr/>
          </p:nvSpPr>
          <p:spPr bwMode="auto">
            <a:xfrm>
              <a:off x="6348" y="2376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加奈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69" name="Rectangle 75"/>
            <p:cNvSpPr>
              <a:spLocks noChangeArrowheads="1"/>
            </p:cNvSpPr>
            <p:nvPr/>
          </p:nvSpPr>
          <p:spPr bwMode="auto">
            <a:xfrm>
              <a:off x="6572" y="2362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0" name="Rectangle 76"/>
            <p:cNvSpPr>
              <a:spLocks noChangeArrowheads="1"/>
            </p:cNvSpPr>
            <p:nvPr/>
          </p:nvSpPr>
          <p:spPr bwMode="auto">
            <a:xfrm>
              <a:off x="3828" y="2568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鶴見小学校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1" name="Rectangle 77"/>
            <p:cNvSpPr>
              <a:spLocks noChangeArrowheads="1"/>
            </p:cNvSpPr>
            <p:nvPr/>
          </p:nvSpPr>
          <p:spPr bwMode="auto">
            <a:xfrm>
              <a:off x="4389" y="256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2" name="Rectangle 78"/>
            <p:cNvSpPr>
              <a:spLocks noChangeArrowheads="1"/>
            </p:cNvSpPr>
            <p:nvPr/>
          </p:nvSpPr>
          <p:spPr bwMode="auto">
            <a:xfrm>
              <a:off x="4501" y="2554"/>
              <a:ext cx="32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3" name="Rectangle 79"/>
            <p:cNvSpPr>
              <a:spLocks noChangeArrowheads="1"/>
            </p:cNvSpPr>
            <p:nvPr/>
          </p:nvSpPr>
          <p:spPr bwMode="auto">
            <a:xfrm>
              <a:off x="4947" y="2568"/>
              <a:ext cx="5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児童支援専任教諭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4" name="Rectangle 80"/>
            <p:cNvSpPr>
              <a:spLocks noChangeArrowheads="1"/>
            </p:cNvSpPr>
            <p:nvPr/>
          </p:nvSpPr>
          <p:spPr bwMode="auto">
            <a:xfrm>
              <a:off x="5847" y="2554"/>
              <a:ext cx="15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5" name="Rectangle 81"/>
            <p:cNvSpPr>
              <a:spLocks noChangeArrowheads="1"/>
            </p:cNvSpPr>
            <p:nvPr/>
          </p:nvSpPr>
          <p:spPr bwMode="auto">
            <a:xfrm>
              <a:off x="6012" y="2568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村田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6" name="Rectangle 82"/>
            <p:cNvSpPr>
              <a:spLocks noChangeArrowheads="1"/>
            </p:cNvSpPr>
            <p:nvPr/>
          </p:nvSpPr>
          <p:spPr bwMode="auto">
            <a:xfrm>
              <a:off x="6237" y="256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7" name="Rectangle 83"/>
            <p:cNvSpPr>
              <a:spLocks noChangeArrowheads="1"/>
            </p:cNvSpPr>
            <p:nvPr/>
          </p:nvSpPr>
          <p:spPr bwMode="auto">
            <a:xfrm>
              <a:off x="6348" y="2568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真紀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8" name="Rectangle 84"/>
            <p:cNvSpPr>
              <a:spLocks noChangeArrowheads="1"/>
            </p:cNvSpPr>
            <p:nvPr/>
          </p:nvSpPr>
          <p:spPr bwMode="auto">
            <a:xfrm>
              <a:off x="6572" y="2554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79" name="Rectangle 85"/>
            <p:cNvSpPr>
              <a:spLocks noChangeArrowheads="1"/>
            </p:cNvSpPr>
            <p:nvPr/>
          </p:nvSpPr>
          <p:spPr bwMode="auto">
            <a:xfrm>
              <a:off x="3828" y="2760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小山台小学校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0" name="Rectangle 86"/>
            <p:cNvSpPr>
              <a:spLocks noChangeArrowheads="1"/>
            </p:cNvSpPr>
            <p:nvPr/>
          </p:nvSpPr>
          <p:spPr bwMode="auto">
            <a:xfrm>
              <a:off x="4501" y="276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1" name="Rectangle 87"/>
            <p:cNvSpPr>
              <a:spLocks noChangeArrowheads="1"/>
            </p:cNvSpPr>
            <p:nvPr/>
          </p:nvSpPr>
          <p:spPr bwMode="auto">
            <a:xfrm>
              <a:off x="4614" y="2746"/>
              <a:ext cx="22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2" name="Rectangle 88"/>
            <p:cNvSpPr>
              <a:spLocks noChangeArrowheads="1"/>
            </p:cNvSpPr>
            <p:nvPr/>
          </p:nvSpPr>
          <p:spPr bwMode="auto">
            <a:xfrm>
              <a:off x="4892" y="274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3" name="Rectangle 89"/>
            <p:cNvSpPr>
              <a:spLocks noChangeArrowheads="1"/>
            </p:cNvSpPr>
            <p:nvPr/>
          </p:nvSpPr>
          <p:spPr bwMode="auto">
            <a:xfrm>
              <a:off x="4947" y="2760"/>
              <a:ext cx="5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児童支援専任教諭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4" name="Rectangle 90"/>
            <p:cNvSpPr>
              <a:spLocks noChangeArrowheads="1"/>
            </p:cNvSpPr>
            <p:nvPr/>
          </p:nvSpPr>
          <p:spPr bwMode="auto">
            <a:xfrm>
              <a:off x="5847" y="2746"/>
              <a:ext cx="12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5" name="Rectangle 91"/>
            <p:cNvSpPr>
              <a:spLocks noChangeArrowheads="1"/>
            </p:cNvSpPr>
            <p:nvPr/>
          </p:nvSpPr>
          <p:spPr bwMode="auto">
            <a:xfrm>
              <a:off x="5957" y="274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6" name="Rectangle 92"/>
            <p:cNvSpPr>
              <a:spLocks noChangeArrowheads="1"/>
            </p:cNvSpPr>
            <p:nvPr/>
          </p:nvSpPr>
          <p:spPr bwMode="auto">
            <a:xfrm>
              <a:off x="6012" y="2760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森下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7" name="Rectangle 93"/>
            <p:cNvSpPr>
              <a:spLocks noChangeArrowheads="1"/>
            </p:cNvSpPr>
            <p:nvPr/>
          </p:nvSpPr>
          <p:spPr bwMode="auto">
            <a:xfrm>
              <a:off x="6237" y="2746"/>
              <a:ext cx="12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8" name="Rectangle 94"/>
            <p:cNvSpPr>
              <a:spLocks noChangeArrowheads="1"/>
            </p:cNvSpPr>
            <p:nvPr/>
          </p:nvSpPr>
          <p:spPr bwMode="auto">
            <a:xfrm>
              <a:off x="6348" y="276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89" name="Rectangle 95"/>
            <p:cNvSpPr>
              <a:spLocks noChangeArrowheads="1"/>
            </p:cNvSpPr>
            <p:nvPr/>
          </p:nvSpPr>
          <p:spPr bwMode="auto">
            <a:xfrm>
              <a:off x="6461" y="2760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誠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0" name="Rectangle 96"/>
            <p:cNvSpPr>
              <a:spLocks noChangeArrowheads="1"/>
            </p:cNvSpPr>
            <p:nvPr/>
          </p:nvSpPr>
          <p:spPr bwMode="auto">
            <a:xfrm>
              <a:off x="6572" y="274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1" name="Rectangle 97"/>
            <p:cNvSpPr>
              <a:spLocks noChangeArrowheads="1"/>
            </p:cNvSpPr>
            <p:nvPr/>
          </p:nvSpPr>
          <p:spPr bwMode="auto">
            <a:xfrm>
              <a:off x="3828" y="2952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平戸小学校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2" name="Rectangle 98"/>
            <p:cNvSpPr>
              <a:spLocks noChangeArrowheads="1"/>
            </p:cNvSpPr>
            <p:nvPr/>
          </p:nvSpPr>
          <p:spPr bwMode="auto">
            <a:xfrm>
              <a:off x="4390" y="2938"/>
              <a:ext cx="387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  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3" name="Rectangle 99"/>
            <p:cNvSpPr>
              <a:spLocks noChangeArrowheads="1"/>
            </p:cNvSpPr>
            <p:nvPr/>
          </p:nvSpPr>
          <p:spPr bwMode="auto">
            <a:xfrm>
              <a:off x="4947" y="2952"/>
              <a:ext cx="5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児童支援専任教諭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4" name="Rectangle 100"/>
            <p:cNvSpPr>
              <a:spLocks noChangeArrowheads="1"/>
            </p:cNvSpPr>
            <p:nvPr/>
          </p:nvSpPr>
          <p:spPr bwMode="auto">
            <a:xfrm>
              <a:off x="5847" y="2938"/>
              <a:ext cx="15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5" name="Rectangle 101"/>
            <p:cNvSpPr>
              <a:spLocks noChangeArrowheads="1"/>
            </p:cNvSpPr>
            <p:nvPr/>
          </p:nvSpPr>
          <p:spPr bwMode="auto">
            <a:xfrm>
              <a:off x="6012" y="2952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原田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6" name="Rectangle 102"/>
            <p:cNvSpPr>
              <a:spLocks noChangeArrowheads="1"/>
            </p:cNvSpPr>
            <p:nvPr/>
          </p:nvSpPr>
          <p:spPr bwMode="auto">
            <a:xfrm>
              <a:off x="6237" y="2952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7" name="Rectangle 103"/>
            <p:cNvSpPr>
              <a:spLocks noChangeArrowheads="1"/>
            </p:cNvSpPr>
            <p:nvPr/>
          </p:nvSpPr>
          <p:spPr bwMode="auto">
            <a:xfrm>
              <a:off x="6348" y="2952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美智子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8" name="Rectangle 104"/>
            <p:cNvSpPr>
              <a:spLocks noChangeArrowheads="1"/>
            </p:cNvSpPr>
            <p:nvPr/>
          </p:nvSpPr>
          <p:spPr bwMode="auto">
            <a:xfrm>
              <a:off x="6685" y="2938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99" name="Rectangle 105"/>
            <p:cNvSpPr>
              <a:spLocks noChangeArrowheads="1"/>
            </p:cNvSpPr>
            <p:nvPr/>
          </p:nvSpPr>
          <p:spPr bwMode="auto">
            <a:xfrm>
              <a:off x="3828" y="3144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仲尾台中学校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0" name="Rectangle 106"/>
            <p:cNvSpPr>
              <a:spLocks noChangeArrowheads="1"/>
            </p:cNvSpPr>
            <p:nvPr/>
          </p:nvSpPr>
          <p:spPr bwMode="auto">
            <a:xfrm>
              <a:off x="4501" y="313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1" name="Rectangle 107"/>
            <p:cNvSpPr>
              <a:spLocks noChangeArrowheads="1"/>
            </p:cNvSpPr>
            <p:nvPr/>
          </p:nvSpPr>
          <p:spPr bwMode="auto">
            <a:xfrm>
              <a:off x="4556" y="3144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2" name="Rectangle 108"/>
            <p:cNvSpPr>
              <a:spLocks noChangeArrowheads="1"/>
            </p:cNvSpPr>
            <p:nvPr/>
          </p:nvSpPr>
          <p:spPr bwMode="auto">
            <a:xfrm>
              <a:off x="4669" y="3130"/>
              <a:ext cx="188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3" name="Rectangle 109"/>
            <p:cNvSpPr>
              <a:spLocks noChangeArrowheads="1"/>
            </p:cNvSpPr>
            <p:nvPr/>
          </p:nvSpPr>
          <p:spPr bwMode="auto">
            <a:xfrm>
              <a:off x="4892" y="313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4" name="Rectangle 110"/>
            <p:cNvSpPr>
              <a:spLocks noChangeArrowheads="1"/>
            </p:cNvSpPr>
            <p:nvPr/>
          </p:nvSpPr>
          <p:spPr bwMode="auto">
            <a:xfrm>
              <a:off x="4947" y="3144"/>
              <a:ext cx="54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生徒指導専任教諭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5" name="Rectangle 111"/>
            <p:cNvSpPr>
              <a:spLocks noChangeArrowheads="1"/>
            </p:cNvSpPr>
            <p:nvPr/>
          </p:nvSpPr>
          <p:spPr bwMode="auto">
            <a:xfrm>
              <a:off x="5847" y="3130"/>
              <a:ext cx="15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 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6" name="Rectangle 112"/>
            <p:cNvSpPr>
              <a:spLocks noChangeArrowheads="1"/>
            </p:cNvSpPr>
            <p:nvPr/>
          </p:nvSpPr>
          <p:spPr bwMode="auto">
            <a:xfrm>
              <a:off x="6012" y="314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三浦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7" name="Rectangle 113"/>
            <p:cNvSpPr>
              <a:spLocks noChangeArrowheads="1"/>
            </p:cNvSpPr>
            <p:nvPr/>
          </p:nvSpPr>
          <p:spPr bwMode="auto">
            <a:xfrm>
              <a:off x="6237" y="3144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8" name="Rectangle 114"/>
            <p:cNvSpPr>
              <a:spLocks noChangeArrowheads="1"/>
            </p:cNvSpPr>
            <p:nvPr/>
          </p:nvSpPr>
          <p:spPr bwMode="auto">
            <a:xfrm>
              <a:off x="6348" y="3144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鏡子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09" name="Rectangle 115"/>
            <p:cNvSpPr>
              <a:spLocks noChangeArrowheads="1"/>
            </p:cNvSpPr>
            <p:nvPr/>
          </p:nvSpPr>
          <p:spPr bwMode="auto">
            <a:xfrm>
              <a:off x="6572" y="3130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0" name="Rectangle 116"/>
            <p:cNvSpPr>
              <a:spLocks noChangeArrowheads="1"/>
            </p:cNvSpPr>
            <p:nvPr/>
          </p:nvSpPr>
          <p:spPr bwMode="auto">
            <a:xfrm>
              <a:off x="3828" y="3325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1" name="Rectangle 117"/>
            <p:cNvSpPr>
              <a:spLocks noChangeArrowheads="1"/>
            </p:cNvSpPr>
            <p:nvPr/>
          </p:nvSpPr>
          <p:spPr bwMode="auto">
            <a:xfrm>
              <a:off x="3828" y="3528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◆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2" name="Rectangle 118"/>
            <p:cNvSpPr>
              <a:spLocks noChangeArrowheads="1"/>
            </p:cNvSpPr>
            <p:nvPr/>
          </p:nvSpPr>
          <p:spPr bwMode="auto">
            <a:xfrm>
              <a:off x="3941" y="3528"/>
              <a:ext cx="782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横浜市教育委員会事務局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3" name="Rectangle 119"/>
            <p:cNvSpPr>
              <a:spLocks noChangeArrowheads="1"/>
            </p:cNvSpPr>
            <p:nvPr/>
          </p:nvSpPr>
          <p:spPr bwMode="auto">
            <a:xfrm>
              <a:off x="5173" y="3528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4" name="Rectangle 120"/>
            <p:cNvSpPr>
              <a:spLocks noChangeArrowheads="1"/>
            </p:cNvSpPr>
            <p:nvPr/>
          </p:nvSpPr>
          <p:spPr bwMode="auto">
            <a:xfrm>
              <a:off x="5285" y="3514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5" name="Rectangle 121"/>
            <p:cNvSpPr>
              <a:spLocks noChangeArrowheads="1"/>
            </p:cNvSpPr>
            <p:nvPr/>
          </p:nvSpPr>
          <p:spPr bwMode="auto">
            <a:xfrm>
              <a:off x="3828" y="3720"/>
              <a:ext cx="30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人権教育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6" name="Rectangle 122"/>
            <p:cNvSpPr>
              <a:spLocks noChangeArrowheads="1"/>
            </p:cNvSpPr>
            <p:nvPr/>
          </p:nvSpPr>
          <p:spPr bwMode="auto">
            <a:xfrm>
              <a:off x="4277" y="3720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・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7" name="Rectangle 123"/>
            <p:cNvSpPr>
              <a:spLocks noChangeArrowheads="1"/>
            </p:cNvSpPr>
            <p:nvPr/>
          </p:nvSpPr>
          <p:spPr bwMode="auto">
            <a:xfrm>
              <a:off x="4389" y="3720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児童生徒課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8" name="Rectangle 124"/>
            <p:cNvSpPr>
              <a:spLocks noChangeArrowheads="1"/>
            </p:cNvSpPr>
            <p:nvPr/>
          </p:nvSpPr>
          <p:spPr bwMode="auto">
            <a:xfrm>
              <a:off x="4949" y="372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19" name="Rectangle 125"/>
            <p:cNvSpPr>
              <a:spLocks noChangeArrowheads="1"/>
            </p:cNvSpPr>
            <p:nvPr/>
          </p:nvSpPr>
          <p:spPr bwMode="auto">
            <a:xfrm>
              <a:off x="5061" y="3720"/>
              <a:ext cx="421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主任指導主事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0" name="Rectangle 126"/>
            <p:cNvSpPr>
              <a:spLocks noChangeArrowheads="1"/>
            </p:cNvSpPr>
            <p:nvPr/>
          </p:nvSpPr>
          <p:spPr bwMode="auto">
            <a:xfrm>
              <a:off x="5734" y="372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1" name="Rectangle 127"/>
            <p:cNvSpPr>
              <a:spLocks noChangeArrowheads="1"/>
            </p:cNvSpPr>
            <p:nvPr/>
          </p:nvSpPr>
          <p:spPr bwMode="auto">
            <a:xfrm>
              <a:off x="5845" y="372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2" name="Rectangle 128"/>
            <p:cNvSpPr>
              <a:spLocks noChangeArrowheads="1"/>
            </p:cNvSpPr>
            <p:nvPr/>
          </p:nvSpPr>
          <p:spPr bwMode="auto">
            <a:xfrm>
              <a:off x="5958" y="370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3" name="Rectangle 129"/>
            <p:cNvSpPr>
              <a:spLocks noChangeArrowheads="1"/>
            </p:cNvSpPr>
            <p:nvPr/>
          </p:nvSpPr>
          <p:spPr bwMode="auto">
            <a:xfrm>
              <a:off x="6013" y="3720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土井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4" name="Rectangle 130"/>
            <p:cNvSpPr>
              <a:spLocks noChangeArrowheads="1"/>
            </p:cNvSpPr>
            <p:nvPr/>
          </p:nvSpPr>
          <p:spPr bwMode="auto">
            <a:xfrm>
              <a:off x="6237" y="3720"/>
              <a:ext cx="12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5" name="Rectangle 131"/>
            <p:cNvSpPr>
              <a:spLocks noChangeArrowheads="1"/>
            </p:cNvSpPr>
            <p:nvPr/>
          </p:nvSpPr>
          <p:spPr bwMode="auto">
            <a:xfrm>
              <a:off x="6348" y="370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6" name="Rectangle 132"/>
            <p:cNvSpPr>
              <a:spLocks noChangeArrowheads="1"/>
            </p:cNvSpPr>
            <p:nvPr/>
          </p:nvSpPr>
          <p:spPr bwMode="auto">
            <a:xfrm>
              <a:off x="6403" y="3720"/>
              <a:ext cx="18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純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27" name="Rectangle 133"/>
            <p:cNvSpPr>
              <a:spLocks noChangeArrowheads="1"/>
            </p:cNvSpPr>
            <p:nvPr/>
          </p:nvSpPr>
          <p:spPr bwMode="auto">
            <a:xfrm>
              <a:off x="6516" y="3706"/>
              <a:ext cx="9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ＭＳ Ｐゴシック" pitchFamily="50" charset="-128"/>
                </a:rPr>
                <a:t> 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431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746</TotalTime>
  <Words>857</Words>
  <Application>Microsoft Office PowerPoint</Application>
  <PresentationFormat>ワイド画面</PresentationFormat>
  <Paragraphs>211</Paragraphs>
  <Slides>8</Slides>
  <Notes>7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HGｺﾞｼｯｸM</vt:lpstr>
      <vt:lpstr>HG創英角ﾎﾟｯﾌﾟ体</vt:lpstr>
      <vt:lpstr>ＭＳ Ｐゴシック</vt:lpstr>
      <vt:lpstr>ＭＳ 明朝</vt:lpstr>
      <vt:lpstr>Arial</vt:lpstr>
      <vt:lpstr>Arial Black</vt:lpstr>
      <vt:lpstr>Calibri</vt:lpstr>
      <vt:lpstr>Century</vt:lpstr>
      <vt:lpstr>Corbel</vt:lpstr>
      <vt:lpstr>エッセンシャル</vt:lpstr>
      <vt:lpstr>「個人プロフィール表」       を見てみましょう！ ～一人ひとりの理解に向けて～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個人プロフィール票からアセスメント</dc:title>
  <dc:creator/>
  <cp:lastModifiedBy>栗林 恒比古</cp:lastModifiedBy>
  <cp:revision>91</cp:revision>
  <cp:lastPrinted>2018-01-30T04:11:55Z</cp:lastPrinted>
  <dcterms:created xsi:type="dcterms:W3CDTF">2017-10-09T04:26:21Z</dcterms:created>
  <dcterms:modified xsi:type="dcterms:W3CDTF">2019-07-23T05:15:53Z</dcterms:modified>
</cp:coreProperties>
</file>