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259" r:id="rId4"/>
    <p:sldId id="260" r:id="rId5"/>
    <p:sldId id="268" r:id="rId6"/>
    <p:sldId id="270" r:id="rId7"/>
    <p:sldId id="265" r:id="rId8"/>
    <p:sldId id="264" r:id="rId9"/>
    <p:sldId id="271"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森下 誠" initials="森下"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69604" autoAdjust="0"/>
  </p:normalViewPr>
  <p:slideViewPr>
    <p:cSldViewPr snapToGrid="0">
      <p:cViewPr varScale="1">
        <p:scale>
          <a:sx n="51" d="100"/>
          <a:sy n="51" d="100"/>
        </p:scale>
        <p:origin x="136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56"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22T07:44:09.091" idx="1">
    <p:pos x="10" y="10"/>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2AC3393-A62E-4482-92DF-2AAF9A6B60B6}" type="datetimeFigureOut">
              <a:rPr kumimoji="1" lang="ja-JP" altLang="en-US" smtClean="0"/>
              <a:t>2019/7/23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7AA63DD-855B-4762-B3B4-F1CC92AF08EF}" type="slidenum">
              <a:rPr kumimoji="1" lang="ja-JP" altLang="en-US" smtClean="0"/>
              <a:t>‹#›</a:t>
            </a:fld>
            <a:endParaRPr kumimoji="1" lang="ja-JP" altLang="en-US"/>
          </a:p>
        </p:txBody>
      </p:sp>
    </p:spTree>
    <p:extLst>
      <p:ext uri="{BB962C8B-B14F-4D97-AF65-F5344CB8AC3E}">
        <p14:creationId xmlns:p14="http://schemas.microsoft.com/office/powerpoint/2010/main" val="3121000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用意するもの</a:t>
            </a:r>
            <a:endParaRPr kumimoji="1" lang="en-US" altLang="ja-JP" dirty="0" smtClean="0"/>
          </a:p>
          <a:p>
            <a:r>
              <a:rPr kumimoji="1" lang="ja-JP" altLang="en-US" dirty="0" smtClean="0"/>
              <a:t>　「学級風土チェック＆アセスメントシート」とプログラム一覧を全員に配布</a:t>
            </a:r>
            <a:endParaRPr kumimoji="1" lang="en-US" altLang="ja-JP" dirty="0" smtClean="0"/>
          </a:p>
          <a:p>
            <a:endParaRPr kumimoji="1" lang="en-US" altLang="ja-JP" dirty="0" smtClean="0"/>
          </a:p>
          <a:p>
            <a:r>
              <a:rPr kumimoji="1" lang="ja-JP" altLang="en-US" dirty="0" smtClean="0"/>
              <a:t>学級開き・学年開きの前に、担任としてどんな学級にしたいか、お互いの</a:t>
            </a:r>
            <a:r>
              <a:rPr kumimoji="1" lang="ja-JP" altLang="en-US" dirty="0" smtClean="0">
                <a:solidFill>
                  <a:srgbClr val="FF0000"/>
                </a:solidFill>
              </a:rPr>
              <a:t>願い</a:t>
            </a:r>
            <a:r>
              <a:rPr kumimoji="1" lang="ja-JP" altLang="en-US" dirty="0" smtClean="0"/>
              <a:t>を語り合ったり、教師の目指す学級の姿をイメージしたりして</a:t>
            </a:r>
            <a:endParaRPr kumimoji="1" lang="en-US" altLang="ja-JP" dirty="0" smtClean="0"/>
          </a:p>
          <a:p>
            <a:r>
              <a:rPr kumimoji="1" lang="ja-JP" altLang="en-US" dirty="0" smtClean="0"/>
              <a:t>実施するプログラムを決定したり、学級における子どもたちの状況を分析し、より効果的な指導方針や支援策を検討したりするためのツールが、「学級風土チェックシート」です。</a:t>
            </a:r>
            <a:endParaRPr kumimoji="1" lang="en-US" altLang="ja-JP" dirty="0" smtClean="0"/>
          </a:p>
          <a:p>
            <a:endParaRPr kumimoji="1" lang="en-US" altLang="ja-JP" dirty="0" smtClean="0"/>
          </a:p>
          <a:p>
            <a:r>
              <a:rPr kumimoji="1" lang="ja-JP" altLang="en-US" dirty="0" smtClean="0"/>
              <a:t>年間に何度でもやっていただいて構いません。</a:t>
            </a:r>
            <a:endParaRPr kumimoji="1" lang="en-US" altLang="ja-JP" dirty="0" smtClean="0"/>
          </a:p>
          <a:p>
            <a:r>
              <a:rPr kumimoji="1" lang="ja-JP" altLang="en-US" dirty="0" smtClean="0"/>
              <a:t>それを蓄積していくことで、学級経営にあたって、どのように考えていたのか</a:t>
            </a:r>
            <a:endParaRPr kumimoji="1" lang="en-US" altLang="ja-JP" dirty="0" smtClean="0"/>
          </a:p>
          <a:p>
            <a:r>
              <a:rPr kumimoji="1" lang="ja-JP" altLang="en-US" dirty="0" smtClean="0"/>
              <a:t>何のプログラムを実施したかの記録にもなります。</a:t>
            </a:r>
            <a:endParaRPr kumimoji="1" lang="en-US" altLang="ja-JP" dirty="0" smtClean="0"/>
          </a:p>
          <a:p>
            <a:endParaRPr kumimoji="1" lang="en-US" altLang="ja-JP" dirty="0" smtClean="0"/>
          </a:p>
          <a:p>
            <a:r>
              <a:rPr kumimoji="1" lang="ja-JP" altLang="en-US" dirty="0" smtClean="0"/>
              <a:t>担任が一人でやってもいいですが、複数の教員で行うと、より効果的です。</a:t>
            </a:r>
            <a:endParaRPr kumimoji="1" lang="en-US" altLang="ja-JP" dirty="0" smtClean="0"/>
          </a:p>
          <a:p>
            <a:endParaRPr kumimoji="1" lang="en-US" altLang="ja-JP" dirty="0" smtClean="0"/>
          </a:p>
          <a:p>
            <a:r>
              <a:rPr kumimoji="1" lang="ja-JP" altLang="en-US" dirty="0" smtClean="0"/>
              <a:t>また、担任が記入したものを学年や専科の先生方と共有することで、自然に学級について話題にすることができます。</a:t>
            </a:r>
            <a:endParaRPr kumimoji="1" lang="en-US" altLang="ja-JP" dirty="0" smtClean="0"/>
          </a:p>
          <a:p>
            <a:endParaRPr kumimoji="1" lang="en-US" altLang="ja-JP" dirty="0" smtClean="0"/>
          </a:p>
          <a:p>
            <a:r>
              <a:rPr kumimoji="1" lang="ja-JP" altLang="en-US" dirty="0" smtClean="0"/>
              <a:t>あらかじめ、何枚も印刷しておくと、使いたいときにさっと使えて便利です。</a:t>
            </a:r>
            <a:endParaRPr kumimoji="1" lang="ja-JP" altLang="en-US" dirty="0"/>
          </a:p>
        </p:txBody>
      </p:sp>
      <p:sp>
        <p:nvSpPr>
          <p:cNvPr id="4" name="スライド番号プレースホルダー 3"/>
          <p:cNvSpPr>
            <a:spLocks noGrp="1"/>
          </p:cNvSpPr>
          <p:nvPr>
            <p:ph type="sldNum" sz="quarter" idx="10"/>
          </p:nvPr>
        </p:nvSpPr>
        <p:spPr/>
        <p:txBody>
          <a:bodyPr/>
          <a:lstStyle/>
          <a:p>
            <a:fld id="{37AA63DD-855B-4762-B3B4-F1CC92AF08EF}" type="slidenum">
              <a:rPr kumimoji="1" lang="ja-JP" altLang="en-US" smtClean="0"/>
              <a:t>1</a:t>
            </a:fld>
            <a:endParaRPr kumimoji="1" lang="ja-JP" altLang="en-US"/>
          </a:p>
        </p:txBody>
      </p:sp>
    </p:spTree>
    <p:extLst>
      <p:ext uri="{BB962C8B-B14F-4D97-AF65-F5344CB8AC3E}">
        <p14:creationId xmlns:p14="http://schemas.microsoft.com/office/powerpoint/2010/main" val="424392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取り組む時間を決めて、楽しく進めましょう。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このシートを使うと、「自分はどんな学級経営をしたいのか」や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「今、学級の状況はどんなふうか」などが見えてきます。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そして、指導プログラムの選択まで、</a:t>
            </a:r>
            <a:r>
              <a:rPr kumimoji="1" lang="en-US" altLang="ja-JP" dirty="0" smtClean="0"/>
              <a:t>15</a:t>
            </a:r>
            <a:r>
              <a:rPr kumimoji="1" lang="ja-JP" altLang="en-US" dirty="0" smtClean="0"/>
              <a:t>分程度で実施できます。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37AA63DD-855B-4762-B3B4-F1CC92AF08EF}" type="slidenum">
              <a:rPr kumimoji="1" lang="ja-JP" altLang="en-US" smtClean="0"/>
              <a:t>2</a:t>
            </a:fld>
            <a:endParaRPr kumimoji="1" lang="ja-JP" altLang="en-US"/>
          </a:p>
        </p:txBody>
      </p:sp>
    </p:spTree>
    <p:extLst>
      <p:ext uri="{BB962C8B-B14F-4D97-AF65-F5344CB8AC3E}">
        <p14:creationId xmlns:p14="http://schemas.microsoft.com/office/powerpoint/2010/main" val="357064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fontAlgn="base"/>
            <a:r>
              <a:rPr kumimoji="1" lang="ja-JP" altLang="en-US" dirty="0" smtClean="0"/>
              <a:t>では、実際にやってみましょう。</a:t>
            </a:r>
            <a:endParaRPr kumimoji="1" lang="en-US" altLang="ja-JP" dirty="0" smtClean="0"/>
          </a:p>
          <a:p>
            <a:pPr fontAlgn="base"/>
            <a:r>
              <a:rPr kumimoji="1" lang="ja-JP" altLang="en-US" sz="1200" kern="1200" dirty="0" smtClean="0">
                <a:solidFill>
                  <a:schemeClr val="tx1"/>
                </a:solidFill>
                <a:effectLst/>
                <a:latin typeface="+mn-lt"/>
                <a:ea typeface="+mn-ea"/>
                <a:cs typeface="+mn-cs"/>
              </a:rPr>
              <a:t>①</a:t>
            </a:r>
            <a:r>
              <a:rPr kumimoji="1" lang="ja-JP" altLang="ja-JP" sz="1200" kern="1200" dirty="0" smtClean="0">
                <a:solidFill>
                  <a:schemeClr val="tx1"/>
                </a:solidFill>
                <a:effectLst/>
                <a:latin typeface="+mn-lt"/>
                <a:ea typeface="+mn-ea"/>
                <a:cs typeface="+mn-cs"/>
              </a:rPr>
              <a:t>まず、学級について</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観点</a:t>
            </a:r>
            <a:r>
              <a:rPr kumimoji="1" lang="ja-JP" altLang="en-US" sz="1200" kern="1200" dirty="0" smtClean="0">
                <a:solidFill>
                  <a:schemeClr val="tx1"/>
                </a:solidFill>
                <a:effectLst/>
                <a:latin typeface="+mn-lt"/>
                <a:ea typeface="+mn-ea"/>
                <a:cs typeface="+mn-cs"/>
              </a:rPr>
              <a:t>とその具体」</a:t>
            </a:r>
            <a:r>
              <a:rPr kumimoji="1" lang="ja-JP" altLang="ja-JP" sz="1200" kern="1200" dirty="0" smtClean="0">
                <a:solidFill>
                  <a:schemeClr val="tx1"/>
                </a:solidFill>
                <a:effectLst/>
                <a:latin typeface="+mn-lt"/>
                <a:ea typeface="+mn-ea"/>
                <a:cs typeface="+mn-cs"/>
              </a:rPr>
              <a:t>の中から最も優れている点に＋</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プラス</a:t>
            </a:r>
            <a:r>
              <a:rPr kumimoji="1" lang="en-US" altLang="ja-JP" sz="1200" kern="1200" dirty="0" smtClean="0">
                <a:solidFill>
                  <a:schemeClr val="tx1"/>
                </a:solidFill>
                <a:effectLst/>
                <a:latin typeface="+mn-lt"/>
                <a:ea typeface="+mn-ea"/>
                <a:cs typeface="+mn-cs"/>
              </a:rPr>
              <a:t>)</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最も向上させたい点に－</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マイナス</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、それぞれ１つずつ付け</a:t>
            </a:r>
            <a:r>
              <a:rPr kumimoji="1" lang="ja-JP" altLang="ja-JP" sz="1200" kern="1200" dirty="0" smtClean="0">
                <a:solidFill>
                  <a:schemeClr val="tx1"/>
                </a:solidFill>
                <a:effectLst/>
                <a:latin typeface="+mn-lt"/>
                <a:ea typeface="+mn-ea"/>
                <a:cs typeface="+mn-cs"/>
              </a:rPr>
              <a:t>ます。</a:t>
            </a:r>
          </a:p>
          <a:p>
            <a:pPr fontAlgn="base"/>
            <a:r>
              <a:rPr kumimoji="1" lang="ja-JP" altLang="en-US" sz="1200" kern="1200" dirty="0" smtClean="0">
                <a:solidFill>
                  <a:schemeClr val="tx1"/>
                </a:solidFill>
                <a:effectLst/>
                <a:latin typeface="+mn-lt"/>
                <a:ea typeface="+mn-ea"/>
                <a:cs typeface="+mn-cs"/>
              </a:rPr>
              <a:t>②</a:t>
            </a:r>
            <a:r>
              <a:rPr kumimoji="1" lang="ja-JP" altLang="ja-JP" sz="1200" kern="1200" dirty="0" smtClean="0">
                <a:solidFill>
                  <a:schemeClr val="tx1"/>
                </a:solidFill>
                <a:effectLst/>
                <a:latin typeface="+mn-lt"/>
                <a:ea typeface="+mn-ea"/>
                <a:cs typeface="+mn-cs"/>
              </a:rPr>
              <a:t>次に、</a:t>
            </a:r>
            <a:r>
              <a:rPr kumimoji="1" lang="ja-JP" altLang="en-US" sz="1200" kern="1200" dirty="0" smtClean="0">
                <a:solidFill>
                  <a:schemeClr val="tx1"/>
                </a:solidFill>
                <a:effectLst/>
                <a:latin typeface="+mn-lt"/>
                <a:ea typeface="+mn-ea"/>
                <a:cs typeface="+mn-cs"/>
              </a:rPr>
              <a:t>先ほど</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マイナス</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を付けた観点の</a:t>
            </a:r>
            <a:r>
              <a:rPr kumimoji="1" lang="ja-JP" altLang="en-US" sz="1200" kern="1200" dirty="0" smtClean="0">
                <a:solidFill>
                  <a:schemeClr val="tx1"/>
                </a:solidFill>
                <a:effectLst/>
                <a:latin typeface="+mn-lt"/>
                <a:ea typeface="+mn-ea"/>
                <a:cs typeface="+mn-cs"/>
              </a:rPr>
              <a:t>右にある「</a:t>
            </a:r>
            <a:r>
              <a:rPr kumimoji="1" lang="en-US" altLang="ja-JP" sz="1200" kern="1200" dirty="0" smtClean="0">
                <a:solidFill>
                  <a:schemeClr val="tx1"/>
                </a:solidFill>
                <a:effectLst/>
                <a:latin typeface="+mn-lt"/>
                <a:ea typeface="+mn-ea"/>
                <a:cs typeface="+mn-cs"/>
              </a:rPr>
              <a:t>18</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スキル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から</a:t>
            </a:r>
            <a:r>
              <a:rPr kumimoji="1" lang="ja-JP" altLang="en-US" sz="1200" kern="1200" dirty="0" smtClean="0">
                <a:solidFill>
                  <a:schemeClr val="tx1"/>
                </a:solidFill>
                <a:effectLst/>
                <a:latin typeface="+mn-lt"/>
                <a:ea typeface="+mn-ea"/>
                <a:cs typeface="+mn-cs"/>
              </a:rPr>
              <a:t>最も向上させたい点１つにー</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マイナス</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をつけます。</a:t>
            </a:r>
            <a:endParaRPr kumimoji="1" lang="en-US"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プラス（＋）を付けた観点のスキル番号にプラス（＋）を付けてもいいです。</a:t>
            </a:r>
            <a:endParaRPr kumimoji="1" lang="ja-JP" altLang="ja-JP" sz="1200" kern="1200" dirty="0" smtClean="0">
              <a:solidFill>
                <a:schemeClr val="tx1"/>
              </a:solidFill>
              <a:effectLst/>
              <a:latin typeface="+mn-lt"/>
              <a:ea typeface="+mn-ea"/>
              <a:cs typeface="+mn-cs"/>
            </a:endParaRPr>
          </a:p>
          <a:p>
            <a:pPr fontAlgn="base"/>
            <a:endParaRPr kumimoji="1" lang="en-US" altLang="ja-JP" dirty="0" smtClean="0"/>
          </a:p>
          <a:p>
            <a:pPr fontAlgn="base"/>
            <a:r>
              <a:rPr kumimoji="1" lang="en-US" altLang="ja-JP" dirty="0" smtClean="0"/>
              <a:t>【</a:t>
            </a:r>
            <a:r>
              <a:rPr kumimoji="1" lang="ja-JP" altLang="en-US" dirty="0" smtClean="0"/>
              <a:t>解説</a:t>
            </a:r>
            <a:r>
              <a:rPr kumimoji="1" lang="en-US" altLang="ja-JP" dirty="0" smtClean="0"/>
              <a:t>】</a:t>
            </a:r>
          </a:p>
          <a:p>
            <a:pPr fontAlgn="base"/>
            <a:r>
              <a:rPr kumimoji="1" lang="ja-JP" altLang="en-US" dirty="0" smtClean="0"/>
              <a:t>一番左の縦枠は、「個人」、「対人関係」、「所属集団」への</a:t>
            </a:r>
            <a:r>
              <a:rPr kumimoji="1" lang="en-US" altLang="ja-JP" dirty="0" smtClean="0"/>
              <a:t>3</a:t>
            </a:r>
            <a:r>
              <a:rPr kumimoji="1" lang="ja-JP" altLang="en-US" dirty="0" err="1" smtClean="0"/>
              <a:t>つの</a:t>
            </a:r>
            <a:r>
              <a:rPr kumimoji="1" lang="ja-JP" altLang="en-US" dirty="0" smtClean="0"/>
              <a:t>アプローチの視点から、「自分づくり」「仲間づくり」「集団づくり」となっています。そして、それぞれがさらに</a:t>
            </a:r>
            <a:r>
              <a:rPr kumimoji="1" lang="en-US" altLang="ja-JP" dirty="0" smtClean="0"/>
              <a:t>2</a:t>
            </a:r>
            <a:r>
              <a:rPr kumimoji="1" lang="ja-JP" altLang="en-US" dirty="0" err="1" smtClean="0"/>
              <a:t>つずつに</a:t>
            </a:r>
            <a:r>
              <a:rPr kumimoji="1" lang="ja-JP" altLang="en-US" dirty="0" smtClean="0"/>
              <a:t>分かれ、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自分づくり</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が　</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公正</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寛容</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仲間づくり</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が　</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自己表現</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配慮</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集団づくり</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が　</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課題遂行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合意形成</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６つの観点になっています</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fontAlgn="base"/>
            <a:endParaRPr kumimoji="1" lang="en-US" altLang="ja-JP" sz="1200" kern="1200" dirty="0" smtClean="0">
              <a:solidFill>
                <a:schemeClr val="tx1"/>
              </a:solidFill>
              <a:effectLst/>
              <a:latin typeface="+mn-lt"/>
              <a:ea typeface="+mn-ea"/>
              <a:cs typeface="+mn-cs"/>
            </a:endParaRPr>
          </a:p>
          <a:p>
            <a:pPr fontAlgn="base"/>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もっとも向上させたいスキルのプログラムを伸ばすという発想と、優れているスキルをさらに伸ばすという両方の考え方があります。</a:t>
            </a:r>
            <a:endParaRPr kumimoji="1" lang="en-US"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集団の質や先生のキャラクター等、考慮して選択してかまいません。</a:t>
            </a:r>
            <a:endParaRPr kumimoji="1" lang="en-US" altLang="ja-JP" sz="1200" kern="1200" dirty="0" smtClean="0">
              <a:solidFill>
                <a:schemeClr val="tx1"/>
              </a:solidFill>
              <a:effectLst/>
              <a:latin typeface="+mn-lt"/>
              <a:ea typeface="+mn-ea"/>
              <a:cs typeface="+mn-cs"/>
            </a:endParaRPr>
          </a:p>
          <a:p>
            <a:pPr fontAlgn="base"/>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7AA63DD-855B-4762-B3B4-F1CC92AF08EF}" type="slidenum">
              <a:rPr kumimoji="1" lang="ja-JP" altLang="en-US" smtClean="0"/>
              <a:t>3</a:t>
            </a:fld>
            <a:endParaRPr kumimoji="1" lang="ja-JP" altLang="en-US"/>
          </a:p>
        </p:txBody>
      </p:sp>
    </p:spTree>
    <p:extLst>
      <p:ext uri="{BB962C8B-B14F-4D97-AF65-F5344CB8AC3E}">
        <p14:creationId xmlns:p14="http://schemas.microsoft.com/office/powerpoint/2010/main" val="414211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smtClean="0"/>
              <a:t>次に、指導</a:t>
            </a:r>
            <a:r>
              <a:rPr kumimoji="1" lang="ja-JP" altLang="en-US" dirty="0" smtClean="0"/>
              <a:t>プログラムを選んでみましょう。</a:t>
            </a:r>
            <a:endParaRPr kumimoji="1" lang="en-US" altLang="ja-JP" dirty="0" smtClean="0"/>
          </a:p>
          <a:p>
            <a:endParaRPr kumimoji="1" lang="en-US" altLang="ja-JP" dirty="0" smtClean="0"/>
          </a:p>
          <a:p>
            <a:r>
              <a:rPr kumimoji="1" lang="ja-JP" altLang="en-US" dirty="0" smtClean="0"/>
              <a:t>まず、取り組みたいのはプラスとマイナスのどちらか一方に決めましょう。</a:t>
            </a:r>
            <a:endParaRPr kumimoji="1" lang="en-US" altLang="ja-JP" dirty="0" smtClean="0"/>
          </a:p>
          <a:p>
            <a:r>
              <a:rPr kumimoji="1" lang="ja-JP" altLang="en-US" dirty="0" smtClean="0"/>
              <a:t>決めたスキル番号をもとに指導プログラムを選んでいきます。</a:t>
            </a:r>
            <a:endParaRPr kumimoji="1" lang="en-US" altLang="ja-JP" dirty="0" smtClean="0"/>
          </a:p>
          <a:p>
            <a:endParaRPr kumimoji="1" lang="en-US" altLang="ja-JP" dirty="0" smtClean="0"/>
          </a:p>
          <a:p>
            <a:r>
              <a:rPr kumimoji="1" lang="ja-JP" altLang="en-US" dirty="0" smtClean="0"/>
              <a:t>プログラム一覧（</a:t>
            </a:r>
            <a:r>
              <a:rPr kumimoji="1" lang="en-US" altLang="ja-JP" dirty="0" smtClean="0"/>
              <a:t>※</a:t>
            </a:r>
            <a:r>
              <a:rPr kumimoji="1" lang="ja-JP" altLang="en-US" dirty="0" smtClean="0"/>
              <a:t>印刷して配布しておくといいです。）</a:t>
            </a:r>
            <a:endParaRPr kumimoji="1" lang="en-US" altLang="ja-JP" dirty="0" smtClean="0"/>
          </a:p>
          <a:p>
            <a:r>
              <a:rPr kumimoji="1" lang="ja-JP" altLang="en-US" dirty="0" smtClean="0"/>
              <a:t>を見て指導プログラムを決める方法があります。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7AA63DD-855B-4762-B3B4-F1CC92AF08EF}" type="slidenum">
              <a:rPr kumimoji="1" lang="ja-JP" altLang="en-US" smtClean="0"/>
              <a:t>4</a:t>
            </a:fld>
            <a:endParaRPr kumimoji="1" lang="ja-JP" altLang="en-US"/>
          </a:p>
        </p:txBody>
      </p:sp>
    </p:spTree>
    <p:extLst>
      <p:ext uri="{BB962C8B-B14F-4D97-AF65-F5344CB8AC3E}">
        <p14:creationId xmlns:p14="http://schemas.microsoft.com/office/powerpoint/2010/main" val="285427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「プログラム一覧」をご覧ください。</a:t>
            </a:r>
            <a:endParaRPr lang="en-US" altLang="ja-JP" dirty="0" smtClean="0"/>
          </a:p>
          <a:p>
            <a:pPr eaLnBrk="1" hangingPunct="1"/>
            <a:r>
              <a:rPr lang="ja-JP" altLang="en-US" dirty="0" smtClean="0"/>
              <a:t>　たとえば　スキルの</a:t>
            </a:r>
            <a:r>
              <a:rPr lang="en-US" altLang="ja-JP" dirty="0" smtClean="0"/>
              <a:t>2</a:t>
            </a:r>
            <a:r>
              <a:rPr lang="ja-JP" altLang="en-US" dirty="0" smtClean="0"/>
              <a:t>番「自分なりの考えを持つ」を選んだとします。</a:t>
            </a:r>
          </a:p>
          <a:p>
            <a:pPr eaLnBrk="1" hangingPunct="1"/>
            <a:r>
              <a:rPr lang="ja-JP" altLang="en-US" dirty="0" smtClean="0"/>
              <a:t>　画面上の赤で囲ったところに黒い四角の数字が１～１８まであります。どこだかわかりましたか？（伝わっているか確認する）</a:t>
            </a:r>
          </a:p>
          <a:p>
            <a:pPr eaLnBrk="1" hangingPunct="1"/>
            <a:endParaRPr lang="ja-JP" altLang="en-US" dirty="0" smtClean="0"/>
          </a:p>
          <a:p>
            <a:pPr eaLnBrk="1" hangingPunct="1"/>
            <a:r>
              <a:rPr lang="ja-JP" altLang="en-US" dirty="0" smtClean="0"/>
              <a:t>★今、選んだのは２のスキルですので、この黒い四角の数字の２のところをこのように縦に見ます（青の囲み）。そして、２のところに◎や○がついているプログラムを探します★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7AA63DD-855B-4762-B3B4-F1CC92AF08EF}" type="slidenum">
              <a:rPr kumimoji="1" lang="ja-JP" altLang="en-US" smtClean="0"/>
              <a:t>5</a:t>
            </a:fld>
            <a:endParaRPr kumimoji="1" lang="ja-JP" altLang="en-US"/>
          </a:p>
        </p:txBody>
      </p:sp>
    </p:spTree>
    <p:extLst>
      <p:ext uri="{BB962C8B-B14F-4D97-AF65-F5344CB8AC3E}">
        <p14:creationId xmlns:p14="http://schemas.microsoft.com/office/powerpoint/2010/main" val="263247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ea typeface="ＭＳ Ｐ明朝" pitchFamily="18" charset="-128"/>
              </a:defRPr>
            </a:lvl1pPr>
            <a:lvl2pPr marL="749414" indent="-288236">
              <a:spcBef>
                <a:spcPct val="30000"/>
              </a:spcBef>
              <a:defRPr kumimoji="1" sz="1200">
                <a:solidFill>
                  <a:schemeClr val="tx1"/>
                </a:solidFill>
                <a:latin typeface="Arial" pitchFamily="34" charset="0"/>
                <a:ea typeface="ＭＳ Ｐ明朝" pitchFamily="18" charset="-128"/>
              </a:defRPr>
            </a:lvl2pPr>
            <a:lvl3pPr marL="1152944" indent="-230589">
              <a:spcBef>
                <a:spcPct val="30000"/>
              </a:spcBef>
              <a:defRPr kumimoji="1" sz="1200">
                <a:solidFill>
                  <a:schemeClr val="tx1"/>
                </a:solidFill>
                <a:latin typeface="Arial" pitchFamily="34" charset="0"/>
                <a:ea typeface="ＭＳ Ｐ明朝" pitchFamily="18" charset="-128"/>
              </a:defRPr>
            </a:lvl3pPr>
            <a:lvl4pPr marL="1614122" indent="-230589">
              <a:spcBef>
                <a:spcPct val="30000"/>
              </a:spcBef>
              <a:defRPr kumimoji="1" sz="1200">
                <a:solidFill>
                  <a:schemeClr val="tx1"/>
                </a:solidFill>
                <a:latin typeface="Arial" pitchFamily="34" charset="0"/>
                <a:ea typeface="ＭＳ Ｐ明朝" pitchFamily="18" charset="-128"/>
              </a:defRPr>
            </a:lvl4pPr>
            <a:lvl5pPr marL="2075299" indent="-230589">
              <a:spcBef>
                <a:spcPct val="30000"/>
              </a:spcBef>
              <a:defRPr kumimoji="1" sz="1200">
                <a:solidFill>
                  <a:schemeClr val="tx1"/>
                </a:solidFill>
                <a:latin typeface="Arial" pitchFamily="34" charset="0"/>
                <a:ea typeface="ＭＳ Ｐ明朝" pitchFamily="18" charset="-128"/>
              </a:defRPr>
            </a:lvl5pPr>
            <a:lvl6pPr marL="2536477"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97655"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58832"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20010" indent="-230589"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E0530B72-481F-4D59-975F-028E69D9FD65}" type="slidenum">
              <a:rPr lang="en-US" altLang="ja-JP">
                <a:ea typeface="ＭＳ Ｐゴシック" pitchFamily="50" charset="-128"/>
              </a:rPr>
              <a:pPr>
                <a:spcBef>
                  <a:spcPct val="0"/>
                </a:spcBef>
              </a:pPr>
              <a:t>6</a:t>
            </a:fld>
            <a:endParaRPr lang="en-US" altLang="ja-JP">
              <a:ea typeface="ＭＳ Ｐゴシック" pitchFamily="50" charset="-128"/>
            </a:endParaRPr>
          </a:p>
        </p:txBody>
      </p:sp>
      <p:sp>
        <p:nvSpPr>
          <p:cNvPr id="285699" name="Rectangle 2"/>
          <p:cNvSpPr>
            <a:spLocks noGrp="1" noRot="1" noChangeAspect="1" noChangeArrowheads="1" noTextEdit="1"/>
          </p:cNvSpPr>
          <p:nvPr>
            <p:ph type="sldImg"/>
          </p:nvPr>
        </p:nvSpPr>
        <p:spPr>
          <a:xfrm>
            <a:off x="422275" y="1243013"/>
            <a:ext cx="5962650" cy="3354387"/>
          </a:xfrm>
          <a:ln/>
        </p:spPr>
      </p:sp>
      <p:sp>
        <p:nvSpPr>
          <p:cNvPr id="285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すると、このように◎がついているプログラムが、いくつかあるのがわかります。その中で、学年や子どもたちの様子などから、最もよいと考えるプログラムを選ぶのです。</a:t>
            </a:r>
            <a:endParaRPr lang="en-US" altLang="ja-JP" dirty="0" smtClean="0"/>
          </a:p>
          <a:p>
            <a:pPr eaLnBrk="1" hangingPunct="1"/>
            <a:endParaRPr lang="ja-JP" altLang="en-US" dirty="0" smtClean="0"/>
          </a:p>
          <a:p>
            <a:pPr eaLnBrk="1" hangingPunct="1"/>
            <a:r>
              <a:rPr lang="ja-JP" altLang="en-US" dirty="0" smtClean="0"/>
              <a:t>　★選ぶためには、プログラムの内容が短く書いてある、ここの欄を読みます。さらに右側には、対象学年等もありますが、指導プログラムは、いくらでもアレンジ可能なので、参考　</a:t>
            </a:r>
            <a:endParaRPr lang="en-US" altLang="ja-JP" dirty="0" smtClean="0"/>
          </a:p>
          <a:p>
            <a:pPr eaLnBrk="1" hangingPunct="1"/>
            <a:r>
              <a:rPr lang="ja-JP" altLang="en-US" dirty="0" smtClean="0"/>
              <a:t>　　　程度と考えてください。そうして、伸ばしたいスキルから学級の実態や教師の願いに合致しているプログラムの見当をつけます。</a:t>
            </a:r>
            <a:endParaRPr lang="en-US" altLang="ja-JP" dirty="0" smtClean="0"/>
          </a:p>
          <a:p>
            <a:pPr eaLnBrk="1" hangingPunct="1"/>
            <a:endParaRPr lang="en-US" altLang="ja-JP" dirty="0" smtClean="0"/>
          </a:p>
          <a:p>
            <a:pPr eaLnBrk="1" hangingPunct="1"/>
            <a:r>
              <a:rPr lang="ja-JP" altLang="en-US" dirty="0" smtClean="0"/>
              <a:t> </a:t>
            </a:r>
            <a:r>
              <a:rPr lang="ja-JP" altLang="en-US" baseline="0" dirty="0" smtClean="0"/>
              <a:t> ★</a:t>
            </a:r>
            <a:r>
              <a:rPr lang="ja-JP" altLang="en-US" dirty="0" smtClean="0"/>
              <a:t>ここでは「考え方を広げよう」を選ぶことにしました。その上でプログラムの指導案を見て、このプログラムにするかどうか決めます。</a:t>
            </a:r>
            <a:endParaRPr lang="en-US" altLang="ja-JP" dirty="0" smtClean="0"/>
          </a:p>
          <a:p>
            <a:pPr eaLnBrk="1" hangingPunct="1"/>
            <a:r>
              <a:rPr lang="en-US" altLang="ja-JP" dirty="0" smtClean="0"/>
              <a:t>      (</a:t>
            </a:r>
            <a:r>
              <a:rPr lang="ja-JP" altLang="en-US" dirty="0" smtClean="0"/>
              <a:t>今日は、そこまではやりません。）（時間があるようなら、実際にやってみてもいいと思います。）</a:t>
            </a:r>
            <a:endParaRPr lang="en-US" altLang="ja-JP" dirty="0" smtClean="0"/>
          </a:p>
          <a:p>
            <a:pPr eaLnBrk="1" hangingPunct="1"/>
            <a:endParaRPr lang="ja-JP" altLang="en-US" dirty="0" smtClean="0"/>
          </a:p>
          <a:p>
            <a:endParaRPr lang="en-US" altLang="ja-JP"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実施する指導プログラムが決まったら、シートに記入しましょう。</a:t>
            </a:r>
            <a:endParaRPr kumimoji="1" lang="en-US" altLang="ja-JP" dirty="0" smtClean="0"/>
          </a:p>
          <a:p>
            <a:r>
              <a:rPr kumimoji="1" lang="ja-JP" altLang="en-US" dirty="0" smtClean="0"/>
              <a:t>複数決めても</a:t>
            </a:r>
            <a:r>
              <a:rPr kumimoji="1" lang="en-US" altLang="ja-JP" dirty="0" smtClean="0"/>
              <a:t>OK</a:t>
            </a:r>
            <a:r>
              <a:rPr kumimoji="1" lang="ja-JP" altLang="en-US" dirty="0" smtClean="0"/>
              <a:t>です。</a:t>
            </a:r>
            <a:endParaRPr kumimoji="1" lang="en-US" altLang="ja-JP" dirty="0" smtClean="0"/>
          </a:p>
          <a:p>
            <a:r>
              <a:rPr kumimoji="1" lang="ja-JP" altLang="en-US" dirty="0" smtClean="0"/>
              <a:t>時間のかからないショートプログラムなら、朝の会や帰りの会の時に、何回かやってもいいでしょう。</a:t>
            </a:r>
            <a:endParaRPr kumimoji="1" lang="en-US" altLang="ja-JP" dirty="0" smtClean="0"/>
          </a:p>
          <a:p>
            <a:endParaRPr kumimoji="1" lang="en-US" altLang="ja-JP" dirty="0" smtClean="0"/>
          </a:p>
          <a:p>
            <a:r>
              <a:rPr kumimoji="1" lang="ja-JP" altLang="en-US" dirty="0" smtClean="0"/>
              <a:t>このシートを</a:t>
            </a:r>
            <a:r>
              <a:rPr kumimoji="1" lang="ja-JP" altLang="en-US" smtClean="0"/>
              <a:t>ファイリングしていく</a:t>
            </a:r>
            <a:r>
              <a:rPr kumimoji="1" lang="ja-JP" altLang="en-US" dirty="0" smtClean="0"/>
              <a:t>と、学級の記録になりますね。</a:t>
            </a:r>
            <a:endParaRPr kumimoji="1" lang="ja-JP" altLang="en-US" dirty="0"/>
          </a:p>
        </p:txBody>
      </p:sp>
      <p:sp>
        <p:nvSpPr>
          <p:cNvPr id="4" name="スライド番号プレースホルダー 3"/>
          <p:cNvSpPr>
            <a:spLocks noGrp="1"/>
          </p:cNvSpPr>
          <p:nvPr>
            <p:ph type="sldNum" sz="quarter" idx="10"/>
          </p:nvPr>
        </p:nvSpPr>
        <p:spPr/>
        <p:txBody>
          <a:bodyPr/>
          <a:lstStyle/>
          <a:p>
            <a:fld id="{37AA63DD-855B-4762-B3B4-F1CC92AF08EF}"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85427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smtClean="0"/>
              <a:t>もし、プログラム一覧を見るのが大変だなあ～とか、</a:t>
            </a:r>
            <a:endParaRPr kumimoji="1" lang="en-US" altLang="ja-JP" dirty="0" smtClean="0"/>
          </a:p>
          <a:p>
            <a:r>
              <a:rPr kumimoji="1" lang="ja-JP" altLang="en-US" dirty="0" smtClean="0"/>
              <a:t>初めてで、何からやったらいいか困ったら、</a:t>
            </a:r>
            <a:endParaRPr kumimoji="1" lang="en-US" altLang="ja-JP" dirty="0" smtClean="0"/>
          </a:p>
          <a:p>
            <a:r>
              <a:rPr kumimoji="1" lang="ja-JP" altLang="en-US" dirty="0" smtClean="0"/>
              <a:t>おすすめプログラムを参考にして決めてもいいでしょう。</a:t>
            </a:r>
            <a:endParaRPr kumimoji="1" lang="en-US" altLang="ja-JP" dirty="0" smtClean="0"/>
          </a:p>
          <a:p>
            <a:endParaRPr kumimoji="1" lang="en-US" altLang="ja-JP" dirty="0" smtClean="0"/>
          </a:p>
          <a:p>
            <a:r>
              <a:rPr kumimoji="1" lang="ja-JP" altLang="en-US" dirty="0" smtClean="0"/>
              <a:t>小学校低学年でも高学年でも、中学生でも、まずは、スキル番号の①～④（自分づくりのプログラム）から始めることをお勧めします。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7AA63DD-855B-4762-B3B4-F1CC92AF08EF}"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85427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2" y="1380070"/>
            <a:ext cx="8574623" cy="2616199"/>
          </a:xfrm>
        </p:spPr>
        <p:txBody>
          <a:bodyPr anchor="b">
            <a:normAutofit/>
          </a:bodyPr>
          <a:lstStyle>
            <a:lvl1pPr algn="r">
              <a:defRPr sz="60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15378"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a:xfrm>
            <a:off x="5332413" y="5883277"/>
            <a:ext cx="4324044"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22385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484312"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179871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0"/>
            <a:ext cx="10018711" cy="304800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2813370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2436813"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484312"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384435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2" y="4777381"/>
            <a:ext cx="1001871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86369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84314"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484312" y="4775200"/>
            <a:ext cx="1001871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20102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2" cy="2727325"/>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484313"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1151426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375032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7" y="685800"/>
            <a:ext cx="1770369" cy="51054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484313" y="685800"/>
            <a:ext cx="8019743" cy="5105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109427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51858" y="5867133"/>
            <a:ext cx="551167" cy="365125"/>
          </a:xfrm>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402562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2"/>
          </a:xfrm>
        </p:spPr>
        <p:txBody>
          <a:bodyPr anchor="b"/>
          <a:lstStyle>
            <a:lvl1pPr algn="r">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202253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1752599"/>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484314" y="2667001"/>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298634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880489"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190344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242268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113235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3" y="1600200"/>
            <a:ext cx="3549121"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262034" y="685801"/>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484313"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238630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5" y="1752599"/>
            <a:ext cx="5426159"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7594682"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482725" y="3124199"/>
            <a:ext cx="542615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2A3187E-78FD-49DB-B8FE-3409B5087D04}" type="datetimeFigureOut">
              <a:rPr kumimoji="1" lang="ja-JP" altLang="en-US" smtClean="0"/>
              <a:t>2019/7/23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377239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3" y="685802"/>
            <a:ext cx="10018713" cy="1752599"/>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1" y="2667001"/>
            <a:ext cx="10018713" cy="3124201"/>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732656" y="5883277"/>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A3187E-78FD-49DB-B8FE-3409B5087D04}" type="datetimeFigureOut">
              <a:rPr kumimoji="1" lang="ja-JP" altLang="en-US" smtClean="0"/>
              <a:t>2019/7/23</a:t>
            </a:fld>
            <a:endParaRPr kumimoji="1" lang="ja-JP" altLang="en-US"/>
          </a:p>
        </p:txBody>
      </p:sp>
      <p:sp>
        <p:nvSpPr>
          <p:cNvPr id="5" name="Footer Placeholder 4"/>
          <p:cNvSpPr>
            <a:spLocks noGrp="1"/>
          </p:cNvSpPr>
          <p:nvPr>
            <p:ph type="ftr" sz="quarter" idx="3"/>
          </p:nvPr>
        </p:nvSpPr>
        <p:spPr>
          <a:xfrm>
            <a:off x="2572281" y="5883277"/>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951858" y="5883277"/>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49A3B1-BE08-4363-BD47-3DE63EDCA874}" type="slidenum">
              <a:rPr kumimoji="1" lang="ja-JP" altLang="en-US" smtClean="0"/>
              <a:t>‹#›</a:t>
            </a:fld>
            <a:endParaRPr kumimoji="1" lang="ja-JP" altLang="en-US"/>
          </a:p>
        </p:txBody>
      </p:sp>
    </p:spTree>
    <p:extLst>
      <p:ext uri="{BB962C8B-B14F-4D97-AF65-F5344CB8AC3E}">
        <p14:creationId xmlns:p14="http://schemas.microsoft.com/office/powerpoint/2010/main" val="2499793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ac-illust.com/main/dl_info.php?id=274872&amp;sw=51017.%E7%94%B7%E5%A5%B3%E3%82%AC%E3%83%83%E3%83%84,%E4%B8%89%E4%BA%BA,%E4%B8%8A%E5%8D%8A%E8%BA%A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15065" y="1086928"/>
            <a:ext cx="9277410" cy="959771"/>
          </a:xfrm>
        </p:spPr>
        <p:txBody>
          <a:bodyPr>
            <a:noAutofit/>
          </a:bodyPr>
          <a:lstStyle/>
          <a:p>
            <a:pPr algn="ctr"/>
            <a:r>
              <a:rPr kumimoji="1" lang="ja-JP" altLang="en-US" sz="66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rPr>
              <a:t>「プログラム選択」</a:t>
            </a:r>
            <a:endParaRPr kumimoji="1" lang="ja-JP" altLang="en-US" sz="6600"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4" name="タイトル 1"/>
          <p:cNvSpPr>
            <a:spLocks noGrp="1"/>
          </p:cNvSpPr>
          <p:nvPr>
            <p:ph type="subTitle" idx="1"/>
          </p:nvPr>
        </p:nvSpPr>
        <p:spPr>
          <a:xfrm>
            <a:off x="2691440" y="2358420"/>
            <a:ext cx="8557405" cy="729837"/>
          </a:xfrm>
          <a:no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ja-JP" altLang="en-US" sz="3200" dirty="0">
                <a:latin typeface="HG丸ｺﾞｼｯｸM-PRO" panose="020F0600000000000000" pitchFamily="50" charset="-128"/>
                <a:ea typeface="HG丸ｺﾞｼｯｸM-PRO" panose="020F0600000000000000" pitchFamily="50" charset="-128"/>
              </a:rPr>
              <a:t>「学級風土チェックシート」を活用しよう！</a:t>
            </a:r>
          </a:p>
          <a:p>
            <a:pPr algn="ctr"/>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13383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3190" y="150838"/>
            <a:ext cx="4749044" cy="774915"/>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kumimoji="1" lang="ja-JP" altLang="en-US" sz="2400" dirty="0" smtClean="0">
                <a:latin typeface="HG丸ｺﾞｼｯｸM-PRO" panose="020F0600000000000000" pitchFamily="50" charset="-128"/>
                <a:ea typeface="HG丸ｺﾞｼｯｸM-PRO" panose="020F0600000000000000" pitchFamily="50" charset="-128"/>
              </a:rPr>
              <a:t>「学級風土チェックシート」から</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指導プログラムを選択する方法</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309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6274" y="329186"/>
            <a:ext cx="4405439" cy="608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6748272" y="201170"/>
            <a:ext cx="5010912" cy="63940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99" name="Picture 27" descr="illust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913" y="4322279"/>
            <a:ext cx="1432497" cy="173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角丸四角形吹き出し 18"/>
          <p:cNvSpPr/>
          <p:nvPr/>
        </p:nvSpPr>
        <p:spPr>
          <a:xfrm>
            <a:off x="1499616" y="1207008"/>
            <a:ext cx="4370832" cy="2670048"/>
          </a:xfrm>
          <a:prstGeom prst="wedgeRoundRectCallout">
            <a:avLst>
              <a:gd name="adj1" fmla="val 32723"/>
              <a:gd name="adj2" fmla="val 77131"/>
              <a:gd name="adj3" fmla="val 16667"/>
            </a:avLst>
          </a:prstGeom>
          <a:solidFill>
            <a:schemeClr val="accent3">
              <a:lumMod val="40000"/>
              <a:lumOff val="60000"/>
            </a:schemeClr>
          </a:solidFill>
          <a:ln w="53975">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rgbClr val="002060"/>
                </a:solidFill>
              </a:rPr>
              <a:t>楽しく！</a:t>
            </a:r>
            <a:r>
              <a:rPr lang="ja-JP" altLang="en-US" sz="2400" dirty="0">
                <a:solidFill>
                  <a:srgbClr val="002060"/>
                </a:solidFill>
              </a:rPr>
              <a:t>１５</a:t>
            </a:r>
            <a:r>
              <a:rPr kumimoji="1" lang="ja-JP" altLang="en-US" sz="2400" dirty="0" smtClean="0">
                <a:solidFill>
                  <a:srgbClr val="002060"/>
                </a:solidFill>
              </a:rPr>
              <a:t>分以内で！</a:t>
            </a:r>
            <a:endParaRPr kumimoji="1" lang="en-US" altLang="ja-JP" sz="2400" dirty="0" smtClean="0">
              <a:solidFill>
                <a:srgbClr val="002060"/>
              </a:solidFill>
            </a:endParaRPr>
          </a:p>
          <a:p>
            <a:r>
              <a:rPr lang="ja-JP" altLang="en-US" sz="2400" dirty="0">
                <a:solidFill>
                  <a:srgbClr val="002060"/>
                </a:solidFill>
              </a:rPr>
              <a:t>何回</a:t>
            </a:r>
            <a:r>
              <a:rPr lang="ja-JP" altLang="en-US" sz="2400" dirty="0" smtClean="0">
                <a:solidFill>
                  <a:srgbClr val="002060"/>
                </a:solidFill>
              </a:rPr>
              <a:t>でも！がコツです。</a:t>
            </a:r>
            <a:endParaRPr lang="en-US" altLang="ja-JP" sz="2400" dirty="0" smtClean="0">
              <a:solidFill>
                <a:srgbClr val="002060"/>
              </a:solidFill>
            </a:endParaRPr>
          </a:p>
          <a:p>
            <a:r>
              <a:rPr lang="ja-JP" altLang="en-US" sz="2400" dirty="0">
                <a:solidFill>
                  <a:srgbClr val="002060"/>
                </a:solidFill>
              </a:rPr>
              <a:t>子どものこと</a:t>
            </a:r>
            <a:r>
              <a:rPr lang="ja-JP" altLang="en-US" sz="2400" dirty="0" smtClean="0">
                <a:solidFill>
                  <a:srgbClr val="002060"/>
                </a:solidFill>
              </a:rPr>
              <a:t>を　たくさん</a:t>
            </a:r>
            <a:endParaRPr lang="en-US" altLang="ja-JP" sz="2400" dirty="0" smtClean="0">
              <a:solidFill>
                <a:srgbClr val="002060"/>
              </a:solidFill>
            </a:endParaRPr>
          </a:p>
          <a:p>
            <a:r>
              <a:rPr kumimoji="1" lang="ja-JP" altLang="en-US" sz="2400" dirty="0" smtClean="0">
                <a:solidFill>
                  <a:srgbClr val="002060"/>
                </a:solidFill>
              </a:rPr>
              <a:t>語り合いましょう！</a:t>
            </a:r>
            <a:endParaRPr kumimoji="1" lang="ja-JP" altLang="en-US" sz="2400" dirty="0">
              <a:solidFill>
                <a:srgbClr val="002060"/>
              </a:solidFill>
            </a:endParaRPr>
          </a:p>
        </p:txBody>
      </p:sp>
      <p:sp>
        <p:nvSpPr>
          <p:cNvPr id="20" name="角丸四角形 19"/>
          <p:cNvSpPr/>
          <p:nvPr/>
        </p:nvSpPr>
        <p:spPr>
          <a:xfrm>
            <a:off x="1353312" y="5030438"/>
            <a:ext cx="3328416" cy="1026604"/>
          </a:xfrm>
          <a:prstGeom prst="roundRect">
            <a:avLst/>
          </a:prstGeom>
          <a:solidFill>
            <a:schemeClr val="accent5">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やり方は、シートに</a:t>
            </a:r>
            <a:endParaRPr kumimoji="1" lang="en-US" altLang="ja-JP" sz="2400" dirty="0" smtClean="0"/>
          </a:p>
          <a:p>
            <a:pPr algn="ctr"/>
            <a:r>
              <a:rPr kumimoji="1" lang="ja-JP" altLang="en-US" sz="2400" dirty="0" smtClean="0"/>
              <a:t>書いてあります。</a:t>
            </a:r>
            <a:endParaRPr kumimoji="1" lang="ja-JP" altLang="en-US" sz="2400" dirty="0"/>
          </a:p>
        </p:txBody>
      </p:sp>
    </p:spTree>
    <p:extLst>
      <p:ext uri="{BB962C8B-B14F-4D97-AF65-F5344CB8AC3E}">
        <p14:creationId xmlns:p14="http://schemas.microsoft.com/office/powerpoint/2010/main" val="543980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55364" y="2066161"/>
            <a:ext cx="4993037" cy="1200329"/>
          </a:xfrm>
          <a:prstGeom prst="rect">
            <a:avLst/>
          </a:prstGeom>
          <a:noFill/>
        </p:spPr>
        <p:txBody>
          <a:bodyPr wrap="square" rtlCol="0">
            <a:spAutoFit/>
          </a:bodyPr>
          <a:lstStyle/>
          <a:p>
            <a:r>
              <a:rPr kumimoji="1" lang="ja-JP" altLang="en-US" dirty="0" smtClean="0"/>
              <a:t>①　学級について「６つの観点とその具体」の</a:t>
            </a:r>
            <a:endParaRPr kumimoji="1" lang="en-US" altLang="ja-JP" dirty="0" smtClean="0"/>
          </a:p>
          <a:p>
            <a:r>
              <a:rPr lang="ja-JP" altLang="en-US" dirty="0"/>
              <a:t>　</a:t>
            </a:r>
            <a:r>
              <a:rPr lang="ja-JP" altLang="en-US" dirty="0" smtClean="0"/>
              <a:t>　</a:t>
            </a:r>
            <a:r>
              <a:rPr kumimoji="1" lang="ja-JP" altLang="en-US" dirty="0" smtClean="0"/>
              <a:t>中から最も優れている点に＋（プラス）、</a:t>
            </a:r>
            <a:endParaRPr kumimoji="1" lang="en-US" altLang="ja-JP" dirty="0" smtClean="0"/>
          </a:p>
          <a:p>
            <a:r>
              <a:rPr lang="ja-JP" altLang="en-US" dirty="0"/>
              <a:t>　</a:t>
            </a:r>
            <a:r>
              <a:rPr lang="ja-JP" altLang="en-US" dirty="0" smtClean="0"/>
              <a:t>　最も向上させたい点に－（マイナス）をつ　</a:t>
            </a:r>
            <a:endParaRPr lang="en-US" altLang="ja-JP" dirty="0" smtClean="0"/>
          </a:p>
          <a:p>
            <a:r>
              <a:rPr lang="ja-JP" altLang="en-US" dirty="0"/>
              <a:t>　　</a:t>
            </a:r>
            <a:r>
              <a:rPr lang="ja-JP" altLang="en-US" dirty="0" smtClean="0"/>
              <a:t>ける。</a:t>
            </a:r>
            <a:endParaRPr kumimoji="1" lang="ja-JP" altLang="en-US" dirty="0"/>
          </a:p>
        </p:txBody>
      </p:sp>
      <p:sp>
        <p:nvSpPr>
          <p:cNvPr id="7" name="角丸四角形 6"/>
          <p:cNvSpPr/>
          <p:nvPr/>
        </p:nvSpPr>
        <p:spPr>
          <a:xfrm>
            <a:off x="7205422" y="1528912"/>
            <a:ext cx="2572719" cy="428667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a:spLocks noGrp="1"/>
          </p:cNvSpPr>
          <p:nvPr>
            <p:ph type="title"/>
          </p:nvPr>
        </p:nvSpPr>
        <p:spPr>
          <a:xfrm>
            <a:off x="1619250" y="565904"/>
            <a:ext cx="4629151" cy="79794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kumimoji="1" lang="ja-JP" altLang="en-US" sz="2400" dirty="0" smtClean="0">
                <a:latin typeface="HG丸ｺﾞｼｯｸM-PRO" panose="020F0600000000000000" pitchFamily="50" charset="-128"/>
                <a:ea typeface="HG丸ｺﾞｼｯｸM-PRO" panose="020F0600000000000000" pitchFamily="50" charset="-128"/>
              </a:rPr>
              <a:t>「学級風土チェックシート」から</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指導プログラムを選択する方法</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255364" y="3673098"/>
            <a:ext cx="4993037" cy="923330"/>
          </a:xfrm>
          <a:prstGeom prst="rect">
            <a:avLst/>
          </a:prstGeom>
          <a:noFill/>
        </p:spPr>
        <p:txBody>
          <a:bodyPr wrap="square" rtlCol="0">
            <a:spAutoFit/>
          </a:bodyPr>
          <a:lstStyle/>
          <a:p>
            <a:r>
              <a:rPr kumimoji="1" lang="ja-JP" altLang="en-US" dirty="0" smtClean="0"/>
              <a:t>②　①で－（マイナス）をつけた観点の右の</a:t>
            </a:r>
            <a:endParaRPr kumimoji="1" lang="en-US" altLang="ja-JP" dirty="0" smtClean="0"/>
          </a:p>
          <a:p>
            <a:r>
              <a:rPr lang="ja-JP" altLang="en-US" dirty="0"/>
              <a:t>　</a:t>
            </a:r>
            <a:r>
              <a:rPr kumimoji="1" lang="ja-JP" altLang="en-US" dirty="0" smtClean="0"/>
              <a:t>「</a:t>
            </a:r>
            <a:r>
              <a:rPr lang="ja-JP" altLang="en-US" dirty="0" smtClean="0"/>
              <a:t>１</a:t>
            </a:r>
            <a:r>
              <a:rPr lang="ja-JP" altLang="en-US" dirty="0"/>
              <a:t>８</a:t>
            </a:r>
            <a:r>
              <a:rPr kumimoji="1" lang="ja-JP" altLang="en-US" dirty="0" smtClean="0"/>
              <a:t>のスキル」から、最も向上させたい点</a:t>
            </a:r>
            <a:endParaRPr kumimoji="1" lang="en-US" altLang="ja-JP" dirty="0" smtClean="0"/>
          </a:p>
          <a:p>
            <a:r>
              <a:rPr lang="ja-JP" altLang="en-US" dirty="0"/>
              <a:t>　</a:t>
            </a:r>
            <a:r>
              <a:rPr lang="ja-JP" altLang="en-US" dirty="0" smtClean="0"/>
              <a:t>　</a:t>
            </a:r>
            <a:r>
              <a:rPr kumimoji="1" lang="ja-JP" altLang="en-US" u="sng" dirty="0" smtClean="0"/>
              <a:t>１つ</a:t>
            </a:r>
            <a:r>
              <a:rPr kumimoji="1" lang="ja-JP" altLang="en-US" dirty="0" smtClean="0"/>
              <a:t>に－（マイナス）をつける。</a:t>
            </a:r>
            <a:endParaRPr kumimoji="1" lang="ja-JP" altLang="en-US" dirty="0"/>
          </a:p>
        </p:txBody>
      </p:sp>
      <p:sp>
        <p:nvSpPr>
          <p:cNvPr id="10" name="角丸四角形 9"/>
          <p:cNvSpPr/>
          <p:nvPr/>
        </p:nvSpPr>
        <p:spPr>
          <a:xfrm>
            <a:off x="9778141" y="1528912"/>
            <a:ext cx="1633572" cy="4286672"/>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255364" y="2066161"/>
            <a:ext cx="5145437" cy="120032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255364" y="3611105"/>
            <a:ext cx="5145437" cy="11003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6274" y="321906"/>
            <a:ext cx="4405439" cy="608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6858000" y="146304"/>
            <a:ext cx="4809744" cy="647395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4332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675175" y="449453"/>
            <a:ext cx="4818492" cy="84763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「学級風土チェックシート」から</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指導プログラムを選択する方法</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998400" y="1929600"/>
            <a:ext cx="5222929" cy="1200329"/>
          </a:xfrm>
          <a:prstGeom prst="rect">
            <a:avLst/>
          </a:prstGeom>
          <a:noFill/>
        </p:spPr>
        <p:txBody>
          <a:bodyPr wrap="square" rtlCol="0">
            <a:spAutoFit/>
          </a:bodyPr>
          <a:lstStyle/>
          <a:p>
            <a:r>
              <a:rPr lang="ja-JP" altLang="en-US" dirty="0" smtClean="0"/>
              <a:t>　③「</a:t>
            </a:r>
            <a:r>
              <a:rPr lang="ja-JP" altLang="en-US" dirty="0"/>
              <a:t>子どもの社会的スキル横浜プログラム　</a:t>
            </a:r>
            <a:endParaRPr lang="en-US" altLang="ja-JP" dirty="0" smtClean="0"/>
          </a:p>
          <a:p>
            <a:r>
              <a:rPr lang="ja-JP" altLang="en-US" dirty="0"/>
              <a:t>　</a:t>
            </a:r>
            <a:r>
              <a:rPr lang="ja-JP" altLang="en-US" dirty="0" smtClean="0"/>
              <a:t>　指導プログラム集</a:t>
            </a:r>
            <a:r>
              <a:rPr lang="ja-JP" altLang="en-US" dirty="0"/>
              <a:t>　三訂版</a:t>
            </a:r>
            <a:r>
              <a:rPr lang="ja-JP" altLang="en-US" dirty="0" smtClean="0"/>
              <a:t>」プログラム一覧</a:t>
            </a:r>
            <a:endParaRPr lang="en-US" altLang="ja-JP" dirty="0" smtClean="0"/>
          </a:p>
          <a:p>
            <a:r>
              <a:rPr lang="ja-JP" altLang="en-US" dirty="0" smtClean="0"/>
              <a:t>　　から</a:t>
            </a:r>
            <a:r>
              <a:rPr lang="ja-JP" altLang="en-US" dirty="0"/>
              <a:t>、「観点</a:t>
            </a:r>
            <a:r>
              <a:rPr lang="ja-JP" altLang="en-US" dirty="0" smtClean="0"/>
              <a:t>」や</a:t>
            </a:r>
            <a:r>
              <a:rPr lang="ja-JP" altLang="en-US" dirty="0"/>
              <a:t>「スキル番号」をもとに</a:t>
            </a:r>
            <a:r>
              <a:rPr lang="ja-JP" altLang="en-US" dirty="0" smtClean="0"/>
              <a:t>プ</a:t>
            </a:r>
            <a:endParaRPr lang="en-US" altLang="ja-JP" dirty="0" smtClean="0"/>
          </a:p>
          <a:p>
            <a:r>
              <a:rPr lang="ja-JP" altLang="en-US" dirty="0"/>
              <a:t>　</a:t>
            </a:r>
            <a:r>
              <a:rPr lang="ja-JP" altLang="en-US" dirty="0" smtClean="0"/>
              <a:t>　ログラム</a:t>
            </a:r>
            <a:r>
              <a:rPr lang="ja-JP" altLang="en-US" dirty="0"/>
              <a:t>を</a:t>
            </a:r>
            <a:r>
              <a:rPr lang="ja-JP" altLang="en-US" dirty="0" smtClean="0"/>
              <a:t>選択</a:t>
            </a:r>
            <a:endParaRPr kumimoji="1" lang="ja-JP" altLang="en-US" dirty="0"/>
          </a:p>
        </p:txBody>
      </p:sp>
      <p:sp>
        <p:nvSpPr>
          <p:cNvPr id="15" name="角丸四角形 14"/>
          <p:cNvSpPr/>
          <p:nvPr/>
        </p:nvSpPr>
        <p:spPr>
          <a:xfrm>
            <a:off x="1181280" y="1645923"/>
            <a:ext cx="5222929" cy="153619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858000" y="146304"/>
            <a:ext cx="4809744" cy="647395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6274" y="321906"/>
            <a:ext cx="4405439" cy="608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5" name="角丸四角形吹き出し 2084"/>
          <p:cNvSpPr/>
          <p:nvPr/>
        </p:nvSpPr>
        <p:spPr>
          <a:xfrm>
            <a:off x="1181280" y="3584448"/>
            <a:ext cx="4177104" cy="1952014"/>
          </a:xfrm>
          <a:prstGeom prst="wedgeRoundRectCallout">
            <a:avLst>
              <a:gd name="adj1" fmla="val 46693"/>
              <a:gd name="adj2" fmla="val 74133"/>
              <a:gd name="adj3" fmla="val 16667"/>
            </a:avLst>
          </a:prstGeom>
          <a:solidFill>
            <a:schemeClr val="bg1"/>
          </a:solidFill>
          <a:ln w="508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FF0000"/>
                </a:solidFill>
              </a:rPr>
              <a:t>学級の良いところを、さらに伸ばしたいなら１８のスキルで＋のついた番号を、</a:t>
            </a:r>
            <a:endParaRPr kumimoji="1" lang="en-US" altLang="ja-JP" sz="2000" dirty="0" smtClean="0">
              <a:solidFill>
                <a:srgbClr val="FF0000"/>
              </a:solidFill>
            </a:endParaRPr>
          </a:p>
          <a:p>
            <a:r>
              <a:rPr lang="ja-JP" altLang="en-US" sz="2000" dirty="0">
                <a:solidFill>
                  <a:srgbClr val="FF0000"/>
                </a:solidFill>
              </a:rPr>
              <a:t>伸ばしたい</a:t>
            </a:r>
            <a:r>
              <a:rPr lang="ja-JP" altLang="en-US" sz="2000" dirty="0" smtClean="0">
                <a:solidFill>
                  <a:srgbClr val="FF0000"/>
                </a:solidFill>
              </a:rPr>
              <a:t>スキルを優先させるなら－のついたところに注目！</a:t>
            </a:r>
            <a:endParaRPr kumimoji="1" lang="ja-JP" altLang="en-US" sz="2000" dirty="0">
              <a:solidFill>
                <a:srgbClr val="FF0000"/>
              </a:solidFill>
            </a:endParaRPr>
          </a:p>
        </p:txBody>
      </p:sp>
      <p:pic>
        <p:nvPicPr>
          <p:cNvPr id="47" name="Picture 27" descr="illust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081" y="4669080"/>
            <a:ext cx="1432497" cy="173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6" name="角丸四角形 2085"/>
          <p:cNvSpPr/>
          <p:nvPr/>
        </p:nvSpPr>
        <p:spPr>
          <a:xfrm>
            <a:off x="10826496" y="1499616"/>
            <a:ext cx="585217" cy="42793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9225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4399" y="456587"/>
            <a:ext cx="11377084" cy="5802313"/>
          </a:xfrm>
          <a:prstGeom prst="rect">
            <a:avLst/>
          </a:prstGeom>
        </p:spPr>
      </p:pic>
      <p:sp>
        <p:nvSpPr>
          <p:cNvPr id="3" name="Oval 5"/>
          <p:cNvSpPr>
            <a:spLocks noChangeArrowheads="1"/>
          </p:cNvSpPr>
          <p:nvPr/>
        </p:nvSpPr>
        <p:spPr bwMode="auto">
          <a:xfrm>
            <a:off x="3938435" y="1130199"/>
            <a:ext cx="3553883" cy="6477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endParaRPr lang="ja-JP" altLang="en-US" sz="1800">
              <a:solidFill>
                <a:schemeClr val="tx1"/>
              </a:solidFill>
              <a:latin typeface="Arial" pitchFamily="34" charset="0"/>
              <a:ea typeface="ＭＳ Ｐゴシック" pitchFamily="50" charset="-128"/>
            </a:endParaRPr>
          </a:p>
        </p:txBody>
      </p:sp>
      <p:sp>
        <p:nvSpPr>
          <p:cNvPr id="4" name="AutoShape 7"/>
          <p:cNvSpPr>
            <a:spLocks noChangeArrowheads="1"/>
          </p:cNvSpPr>
          <p:nvPr/>
        </p:nvSpPr>
        <p:spPr bwMode="auto">
          <a:xfrm>
            <a:off x="4374946" y="1628776"/>
            <a:ext cx="287867" cy="4657725"/>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endParaRPr lang="ja-JP" altLang="en-US" sz="1800">
              <a:solidFill>
                <a:schemeClr val="tx1"/>
              </a:solidFill>
              <a:latin typeface="Arial" pitchFamily="34" charset="0"/>
              <a:ea typeface="ＭＳ Ｐゴシック" pitchFamily="50" charset="-128"/>
            </a:endParaRPr>
          </a:p>
        </p:txBody>
      </p:sp>
      <p:sp>
        <p:nvSpPr>
          <p:cNvPr id="5" name="AutoShape 5"/>
          <p:cNvSpPr>
            <a:spLocks noChangeArrowheads="1"/>
          </p:cNvSpPr>
          <p:nvPr/>
        </p:nvSpPr>
        <p:spPr bwMode="auto">
          <a:xfrm>
            <a:off x="8129716" y="4450837"/>
            <a:ext cx="3551767" cy="2016125"/>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ea typeface="ＭＳ ゴシック" pitchFamily="49" charset="-128"/>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ea typeface="ＭＳ ゴシック" pitchFamily="49" charset="-128"/>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ea typeface="ＭＳ ゴシック" pitchFamily="49" charset="-128"/>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ea typeface="ＭＳ ゴシック" pitchFamily="49" charset="-128"/>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ea typeface="ＭＳ ゴシック" pitchFamily="49" charset="-128"/>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ＭＳ ゴシック" pitchFamily="49" charset="-128"/>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ＭＳ ゴシック" pitchFamily="49" charset="-128"/>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ＭＳ ゴシック" pitchFamily="49" charset="-128"/>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ＭＳ ゴシック" pitchFamily="49" charset="-128"/>
              </a:defRPr>
            </a:lvl9pPr>
          </a:lstStyle>
          <a:p>
            <a:pPr algn="ctr" fontAlgn="base">
              <a:spcBef>
                <a:spcPct val="0"/>
              </a:spcBef>
              <a:spcAft>
                <a:spcPct val="0"/>
              </a:spcAft>
              <a:buClrTx/>
              <a:buSzTx/>
              <a:buFontTx/>
              <a:buNone/>
            </a:pPr>
            <a:r>
              <a:rPr kumimoji="0" lang="ja-JP" altLang="en-US" sz="2000" b="1" dirty="0" smtClean="0">
                <a:solidFill>
                  <a:srgbClr val="000000"/>
                </a:solidFill>
                <a:latin typeface="Arial" pitchFamily="34" charset="0"/>
                <a:ea typeface="HG丸ｺﾞｼｯｸM-PRO" pitchFamily="50" charset="-128"/>
              </a:rPr>
              <a:t>平成２４年６月配布</a:t>
            </a:r>
          </a:p>
          <a:p>
            <a:pPr algn="ctr" fontAlgn="base">
              <a:spcBef>
                <a:spcPct val="0"/>
              </a:spcBef>
              <a:spcAft>
                <a:spcPct val="0"/>
              </a:spcAft>
              <a:buClrTx/>
              <a:buSzTx/>
              <a:buFontTx/>
              <a:buNone/>
            </a:pPr>
            <a:endParaRPr kumimoji="0" lang="ja-JP" altLang="en-US" sz="2000" b="1" dirty="0" smtClean="0">
              <a:solidFill>
                <a:srgbClr val="000000"/>
              </a:solidFill>
              <a:latin typeface="Arial" pitchFamily="34" charset="0"/>
              <a:ea typeface="HG丸ｺﾞｼｯｸM-PRO" pitchFamily="50" charset="-128"/>
            </a:endParaRPr>
          </a:p>
          <a:p>
            <a:pPr algn="ctr" fontAlgn="base">
              <a:spcBef>
                <a:spcPct val="0"/>
              </a:spcBef>
              <a:spcAft>
                <a:spcPct val="0"/>
              </a:spcAft>
              <a:buClrTx/>
              <a:buSzTx/>
              <a:buFontTx/>
              <a:buNone/>
            </a:pPr>
            <a:r>
              <a:rPr kumimoji="0" lang="ja-JP" altLang="en-US" sz="2000" b="1" dirty="0" smtClean="0">
                <a:solidFill>
                  <a:srgbClr val="000000"/>
                </a:solidFill>
                <a:latin typeface="Arial" pitchFamily="34" charset="0"/>
                <a:ea typeface="HG丸ｺﾞｼｯｸM-PRO" pitchFamily="50" charset="-128"/>
              </a:rPr>
              <a:t>「子どもの社会的スキル</a:t>
            </a:r>
          </a:p>
          <a:p>
            <a:pPr algn="ctr" fontAlgn="base">
              <a:spcBef>
                <a:spcPct val="0"/>
              </a:spcBef>
              <a:spcAft>
                <a:spcPct val="0"/>
              </a:spcAft>
              <a:buClrTx/>
              <a:buSzTx/>
              <a:buFontTx/>
              <a:buNone/>
            </a:pPr>
            <a:r>
              <a:rPr kumimoji="0" lang="ja-JP" altLang="en-US" sz="2000" b="1" dirty="0" smtClean="0">
                <a:solidFill>
                  <a:srgbClr val="000000"/>
                </a:solidFill>
                <a:latin typeface="Arial" pitchFamily="34" charset="0"/>
                <a:ea typeface="HG丸ｺﾞｼｯｸM-PRO" pitchFamily="50" charset="-128"/>
              </a:rPr>
              <a:t>横浜プログラム三訂版」</a:t>
            </a:r>
          </a:p>
          <a:p>
            <a:pPr algn="ctr" fontAlgn="base">
              <a:spcBef>
                <a:spcPct val="0"/>
              </a:spcBef>
              <a:spcAft>
                <a:spcPct val="0"/>
              </a:spcAft>
              <a:buClrTx/>
              <a:buSzTx/>
              <a:buFontTx/>
              <a:buNone/>
            </a:pPr>
            <a:r>
              <a:rPr kumimoji="0" lang="ja-JP" altLang="en-US" sz="2000" b="1" dirty="0" smtClean="0">
                <a:solidFill>
                  <a:srgbClr val="000000"/>
                </a:solidFill>
                <a:latin typeface="Arial" pitchFamily="34" charset="0"/>
                <a:ea typeface="HG丸ｺﾞｼｯｸM-PRO" pitchFamily="50" charset="-128"/>
              </a:rPr>
              <a:t>Ｐ２～１３</a:t>
            </a:r>
          </a:p>
          <a:p>
            <a:pPr algn="ctr" fontAlgn="base">
              <a:spcBef>
                <a:spcPct val="0"/>
              </a:spcBef>
              <a:spcAft>
                <a:spcPct val="0"/>
              </a:spcAft>
              <a:buClrTx/>
              <a:buSzTx/>
              <a:buFontTx/>
              <a:buNone/>
            </a:pPr>
            <a:r>
              <a:rPr kumimoji="0" lang="ja-JP" altLang="en-US" sz="2000" b="1" dirty="0" smtClean="0">
                <a:solidFill>
                  <a:srgbClr val="000000"/>
                </a:solidFill>
                <a:latin typeface="Arial" pitchFamily="34" charset="0"/>
                <a:ea typeface="HG丸ｺﾞｼｯｸM-PRO" pitchFamily="50" charset="-128"/>
              </a:rPr>
              <a:t>プログラム一覧</a:t>
            </a:r>
          </a:p>
        </p:txBody>
      </p:sp>
    </p:spTree>
    <p:extLst>
      <p:ext uri="{BB962C8B-B14F-4D97-AF65-F5344CB8AC3E}">
        <p14:creationId xmlns:p14="http://schemas.microsoft.com/office/powerpoint/2010/main" val="346686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48" y="636722"/>
            <a:ext cx="11756252" cy="622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Oval 6"/>
          <p:cNvSpPr>
            <a:spLocks noChangeArrowheads="1"/>
          </p:cNvSpPr>
          <p:nvPr/>
        </p:nvSpPr>
        <p:spPr bwMode="auto">
          <a:xfrm>
            <a:off x="941963" y="3757731"/>
            <a:ext cx="3647016" cy="5762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endParaRPr lang="ja-JP" altLang="en-US" sz="1800">
              <a:solidFill>
                <a:schemeClr val="tx1"/>
              </a:solidFill>
              <a:latin typeface="Arial" pitchFamily="34" charset="0"/>
              <a:ea typeface="ＭＳ Ｐゴシック" pitchFamily="50" charset="-128"/>
            </a:endParaRPr>
          </a:p>
        </p:txBody>
      </p:sp>
      <p:sp>
        <p:nvSpPr>
          <p:cNvPr id="209925" name="AutoShape 10"/>
          <p:cNvSpPr>
            <a:spLocks noChangeArrowheads="1"/>
          </p:cNvSpPr>
          <p:nvPr/>
        </p:nvSpPr>
        <p:spPr bwMode="auto">
          <a:xfrm>
            <a:off x="4325183" y="636722"/>
            <a:ext cx="441370" cy="5701727"/>
          </a:xfrm>
          <a:prstGeom prst="roundRect">
            <a:avLst>
              <a:gd name="adj" fmla="val 16667"/>
            </a:avLst>
          </a:prstGeom>
          <a:noFill/>
          <a:ln w="539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endParaRPr lang="ja-JP" altLang="en-US" sz="1800">
              <a:solidFill>
                <a:schemeClr val="tx1"/>
              </a:solidFill>
              <a:latin typeface="Arial" pitchFamily="34" charset="0"/>
              <a:ea typeface="ＭＳ Ｐゴシック" pitchFamily="50" charset="-128"/>
            </a:endParaRPr>
          </a:p>
        </p:txBody>
      </p:sp>
      <p:sp>
        <p:nvSpPr>
          <p:cNvPr id="128011" name="Oval 11"/>
          <p:cNvSpPr>
            <a:spLocks noChangeArrowheads="1"/>
          </p:cNvSpPr>
          <p:nvPr/>
        </p:nvSpPr>
        <p:spPr bwMode="auto">
          <a:xfrm>
            <a:off x="7587801" y="3757731"/>
            <a:ext cx="4604199" cy="75565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endParaRPr lang="ja-JP" altLang="en-US" sz="1800">
              <a:solidFill>
                <a:schemeClr val="tx1"/>
              </a:solidFill>
              <a:latin typeface="Arial" pitchFamily="34" charset="0"/>
              <a:ea typeface="ＭＳ Ｐゴシック" pitchFamily="50" charset="-128"/>
            </a:endParaRPr>
          </a:p>
        </p:txBody>
      </p:sp>
      <p:sp>
        <p:nvSpPr>
          <p:cNvPr id="9" name="Oval 7"/>
          <p:cNvSpPr>
            <a:spLocks noChangeArrowheads="1"/>
          </p:cNvSpPr>
          <p:nvPr/>
        </p:nvSpPr>
        <p:spPr bwMode="auto">
          <a:xfrm>
            <a:off x="4066004" y="3969578"/>
            <a:ext cx="863600" cy="36036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92672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8011"/>
                                        </p:tgtEl>
                                        <p:attrNameLst>
                                          <p:attrName>style.visibility</p:attrName>
                                        </p:attrNameLst>
                                      </p:cBhvr>
                                      <p:to>
                                        <p:strVal val="visible"/>
                                      </p:to>
                                    </p:set>
                                    <p:animEffect transition="in" filter="barn(inHorizontal)">
                                      <p:cBhvr>
                                        <p:cTn id="7" dur="500"/>
                                        <p:tgtEl>
                                          <p:spTgt spid="128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8006"/>
                                        </p:tgtEl>
                                        <p:attrNameLst>
                                          <p:attrName>style.visibility</p:attrName>
                                        </p:attrNameLst>
                                      </p:cBhvr>
                                      <p:to>
                                        <p:strVal val="visible"/>
                                      </p:to>
                                    </p:set>
                                    <p:animEffect transition="in" filter="barn(inHorizontal)">
                                      <p:cBhvr>
                                        <p:cTn id="12" dur="500"/>
                                        <p:tgtEl>
                                          <p:spTgt spid="12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animBg="1"/>
      <p:bldP spid="1280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675175" y="449453"/>
            <a:ext cx="4818492" cy="84763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「学級風土チェックシート」から</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指導プログラムを選択する方法</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998400" y="1929600"/>
            <a:ext cx="5222929" cy="1200329"/>
          </a:xfrm>
          <a:prstGeom prst="rect">
            <a:avLst/>
          </a:prstGeom>
          <a:noFill/>
        </p:spPr>
        <p:txBody>
          <a:bodyPr wrap="square" rtlCol="0">
            <a:spAutoFit/>
          </a:bodyPr>
          <a:lstStyle/>
          <a:p>
            <a:r>
              <a:rPr lang="ja-JP" altLang="en-US" dirty="0" smtClean="0">
                <a:solidFill>
                  <a:prstClr val="black"/>
                </a:solidFill>
              </a:rPr>
              <a:t>　③「</a:t>
            </a:r>
            <a:r>
              <a:rPr lang="ja-JP" altLang="en-US" dirty="0">
                <a:solidFill>
                  <a:prstClr val="black"/>
                </a:solidFill>
              </a:rPr>
              <a:t>子どもの社会的スキル横浜プログラム　</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指導プログラム集</a:t>
            </a:r>
            <a:r>
              <a:rPr lang="ja-JP" altLang="en-US" dirty="0">
                <a:solidFill>
                  <a:prstClr val="black"/>
                </a:solidFill>
              </a:rPr>
              <a:t>　三訂版</a:t>
            </a:r>
            <a:r>
              <a:rPr lang="ja-JP" altLang="en-US" dirty="0" smtClean="0">
                <a:solidFill>
                  <a:prstClr val="black"/>
                </a:solidFill>
              </a:rPr>
              <a:t>」プログラム一覧</a:t>
            </a:r>
            <a:endParaRPr lang="en-US" altLang="ja-JP" dirty="0" smtClean="0">
              <a:solidFill>
                <a:prstClr val="black"/>
              </a:solidFill>
            </a:endParaRPr>
          </a:p>
          <a:p>
            <a:r>
              <a:rPr lang="ja-JP" altLang="en-US" dirty="0" smtClean="0">
                <a:solidFill>
                  <a:prstClr val="black"/>
                </a:solidFill>
              </a:rPr>
              <a:t>　　から</a:t>
            </a:r>
            <a:r>
              <a:rPr lang="ja-JP" altLang="en-US" dirty="0">
                <a:solidFill>
                  <a:prstClr val="black"/>
                </a:solidFill>
              </a:rPr>
              <a:t>、「観点</a:t>
            </a:r>
            <a:r>
              <a:rPr lang="ja-JP" altLang="en-US" dirty="0" smtClean="0">
                <a:solidFill>
                  <a:prstClr val="black"/>
                </a:solidFill>
              </a:rPr>
              <a:t>」や</a:t>
            </a:r>
            <a:r>
              <a:rPr lang="ja-JP" altLang="en-US" dirty="0">
                <a:solidFill>
                  <a:prstClr val="black"/>
                </a:solidFill>
              </a:rPr>
              <a:t>「スキル番号」をもとに</a:t>
            </a:r>
            <a:r>
              <a:rPr lang="ja-JP" altLang="en-US" dirty="0" smtClean="0">
                <a:solidFill>
                  <a:prstClr val="black"/>
                </a:solidFill>
              </a:rPr>
              <a:t>プ</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ログラム</a:t>
            </a:r>
            <a:r>
              <a:rPr lang="ja-JP" altLang="en-US" dirty="0">
                <a:solidFill>
                  <a:prstClr val="black"/>
                </a:solidFill>
              </a:rPr>
              <a:t>を</a:t>
            </a:r>
            <a:r>
              <a:rPr lang="ja-JP" altLang="en-US" dirty="0" smtClean="0">
                <a:solidFill>
                  <a:prstClr val="black"/>
                </a:solidFill>
              </a:rPr>
              <a:t>選択</a:t>
            </a:r>
            <a:endParaRPr lang="ja-JP" altLang="en-US" dirty="0">
              <a:solidFill>
                <a:prstClr val="black"/>
              </a:solidFill>
            </a:endParaRPr>
          </a:p>
        </p:txBody>
      </p:sp>
      <p:sp>
        <p:nvSpPr>
          <p:cNvPr id="15" name="角丸四角形 14"/>
          <p:cNvSpPr/>
          <p:nvPr/>
        </p:nvSpPr>
        <p:spPr>
          <a:xfrm>
            <a:off x="1181280" y="1645923"/>
            <a:ext cx="5222929" cy="153619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6858000" y="146304"/>
            <a:ext cx="4809744" cy="647395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6274" y="321906"/>
            <a:ext cx="4405439" cy="608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図 1" descr="説明: 51017.男女ガッツ,三人,上半身">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278" y="3232036"/>
            <a:ext cx="3102788" cy="2325619"/>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吹き出し 1"/>
          <p:cNvSpPr/>
          <p:nvPr/>
        </p:nvSpPr>
        <p:spPr>
          <a:xfrm>
            <a:off x="499959" y="3595115"/>
            <a:ext cx="1700784" cy="2414016"/>
          </a:xfrm>
          <a:prstGeom prst="wedgeRoundRectCallout">
            <a:avLst>
              <a:gd name="adj1" fmla="val 87769"/>
              <a:gd name="adj2" fmla="val -14580"/>
              <a:gd name="adj3" fmla="val 16667"/>
            </a:avLst>
          </a:prstGeom>
          <a:solidFill>
            <a:schemeClr val="bg1"/>
          </a:solid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400" dirty="0" smtClean="0">
                <a:solidFill>
                  <a:schemeClr val="accent5">
                    <a:lumMod val="75000"/>
                  </a:schemeClr>
                </a:solidFill>
              </a:rPr>
              <a:t>学年全体で</a:t>
            </a:r>
            <a:endParaRPr kumimoji="1" lang="en-US" altLang="ja-JP" sz="2400" dirty="0" smtClean="0">
              <a:solidFill>
                <a:schemeClr val="accent5">
                  <a:lumMod val="75000"/>
                </a:schemeClr>
              </a:solidFill>
            </a:endParaRPr>
          </a:p>
          <a:p>
            <a:r>
              <a:rPr kumimoji="1" lang="ja-JP" altLang="en-US" sz="2400" dirty="0" smtClean="0">
                <a:solidFill>
                  <a:schemeClr val="accent5">
                    <a:lumMod val="75000"/>
                  </a:schemeClr>
                </a:solidFill>
              </a:rPr>
              <a:t>やってみるのもよさそう！</a:t>
            </a:r>
            <a:endParaRPr kumimoji="1" lang="ja-JP" altLang="en-US" sz="2400" dirty="0">
              <a:solidFill>
                <a:schemeClr val="accent5">
                  <a:lumMod val="75000"/>
                </a:schemeClr>
              </a:solidFill>
            </a:endParaRPr>
          </a:p>
        </p:txBody>
      </p:sp>
      <p:sp>
        <p:nvSpPr>
          <p:cNvPr id="3" name="角丸四角形吹き出し 2"/>
          <p:cNvSpPr/>
          <p:nvPr/>
        </p:nvSpPr>
        <p:spPr>
          <a:xfrm>
            <a:off x="2414016" y="5669281"/>
            <a:ext cx="4169664" cy="932688"/>
          </a:xfrm>
          <a:prstGeom prst="wedgeRoundRectCallout">
            <a:avLst>
              <a:gd name="adj1" fmla="val 20395"/>
              <a:gd name="adj2" fmla="val -86519"/>
              <a:gd name="adj3" fmla="val 16667"/>
            </a:avLst>
          </a:prstGeom>
          <a:solidFill>
            <a:schemeClr val="bg1"/>
          </a:solidFill>
          <a:ln w="539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00B050"/>
                </a:solidFill>
              </a:rPr>
              <a:t>記入しておくと、いつ・何を</a:t>
            </a:r>
            <a:endParaRPr kumimoji="1" lang="en-US" altLang="ja-JP" sz="2000" dirty="0" smtClean="0">
              <a:solidFill>
                <a:srgbClr val="00B050"/>
              </a:solidFill>
            </a:endParaRPr>
          </a:p>
          <a:p>
            <a:pPr algn="ctr"/>
            <a:r>
              <a:rPr kumimoji="1" lang="ja-JP" altLang="en-US" sz="2000" dirty="0" smtClean="0">
                <a:solidFill>
                  <a:srgbClr val="00B050"/>
                </a:solidFill>
              </a:rPr>
              <a:t>やったかがわかって便利！</a:t>
            </a:r>
            <a:endParaRPr kumimoji="1" lang="ja-JP" altLang="en-US" sz="2000" dirty="0">
              <a:solidFill>
                <a:srgbClr val="00B050"/>
              </a:solidFill>
            </a:endParaRPr>
          </a:p>
        </p:txBody>
      </p:sp>
      <p:sp>
        <p:nvSpPr>
          <p:cNvPr id="4" name="ストライプ矢印 3"/>
          <p:cNvSpPr/>
          <p:nvPr/>
        </p:nvSpPr>
        <p:spPr>
          <a:xfrm>
            <a:off x="6713666" y="5839206"/>
            <a:ext cx="512064" cy="592838"/>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10607040" y="2224463"/>
            <a:ext cx="804673" cy="2932753"/>
          </a:xfrm>
          <a:prstGeom prst="wedgeRoundRectCallout">
            <a:avLst>
              <a:gd name="adj1" fmla="val -27651"/>
              <a:gd name="adj2" fmla="val 743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rgbClr val="002060"/>
                </a:solidFill>
              </a:rPr>
              <a:t>記入をしておくといいです</a:t>
            </a:r>
            <a:endParaRPr kumimoji="1" lang="ja-JP" altLang="en-US" b="1" dirty="0">
              <a:solidFill>
                <a:srgbClr val="002060"/>
              </a:solidFill>
            </a:endParaRPr>
          </a:p>
        </p:txBody>
      </p:sp>
    </p:spTree>
    <p:extLst>
      <p:ext uri="{BB962C8B-B14F-4D97-AF65-F5344CB8AC3E}">
        <p14:creationId xmlns:p14="http://schemas.microsoft.com/office/powerpoint/2010/main" val="1224312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675175" y="449453"/>
            <a:ext cx="4818492" cy="84763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「学級風土チェックシート」から</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指導プログラムを選択する方法</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998400" y="1929600"/>
            <a:ext cx="5222929" cy="1200329"/>
          </a:xfrm>
          <a:prstGeom prst="rect">
            <a:avLst/>
          </a:prstGeom>
          <a:noFill/>
        </p:spPr>
        <p:txBody>
          <a:bodyPr wrap="square" rtlCol="0">
            <a:spAutoFit/>
          </a:bodyPr>
          <a:lstStyle/>
          <a:p>
            <a:r>
              <a:rPr lang="ja-JP" altLang="en-US" dirty="0" smtClean="0">
                <a:solidFill>
                  <a:prstClr val="black"/>
                </a:solidFill>
              </a:rPr>
              <a:t>　③「</a:t>
            </a:r>
            <a:r>
              <a:rPr lang="ja-JP" altLang="en-US" dirty="0">
                <a:solidFill>
                  <a:prstClr val="black"/>
                </a:solidFill>
              </a:rPr>
              <a:t>子どもの社会的スキル横浜プログラム　</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指導プログラム集</a:t>
            </a:r>
            <a:r>
              <a:rPr lang="ja-JP" altLang="en-US" dirty="0">
                <a:solidFill>
                  <a:prstClr val="black"/>
                </a:solidFill>
              </a:rPr>
              <a:t>　三訂版</a:t>
            </a:r>
            <a:r>
              <a:rPr lang="ja-JP" altLang="en-US" dirty="0" smtClean="0">
                <a:solidFill>
                  <a:prstClr val="black"/>
                </a:solidFill>
              </a:rPr>
              <a:t>」プログラム一覧</a:t>
            </a:r>
            <a:endParaRPr lang="en-US" altLang="ja-JP" dirty="0" smtClean="0">
              <a:solidFill>
                <a:prstClr val="black"/>
              </a:solidFill>
            </a:endParaRPr>
          </a:p>
          <a:p>
            <a:r>
              <a:rPr lang="ja-JP" altLang="en-US" dirty="0" smtClean="0">
                <a:solidFill>
                  <a:prstClr val="black"/>
                </a:solidFill>
              </a:rPr>
              <a:t>　　から</a:t>
            </a:r>
            <a:r>
              <a:rPr lang="ja-JP" altLang="en-US" dirty="0">
                <a:solidFill>
                  <a:prstClr val="black"/>
                </a:solidFill>
              </a:rPr>
              <a:t>、「観点</a:t>
            </a:r>
            <a:r>
              <a:rPr lang="ja-JP" altLang="en-US" dirty="0" smtClean="0">
                <a:solidFill>
                  <a:prstClr val="black"/>
                </a:solidFill>
              </a:rPr>
              <a:t>」や</a:t>
            </a:r>
            <a:r>
              <a:rPr lang="ja-JP" altLang="en-US" dirty="0">
                <a:solidFill>
                  <a:prstClr val="black"/>
                </a:solidFill>
              </a:rPr>
              <a:t>「スキル番号」をもとに</a:t>
            </a:r>
            <a:r>
              <a:rPr lang="ja-JP" altLang="en-US" dirty="0" smtClean="0">
                <a:solidFill>
                  <a:prstClr val="black"/>
                </a:solidFill>
              </a:rPr>
              <a:t>プ</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ログラム</a:t>
            </a:r>
            <a:r>
              <a:rPr lang="ja-JP" altLang="en-US" dirty="0">
                <a:solidFill>
                  <a:prstClr val="black"/>
                </a:solidFill>
              </a:rPr>
              <a:t>を</a:t>
            </a:r>
            <a:r>
              <a:rPr lang="ja-JP" altLang="en-US" dirty="0" smtClean="0">
                <a:solidFill>
                  <a:prstClr val="black"/>
                </a:solidFill>
              </a:rPr>
              <a:t>選択</a:t>
            </a:r>
            <a:endParaRPr lang="ja-JP" altLang="en-US" dirty="0">
              <a:solidFill>
                <a:prstClr val="black"/>
              </a:solidFill>
            </a:endParaRPr>
          </a:p>
        </p:txBody>
      </p:sp>
      <p:sp>
        <p:nvSpPr>
          <p:cNvPr id="15" name="角丸四角形 14"/>
          <p:cNvSpPr/>
          <p:nvPr/>
        </p:nvSpPr>
        <p:spPr>
          <a:xfrm>
            <a:off x="1181280" y="1645923"/>
            <a:ext cx="5222929" cy="153619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正方形/長方形 30"/>
          <p:cNvSpPr/>
          <p:nvPr/>
        </p:nvSpPr>
        <p:spPr>
          <a:xfrm>
            <a:off x="6788257" y="402336"/>
            <a:ext cx="5044081" cy="625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2115" name="Picture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991" y="512064"/>
            <a:ext cx="4864608" cy="587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0" name="角丸四角形 2079"/>
          <p:cNvSpPr/>
          <p:nvPr/>
        </p:nvSpPr>
        <p:spPr>
          <a:xfrm>
            <a:off x="6620256" y="2529762"/>
            <a:ext cx="5212080" cy="2664030"/>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83" name="角丸四角形吹き出し 2082"/>
          <p:cNvSpPr/>
          <p:nvPr/>
        </p:nvSpPr>
        <p:spPr>
          <a:xfrm>
            <a:off x="1247147" y="3901364"/>
            <a:ext cx="5091191" cy="1844079"/>
          </a:xfrm>
          <a:prstGeom prst="wedgeRoundRectCallout">
            <a:avLst>
              <a:gd name="adj1" fmla="val 61576"/>
              <a:gd name="adj2" fmla="val -40638"/>
              <a:gd name="adj3" fmla="val 16667"/>
            </a:avLst>
          </a:prstGeom>
          <a:pattFill prst="smCheck">
            <a:fgClr>
              <a:schemeClr val="accent2">
                <a:lumMod val="60000"/>
                <a:lumOff val="40000"/>
              </a:schemeClr>
            </a:fgClr>
            <a:bgClr>
              <a:schemeClr val="bg1"/>
            </a:bgClr>
          </a:patt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u="sng" dirty="0">
                <a:solidFill>
                  <a:srgbClr val="002060"/>
                </a:solidFill>
                <a:latin typeface="HG丸ｺﾞｼｯｸM-PRO" panose="020F0600000000000000" pitchFamily="50" charset="-128"/>
                <a:ea typeface="HG丸ｺﾞｼｯｸM-PRO" panose="020F0600000000000000" pitchFamily="50" charset="-128"/>
              </a:rPr>
              <a:t>指導プログラム</a:t>
            </a:r>
            <a:r>
              <a:rPr lang="ja-JP" altLang="en-US" sz="2000" b="1" u="sng" dirty="0" smtClean="0">
                <a:solidFill>
                  <a:srgbClr val="002060"/>
                </a:solidFill>
                <a:latin typeface="HG丸ｺﾞｼｯｸM-PRO" panose="020F0600000000000000" pitchFamily="50" charset="-128"/>
                <a:ea typeface="HG丸ｺﾞｼｯｸM-PRO" panose="020F0600000000000000" pitchFamily="50" charset="-128"/>
              </a:rPr>
              <a:t>の選択に困ったら</a:t>
            </a:r>
            <a:r>
              <a:rPr lang="ja-JP" altLang="en-US" sz="2000" b="1" u="sng" dirty="0">
                <a:solidFill>
                  <a:srgbClr val="002060"/>
                </a:solidFill>
                <a:latin typeface="HG丸ｺﾞｼｯｸM-PRO" panose="020F0600000000000000" pitchFamily="50" charset="-128"/>
                <a:ea typeface="HG丸ｺﾞｼｯｸM-PRO" panose="020F0600000000000000" pitchFamily="50" charset="-128"/>
              </a:rPr>
              <a:t>・・</a:t>
            </a:r>
            <a:r>
              <a:rPr lang="ja-JP" altLang="en-US" sz="2000" b="1" u="sng" dirty="0" smtClean="0">
                <a:solidFill>
                  <a:srgbClr val="002060"/>
                </a:solidFill>
                <a:latin typeface="HG丸ｺﾞｼｯｸM-PRO" panose="020F0600000000000000" pitchFamily="50" charset="-128"/>
                <a:ea typeface="HG丸ｺﾞｼｯｸM-PRO" panose="020F0600000000000000" pitchFamily="50" charset="-128"/>
              </a:rPr>
              <a:t>・</a:t>
            </a:r>
            <a:endParaRPr lang="en-US" altLang="ja-JP" sz="2000" b="1" u="sng" dirty="0" smtClean="0">
              <a:solidFill>
                <a:srgbClr val="002060"/>
              </a:solidFill>
              <a:latin typeface="HG丸ｺﾞｼｯｸM-PRO" panose="020F0600000000000000" pitchFamily="50" charset="-128"/>
              <a:ea typeface="HG丸ｺﾞｼｯｸM-PRO" panose="020F0600000000000000" pitchFamily="50" charset="-128"/>
            </a:endParaRPr>
          </a:p>
          <a:p>
            <a:endParaRPr lang="en-US" altLang="ja-JP"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2000" dirty="0" smtClean="0">
                <a:solidFill>
                  <a:srgbClr val="002060"/>
                </a:solidFill>
                <a:latin typeface="HG丸ｺﾞｼｯｸM-PRO" panose="020F0600000000000000" pitchFamily="50" charset="-128"/>
                <a:ea typeface="HG丸ｺﾞｼｯｸM-PRO" panose="020F0600000000000000" pitchFamily="50" charset="-128"/>
              </a:rPr>
              <a:t>「おすすめプログラム」を参考に！</a:t>
            </a:r>
            <a:endParaRPr lang="en-US" altLang="ja-JP" sz="20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2000" dirty="0">
                <a:solidFill>
                  <a:srgbClr val="002060"/>
                </a:solidFill>
                <a:latin typeface="HG丸ｺﾞｼｯｸM-PRO" panose="020F0600000000000000" pitchFamily="50" charset="-128"/>
                <a:ea typeface="HG丸ｺﾞｼｯｸM-PRO" panose="020F0600000000000000" pitchFamily="50" charset="-128"/>
              </a:rPr>
              <a:t>学級</a:t>
            </a:r>
            <a:r>
              <a:rPr lang="ja-JP" altLang="en-US" sz="2000" dirty="0" smtClean="0">
                <a:solidFill>
                  <a:srgbClr val="002060"/>
                </a:solidFill>
                <a:latin typeface="HG丸ｺﾞｼｯｸM-PRO" panose="020F0600000000000000" pitchFamily="50" charset="-128"/>
                <a:ea typeface="HG丸ｺﾞｼｯｸM-PRO" panose="020F0600000000000000" pitchFamily="50" charset="-128"/>
              </a:rPr>
              <a:t>の実態に合わせてアレンジ</a:t>
            </a:r>
            <a:endParaRPr lang="en-US" altLang="ja-JP" sz="2000" dirty="0" smtClean="0">
              <a:solidFill>
                <a:srgbClr val="002060"/>
              </a:solidFill>
              <a:latin typeface="HG丸ｺﾞｼｯｸM-PRO" panose="020F0600000000000000" pitchFamily="50" charset="-128"/>
              <a:ea typeface="HG丸ｺﾞｼｯｸM-PRO" panose="020F0600000000000000" pitchFamily="50" charset="-128"/>
            </a:endParaRPr>
          </a:p>
          <a:p>
            <a:r>
              <a:rPr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2060"/>
                </a:solidFill>
                <a:latin typeface="HG丸ｺﾞｼｯｸM-PRO" panose="020F0600000000000000" pitchFamily="50" charset="-128"/>
                <a:ea typeface="HG丸ｺﾞｼｯｸM-PRO" panose="020F0600000000000000" pitchFamily="50" charset="-128"/>
              </a:rPr>
              <a:t>　　　　　　　　　してみましょう！</a:t>
            </a:r>
            <a:endParaRPr lang="ja-JP" altLang="en-US" sz="2000"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72187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5986732" y="2432649"/>
            <a:ext cx="5400136" cy="3640347"/>
          </a:xfrm>
        </p:spPr>
        <p:txBody>
          <a:bodyPr>
            <a:normAutofit lnSpcReduction="10000"/>
          </a:bodyPr>
          <a:lstStyle/>
          <a:p>
            <a:endParaRPr lang="zh-TW" altLang="en-US" sz="2900" dirty="0"/>
          </a:p>
          <a:p>
            <a:endParaRPr lang="en-US" altLang="zh-TW" sz="2900" dirty="0"/>
          </a:p>
          <a:p>
            <a:endParaRPr lang="zh-CN" altLang="en-US" sz="2900" dirty="0"/>
          </a:p>
          <a:p>
            <a:endParaRPr lang="zh-CN" altLang="en-US" sz="2900" dirty="0"/>
          </a:p>
          <a:p>
            <a:endParaRPr lang="zh-CN" altLang="en-US" sz="2900" dirty="0"/>
          </a:p>
          <a:p>
            <a:r>
              <a:rPr lang="ja-JP" altLang="en-US" sz="2900" dirty="0" smtClean="0"/>
              <a:t>　</a:t>
            </a:r>
            <a:endParaRPr lang="zh-CN" altLang="en-US" sz="2900" dirty="0"/>
          </a:p>
          <a:p>
            <a:endParaRPr lang="zh-TW" altLang="en-US" sz="2900" dirty="0"/>
          </a:p>
          <a:p>
            <a:endParaRPr lang="zh-CN" altLang="en-US" sz="2900" dirty="0"/>
          </a:p>
          <a:p>
            <a:endParaRPr lang="zh-CN" altLang="en-US" sz="2900" dirty="0"/>
          </a:p>
          <a:p>
            <a:endParaRPr lang="zh-CN" altLang="en-US" dirty="0"/>
          </a:p>
          <a:p>
            <a:endParaRPr kumimoji="1" lang="ja-JP" altLang="en-US" dirty="0"/>
          </a:p>
        </p:txBody>
      </p:sp>
      <p:pic>
        <p:nvPicPr>
          <p:cNvPr id="1028" name="Picture 4" descr="\\YH-15-00000286\Share\16_個人ホルダー\土井\イラスト\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8338" y="4554747"/>
            <a:ext cx="2579119" cy="162473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5331125" y="506290"/>
            <a:ext cx="5210355" cy="63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平成</a:t>
            </a:r>
            <a:r>
              <a:rPr lang="ja-JP" altLang="en-US" sz="2000" dirty="0" smtClean="0">
                <a:solidFill>
                  <a:schemeClr val="tx1"/>
                </a:solidFill>
              </a:rPr>
              <a:t>２９</a:t>
            </a:r>
            <a:r>
              <a:rPr kumimoji="1" lang="ja-JP" altLang="en-US" sz="2000" dirty="0" smtClean="0">
                <a:solidFill>
                  <a:schemeClr val="tx1"/>
                </a:solidFill>
              </a:rPr>
              <a:t>年度　　</a:t>
            </a:r>
            <a:r>
              <a:rPr kumimoji="1" lang="en-US" altLang="ja-JP" sz="2000" dirty="0" smtClean="0">
                <a:solidFill>
                  <a:schemeClr val="tx1"/>
                </a:solidFill>
              </a:rPr>
              <a:t>YP</a:t>
            </a:r>
            <a:r>
              <a:rPr kumimoji="1" lang="ja-JP" altLang="en-US" sz="2000" dirty="0" smtClean="0">
                <a:solidFill>
                  <a:schemeClr val="tx1"/>
                </a:solidFill>
              </a:rPr>
              <a:t>検討委員</a:t>
            </a:r>
            <a:endParaRPr kumimoji="1" lang="ja-JP" altLang="en-US" sz="2000" dirty="0">
              <a:solidFill>
                <a:schemeClr val="tx1"/>
              </a:solidFill>
            </a:endParaRPr>
          </a:p>
        </p:txBody>
      </p:sp>
      <p:grpSp>
        <p:nvGrpSpPr>
          <p:cNvPr id="2" name="Group 4"/>
          <p:cNvGrpSpPr>
            <a:grpSpLocks noChangeAspect="1"/>
          </p:cNvGrpSpPr>
          <p:nvPr/>
        </p:nvGrpSpPr>
        <p:grpSpPr bwMode="auto">
          <a:xfrm>
            <a:off x="6262688" y="1101725"/>
            <a:ext cx="6935787" cy="5137150"/>
            <a:chOff x="3945" y="694"/>
            <a:chExt cx="4369" cy="3236"/>
          </a:xfrm>
        </p:grpSpPr>
        <p:sp>
          <p:nvSpPr>
            <p:cNvPr id="4" name="AutoShape 3"/>
            <p:cNvSpPr>
              <a:spLocks noChangeAspect="1" noChangeArrowheads="1" noTextEdit="1"/>
            </p:cNvSpPr>
            <p:nvPr/>
          </p:nvSpPr>
          <p:spPr bwMode="auto">
            <a:xfrm>
              <a:off x="3945" y="694"/>
              <a:ext cx="4369" cy="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5"/>
            <p:cNvSpPr>
              <a:spLocks noChangeArrowheads="1"/>
            </p:cNvSpPr>
            <p:nvPr/>
          </p:nvSpPr>
          <p:spPr bwMode="auto">
            <a:xfrm>
              <a:off x="3945" y="739"/>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6"/>
            <p:cNvSpPr>
              <a:spLocks noChangeArrowheads="1"/>
            </p:cNvSpPr>
            <p:nvPr/>
          </p:nvSpPr>
          <p:spPr bwMode="auto">
            <a:xfrm>
              <a:off x="4054" y="739"/>
              <a:ext cx="27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専門家</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7"/>
            <p:cNvSpPr>
              <a:spLocks noChangeArrowheads="1"/>
            </p:cNvSpPr>
            <p:nvPr/>
          </p:nvSpPr>
          <p:spPr bwMode="auto">
            <a:xfrm>
              <a:off x="4378" y="721"/>
              <a:ext cx="11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8"/>
            <p:cNvSpPr>
              <a:spLocks noChangeArrowheads="1"/>
            </p:cNvSpPr>
            <p:nvPr/>
          </p:nvSpPr>
          <p:spPr bwMode="auto">
            <a:xfrm>
              <a:off x="4486" y="721"/>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9"/>
            <p:cNvSpPr>
              <a:spLocks noChangeArrowheads="1"/>
            </p:cNvSpPr>
            <p:nvPr/>
          </p:nvSpPr>
          <p:spPr bwMode="auto">
            <a:xfrm>
              <a:off x="3945" y="955"/>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0000"/>
                  </a:solidFill>
                  <a:latin typeface="ＭＳ 明朝" pitchFamily="17" charset="-128"/>
                  <a:ea typeface="ＭＳ 明朝" pitchFamily="17" charset="-128"/>
                </a:rPr>
                <a:t>横浜</a:t>
              </a:r>
              <a:r>
                <a:rPr kumimoji="1" lang="ja-JP" altLang="ja-JP" sz="16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国立大学</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0"/>
            <p:cNvSpPr>
              <a:spLocks noChangeArrowheads="1"/>
            </p:cNvSpPr>
            <p:nvPr/>
          </p:nvSpPr>
          <p:spPr bwMode="auto">
            <a:xfrm>
              <a:off x="4486" y="955"/>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1"/>
            <p:cNvSpPr>
              <a:spLocks noChangeArrowheads="1"/>
            </p:cNvSpPr>
            <p:nvPr/>
          </p:nvSpPr>
          <p:spPr bwMode="auto">
            <a:xfrm>
              <a:off x="4594" y="937"/>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4647" y="955"/>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3"/>
            <p:cNvSpPr>
              <a:spLocks noChangeArrowheads="1"/>
            </p:cNvSpPr>
            <p:nvPr/>
          </p:nvSpPr>
          <p:spPr bwMode="auto">
            <a:xfrm>
              <a:off x="4865" y="937"/>
              <a:ext cx="11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4"/>
            <p:cNvSpPr>
              <a:spLocks noChangeArrowheads="1"/>
            </p:cNvSpPr>
            <p:nvPr/>
          </p:nvSpPr>
          <p:spPr bwMode="auto">
            <a:xfrm>
              <a:off x="4971" y="937"/>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5"/>
            <p:cNvSpPr>
              <a:spLocks noChangeArrowheads="1"/>
            </p:cNvSpPr>
            <p:nvPr/>
          </p:nvSpPr>
          <p:spPr bwMode="auto">
            <a:xfrm>
              <a:off x="5024" y="955"/>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名</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6"/>
            <p:cNvSpPr>
              <a:spLocks noChangeArrowheads="1"/>
            </p:cNvSpPr>
            <p:nvPr/>
          </p:nvSpPr>
          <p:spPr bwMode="auto">
            <a:xfrm>
              <a:off x="5134" y="955"/>
              <a:ext cx="27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誉教授</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7"/>
            <p:cNvSpPr>
              <a:spLocks noChangeArrowheads="1"/>
            </p:cNvSpPr>
            <p:nvPr/>
          </p:nvSpPr>
          <p:spPr bwMode="auto">
            <a:xfrm>
              <a:off x="5458" y="955"/>
              <a:ext cx="22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8"/>
            <p:cNvSpPr>
              <a:spLocks noChangeArrowheads="1"/>
            </p:cNvSpPr>
            <p:nvPr/>
          </p:nvSpPr>
          <p:spPr bwMode="auto">
            <a:xfrm>
              <a:off x="5783" y="937"/>
              <a:ext cx="20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9"/>
            <p:cNvSpPr>
              <a:spLocks noChangeArrowheads="1"/>
            </p:cNvSpPr>
            <p:nvPr/>
          </p:nvSpPr>
          <p:spPr bwMode="auto">
            <a:xfrm>
              <a:off x="6051" y="955"/>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岡田</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0"/>
            <p:cNvSpPr>
              <a:spLocks noChangeArrowheads="1"/>
            </p:cNvSpPr>
            <p:nvPr/>
          </p:nvSpPr>
          <p:spPr bwMode="auto">
            <a:xfrm>
              <a:off x="6268" y="955"/>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1"/>
            <p:cNvSpPr>
              <a:spLocks noChangeArrowheads="1"/>
            </p:cNvSpPr>
            <p:nvPr/>
          </p:nvSpPr>
          <p:spPr bwMode="auto">
            <a:xfrm>
              <a:off x="6375" y="955"/>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守弘</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22"/>
            <p:cNvSpPr>
              <a:spLocks noChangeArrowheads="1"/>
            </p:cNvSpPr>
            <p:nvPr/>
          </p:nvSpPr>
          <p:spPr bwMode="auto">
            <a:xfrm>
              <a:off x="6591" y="937"/>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3"/>
            <p:cNvSpPr>
              <a:spLocks noChangeArrowheads="1"/>
            </p:cNvSpPr>
            <p:nvPr/>
          </p:nvSpPr>
          <p:spPr bwMode="auto">
            <a:xfrm>
              <a:off x="3945" y="1171"/>
              <a:ext cx="38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瀬谷小学校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4"/>
            <p:cNvSpPr>
              <a:spLocks noChangeArrowheads="1"/>
            </p:cNvSpPr>
            <p:nvPr/>
          </p:nvSpPr>
          <p:spPr bwMode="auto">
            <a:xfrm>
              <a:off x="4486" y="1171"/>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25"/>
            <p:cNvSpPr>
              <a:spLocks noChangeArrowheads="1"/>
            </p:cNvSpPr>
            <p:nvPr/>
          </p:nvSpPr>
          <p:spPr bwMode="auto">
            <a:xfrm>
              <a:off x="4703" y="1153"/>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6"/>
            <p:cNvSpPr>
              <a:spLocks noChangeArrowheads="1"/>
            </p:cNvSpPr>
            <p:nvPr/>
          </p:nvSpPr>
          <p:spPr bwMode="auto">
            <a:xfrm>
              <a:off x="4756" y="1171"/>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7"/>
            <p:cNvSpPr>
              <a:spLocks noChangeArrowheads="1"/>
            </p:cNvSpPr>
            <p:nvPr/>
          </p:nvSpPr>
          <p:spPr bwMode="auto">
            <a:xfrm>
              <a:off x="4972" y="1153"/>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8"/>
            <p:cNvSpPr>
              <a:spLocks noChangeArrowheads="1"/>
            </p:cNvSpPr>
            <p:nvPr/>
          </p:nvSpPr>
          <p:spPr bwMode="auto">
            <a:xfrm>
              <a:off x="5025" y="1171"/>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29"/>
            <p:cNvSpPr>
              <a:spLocks noChangeArrowheads="1"/>
            </p:cNvSpPr>
            <p:nvPr/>
          </p:nvSpPr>
          <p:spPr bwMode="auto">
            <a:xfrm>
              <a:off x="5134" y="1153"/>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Rectangle 30"/>
            <p:cNvSpPr>
              <a:spLocks noChangeArrowheads="1"/>
            </p:cNvSpPr>
            <p:nvPr/>
          </p:nvSpPr>
          <p:spPr bwMode="auto">
            <a:xfrm>
              <a:off x="5187" y="1171"/>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4" name="Rectangle 31"/>
            <p:cNvSpPr>
              <a:spLocks noChangeArrowheads="1"/>
            </p:cNvSpPr>
            <p:nvPr/>
          </p:nvSpPr>
          <p:spPr bwMode="auto">
            <a:xfrm>
              <a:off x="5295" y="1171"/>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長</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5" name="Rectangle 32"/>
            <p:cNvSpPr>
              <a:spLocks noChangeArrowheads="1"/>
            </p:cNvSpPr>
            <p:nvPr/>
          </p:nvSpPr>
          <p:spPr bwMode="auto">
            <a:xfrm>
              <a:off x="5404" y="1171"/>
              <a:ext cx="22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6" name="Rectangle 33"/>
            <p:cNvSpPr>
              <a:spLocks noChangeArrowheads="1"/>
            </p:cNvSpPr>
            <p:nvPr/>
          </p:nvSpPr>
          <p:spPr bwMode="auto">
            <a:xfrm>
              <a:off x="5728" y="1153"/>
              <a:ext cx="23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7" name="Rectangle 34"/>
            <p:cNvSpPr>
              <a:spLocks noChangeArrowheads="1"/>
            </p:cNvSpPr>
            <p:nvPr/>
          </p:nvSpPr>
          <p:spPr bwMode="auto">
            <a:xfrm>
              <a:off x="6049" y="1171"/>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蒲地</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0" name="Rectangle 35"/>
            <p:cNvSpPr>
              <a:spLocks noChangeArrowheads="1"/>
            </p:cNvSpPr>
            <p:nvPr/>
          </p:nvSpPr>
          <p:spPr bwMode="auto">
            <a:xfrm>
              <a:off x="6267" y="1171"/>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1" name="Rectangle 36"/>
            <p:cNvSpPr>
              <a:spLocks noChangeArrowheads="1"/>
            </p:cNvSpPr>
            <p:nvPr/>
          </p:nvSpPr>
          <p:spPr bwMode="auto">
            <a:xfrm>
              <a:off x="6375" y="1171"/>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啓子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2" name="Rectangle 37"/>
            <p:cNvSpPr>
              <a:spLocks noChangeArrowheads="1"/>
            </p:cNvSpPr>
            <p:nvPr/>
          </p:nvSpPr>
          <p:spPr bwMode="auto">
            <a:xfrm>
              <a:off x="6591" y="1153"/>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3" name="Rectangle 38"/>
            <p:cNvSpPr>
              <a:spLocks noChangeArrowheads="1"/>
            </p:cNvSpPr>
            <p:nvPr/>
          </p:nvSpPr>
          <p:spPr bwMode="auto">
            <a:xfrm>
              <a:off x="3945" y="1372"/>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4" name="Rectangle 39"/>
            <p:cNvSpPr>
              <a:spLocks noChangeArrowheads="1"/>
            </p:cNvSpPr>
            <p:nvPr/>
          </p:nvSpPr>
          <p:spPr bwMode="auto">
            <a:xfrm>
              <a:off x="3945" y="1603"/>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5" name="Rectangle 40"/>
            <p:cNvSpPr>
              <a:spLocks noChangeArrowheads="1"/>
            </p:cNvSpPr>
            <p:nvPr/>
          </p:nvSpPr>
          <p:spPr bwMode="auto">
            <a:xfrm>
              <a:off x="4054" y="1603"/>
              <a:ext cx="27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検討委員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6" name="Rectangle 41"/>
            <p:cNvSpPr>
              <a:spLocks noChangeArrowheads="1"/>
            </p:cNvSpPr>
            <p:nvPr/>
          </p:nvSpPr>
          <p:spPr bwMode="auto">
            <a:xfrm>
              <a:off x="4486" y="1585"/>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7" name="Rectangle 42"/>
            <p:cNvSpPr>
              <a:spLocks noChangeArrowheads="1"/>
            </p:cNvSpPr>
            <p:nvPr/>
          </p:nvSpPr>
          <p:spPr bwMode="auto">
            <a:xfrm>
              <a:off x="3945" y="1818"/>
              <a:ext cx="38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岡津中学校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8" name="Rectangle 43"/>
            <p:cNvSpPr>
              <a:spLocks noChangeArrowheads="1"/>
            </p:cNvSpPr>
            <p:nvPr/>
          </p:nvSpPr>
          <p:spPr bwMode="auto">
            <a:xfrm>
              <a:off x="4486" y="1818"/>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9" name="Rectangle 44"/>
            <p:cNvSpPr>
              <a:spLocks noChangeArrowheads="1"/>
            </p:cNvSpPr>
            <p:nvPr/>
          </p:nvSpPr>
          <p:spPr bwMode="auto">
            <a:xfrm>
              <a:off x="4703" y="1800"/>
              <a:ext cx="11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0" name="Rectangle 45"/>
            <p:cNvSpPr>
              <a:spLocks noChangeArrowheads="1"/>
            </p:cNvSpPr>
            <p:nvPr/>
          </p:nvSpPr>
          <p:spPr bwMode="auto">
            <a:xfrm>
              <a:off x="4809" y="1818"/>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1" name="Rectangle 46"/>
            <p:cNvSpPr>
              <a:spLocks noChangeArrowheads="1"/>
            </p:cNvSpPr>
            <p:nvPr/>
          </p:nvSpPr>
          <p:spPr bwMode="auto">
            <a:xfrm>
              <a:off x="5026" y="1818"/>
              <a:ext cx="27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副校長</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2" name="Rectangle 47"/>
            <p:cNvSpPr>
              <a:spLocks noChangeArrowheads="1"/>
            </p:cNvSpPr>
            <p:nvPr/>
          </p:nvSpPr>
          <p:spPr bwMode="auto">
            <a:xfrm>
              <a:off x="5351" y="1818"/>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3" name="Rectangle 48"/>
            <p:cNvSpPr>
              <a:spLocks noChangeArrowheads="1"/>
            </p:cNvSpPr>
            <p:nvPr/>
          </p:nvSpPr>
          <p:spPr bwMode="auto">
            <a:xfrm>
              <a:off x="5567" y="1800"/>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4" name="Rectangle 49"/>
            <p:cNvSpPr>
              <a:spLocks noChangeArrowheads="1"/>
            </p:cNvSpPr>
            <p:nvPr/>
          </p:nvSpPr>
          <p:spPr bwMode="auto">
            <a:xfrm>
              <a:off x="5620" y="1818"/>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5" name="Rectangle 50"/>
            <p:cNvSpPr>
              <a:spLocks noChangeArrowheads="1"/>
            </p:cNvSpPr>
            <p:nvPr/>
          </p:nvSpPr>
          <p:spPr bwMode="auto">
            <a:xfrm>
              <a:off x="5728" y="1800"/>
              <a:ext cx="23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6" name="Rectangle 51"/>
            <p:cNvSpPr>
              <a:spLocks noChangeArrowheads="1"/>
            </p:cNvSpPr>
            <p:nvPr/>
          </p:nvSpPr>
          <p:spPr bwMode="auto">
            <a:xfrm>
              <a:off x="6051" y="1818"/>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山岸</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7" name="Rectangle 52"/>
            <p:cNvSpPr>
              <a:spLocks noChangeArrowheads="1"/>
            </p:cNvSpPr>
            <p:nvPr/>
          </p:nvSpPr>
          <p:spPr bwMode="auto">
            <a:xfrm>
              <a:off x="6268" y="1818"/>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8" name="Rectangle 53"/>
            <p:cNvSpPr>
              <a:spLocks noChangeArrowheads="1"/>
            </p:cNvSpPr>
            <p:nvPr/>
          </p:nvSpPr>
          <p:spPr bwMode="auto">
            <a:xfrm>
              <a:off x="6375" y="1818"/>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和美</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9" name="Rectangle 54"/>
            <p:cNvSpPr>
              <a:spLocks noChangeArrowheads="1"/>
            </p:cNvSpPr>
            <p:nvPr/>
          </p:nvSpPr>
          <p:spPr bwMode="auto">
            <a:xfrm>
              <a:off x="6591" y="1800"/>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0" name="Rectangle 55"/>
            <p:cNvSpPr>
              <a:spLocks noChangeArrowheads="1"/>
            </p:cNvSpPr>
            <p:nvPr/>
          </p:nvSpPr>
          <p:spPr bwMode="auto">
            <a:xfrm>
              <a:off x="3945" y="2034"/>
              <a:ext cx="49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洋光台第四小学校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1" name="Rectangle 56"/>
            <p:cNvSpPr>
              <a:spLocks noChangeArrowheads="1"/>
            </p:cNvSpPr>
            <p:nvPr/>
          </p:nvSpPr>
          <p:spPr bwMode="auto">
            <a:xfrm>
              <a:off x="4810" y="2016"/>
              <a:ext cx="17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2" name="Rectangle 57"/>
            <p:cNvSpPr>
              <a:spLocks noChangeArrowheads="1"/>
            </p:cNvSpPr>
            <p:nvPr/>
          </p:nvSpPr>
          <p:spPr bwMode="auto">
            <a:xfrm>
              <a:off x="5024" y="2034"/>
              <a:ext cx="27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副校長</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3" name="Rectangle 58"/>
            <p:cNvSpPr>
              <a:spLocks noChangeArrowheads="1"/>
            </p:cNvSpPr>
            <p:nvPr/>
          </p:nvSpPr>
          <p:spPr bwMode="auto">
            <a:xfrm>
              <a:off x="5351" y="2016"/>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4" name="Rectangle 59"/>
            <p:cNvSpPr>
              <a:spLocks noChangeArrowheads="1"/>
            </p:cNvSpPr>
            <p:nvPr/>
          </p:nvSpPr>
          <p:spPr bwMode="auto">
            <a:xfrm>
              <a:off x="5404" y="2016"/>
              <a:ext cx="20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5" name="Rectangle 60"/>
            <p:cNvSpPr>
              <a:spLocks noChangeArrowheads="1"/>
            </p:cNvSpPr>
            <p:nvPr/>
          </p:nvSpPr>
          <p:spPr bwMode="auto">
            <a:xfrm>
              <a:off x="5673" y="2016"/>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6" name="Rectangle 61"/>
            <p:cNvSpPr>
              <a:spLocks noChangeArrowheads="1"/>
            </p:cNvSpPr>
            <p:nvPr/>
          </p:nvSpPr>
          <p:spPr bwMode="auto">
            <a:xfrm>
              <a:off x="5727" y="2016"/>
              <a:ext cx="23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7" name="Rectangle 62"/>
            <p:cNvSpPr>
              <a:spLocks noChangeArrowheads="1"/>
            </p:cNvSpPr>
            <p:nvPr/>
          </p:nvSpPr>
          <p:spPr bwMode="auto">
            <a:xfrm>
              <a:off x="6051" y="2034"/>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大漁</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8" name="Rectangle 63"/>
            <p:cNvSpPr>
              <a:spLocks noChangeArrowheads="1"/>
            </p:cNvSpPr>
            <p:nvPr/>
          </p:nvSpPr>
          <p:spPr bwMode="auto">
            <a:xfrm>
              <a:off x="6268" y="2034"/>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9" name="Rectangle 64"/>
            <p:cNvSpPr>
              <a:spLocks noChangeArrowheads="1"/>
            </p:cNvSpPr>
            <p:nvPr/>
          </p:nvSpPr>
          <p:spPr bwMode="auto">
            <a:xfrm>
              <a:off x="6375" y="2034"/>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博子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0" name="Rectangle 65"/>
            <p:cNvSpPr>
              <a:spLocks noChangeArrowheads="1"/>
            </p:cNvSpPr>
            <p:nvPr/>
          </p:nvSpPr>
          <p:spPr bwMode="auto">
            <a:xfrm>
              <a:off x="6591" y="2016"/>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1" name="Rectangle 66"/>
            <p:cNvSpPr>
              <a:spLocks noChangeArrowheads="1"/>
            </p:cNvSpPr>
            <p:nvPr/>
          </p:nvSpPr>
          <p:spPr bwMode="auto">
            <a:xfrm>
              <a:off x="3945" y="2250"/>
              <a:ext cx="38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秋葉小学校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2" name="Rectangle 67"/>
            <p:cNvSpPr>
              <a:spLocks noChangeArrowheads="1"/>
            </p:cNvSpPr>
            <p:nvPr/>
          </p:nvSpPr>
          <p:spPr bwMode="auto">
            <a:xfrm>
              <a:off x="4486" y="2250"/>
              <a:ext cx="27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3" name="Rectangle 68"/>
            <p:cNvSpPr>
              <a:spLocks noChangeArrowheads="1"/>
            </p:cNvSpPr>
            <p:nvPr/>
          </p:nvSpPr>
          <p:spPr bwMode="auto">
            <a:xfrm>
              <a:off x="4919" y="2232"/>
              <a:ext cx="11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4" name="Rectangle 69"/>
            <p:cNvSpPr>
              <a:spLocks noChangeArrowheads="1"/>
            </p:cNvSpPr>
            <p:nvPr/>
          </p:nvSpPr>
          <p:spPr bwMode="auto">
            <a:xfrm>
              <a:off x="5025" y="2250"/>
              <a:ext cx="27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養護教諭</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5" name="Rectangle 70"/>
            <p:cNvSpPr>
              <a:spLocks noChangeArrowheads="1"/>
            </p:cNvSpPr>
            <p:nvPr/>
          </p:nvSpPr>
          <p:spPr bwMode="auto">
            <a:xfrm>
              <a:off x="5458" y="2250"/>
              <a:ext cx="22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6" name="Rectangle 71"/>
            <p:cNvSpPr>
              <a:spLocks noChangeArrowheads="1"/>
            </p:cNvSpPr>
            <p:nvPr/>
          </p:nvSpPr>
          <p:spPr bwMode="auto">
            <a:xfrm>
              <a:off x="5783" y="2232"/>
              <a:ext cx="20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7" name="Rectangle 72"/>
            <p:cNvSpPr>
              <a:spLocks noChangeArrowheads="1"/>
            </p:cNvSpPr>
            <p:nvPr/>
          </p:nvSpPr>
          <p:spPr bwMode="auto">
            <a:xfrm>
              <a:off x="6051" y="2250"/>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信時</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8" name="Rectangle 73"/>
            <p:cNvSpPr>
              <a:spLocks noChangeArrowheads="1"/>
            </p:cNvSpPr>
            <p:nvPr/>
          </p:nvSpPr>
          <p:spPr bwMode="auto">
            <a:xfrm>
              <a:off x="6268" y="2250"/>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9" name="Rectangle 74"/>
            <p:cNvSpPr>
              <a:spLocks noChangeArrowheads="1"/>
            </p:cNvSpPr>
            <p:nvPr/>
          </p:nvSpPr>
          <p:spPr bwMode="auto">
            <a:xfrm>
              <a:off x="6375" y="2250"/>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加奈</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0" name="Rectangle 75"/>
            <p:cNvSpPr>
              <a:spLocks noChangeArrowheads="1"/>
            </p:cNvSpPr>
            <p:nvPr/>
          </p:nvSpPr>
          <p:spPr bwMode="auto">
            <a:xfrm>
              <a:off x="6591" y="2232"/>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1" name="Rectangle 76"/>
            <p:cNvSpPr>
              <a:spLocks noChangeArrowheads="1"/>
            </p:cNvSpPr>
            <p:nvPr/>
          </p:nvSpPr>
          <p:spPr bwMode="auto">
            <a:xfrm>
              <a:off x="3945" y="2466"/>
              <a:ext cx="38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鶴見小学校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2" name="Rectangle 77"/>
            <p:cNvSpPr>
              <a:spLocks noChangeArrowheads="1"/>
            </p:cNvSpPr>
            <p:nvPr/>
          </p:nvSpPr>
          <p:spPr bwMode="auto">
            <a:xfrm>
              <a:off x="4486" y="2466"/>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3" name="Rectangle 78"/>
            <p:cNvSpPr>
              <a:spLocks noChangeArrowheads="1"/>
            </p:cNvSpPr>
            <p:nvPr/>
          </p:nvSpPr>
          <p:spPr bwMode="auto">
            <a:xfrm>
              <a:off x="4594" y="2448"/>
              <a:ext cx="29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4" name="Rectangle 79"/>
            <p:cNvSpPr>
              <a:spLocks noChangeArrowheads="1"/>
            </p:cNvSpPr>
            <p:nvPr/>
          </p:nvSpPr>
          <p:spPr bwMode="auto">
            <a:xfrm>
              <a:off x="5024" y="2466"/>
              <a:ext cx="10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児童支援専任教諭</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5" name="Rectangle 80"/>
            <p:cNvSpPr>
              <a:spLocks noChangeArrowheads="1"/>
            </p:cNvSpPr>
            <p:nvPr/>
          </p:nvSpPr>
          <p:spPr bwMode="auto">
            <a:xfrm>
              <a:off x="5891" y="2448"/>
              <a:ext cx="14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6" name="Rectangle 81"/>
            <p:cNvSpPr>
              <a:spLocks noChangeArrowheads="1"/>
            </p:cNvSpPr>
            <p:nvPr/>
          </p:nvSpPr>
          <p:spPr bwMode="auto">
            <a:xfrm>
              <a:off x="6051" y="2466"/>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村田</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7" name="Rectangle 82"/>
            <p:cNvSpPr>
              <a:spLocks noChangeArrowheads="1"/>
            </p:cNvSpPr>
            <p:nvPr/>
          </p:nvSpPr>
          <p:spPr bwMode="auto">
            <a:xfrm>
              <a:off x="6268" y="2466"/>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8" name="Rectangle 83"/>
            <p:cNvSpPr>
              <a:spLocks noChangeArrowheads="1"/>
            </p:cNvSpPr>
            <p:nvPr/>
          </p:nvSpPr>
          <p:spPr bwMode="auto">
            <a:xfrm>
              <a:off x="6375" y="2466"/>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真紀</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9" name="Rectangle 84"/>
            <p:cNvSpPr>
              <a:spLocks noChangeArrowheads="1"/>
            </p:cNvSpPr>
            <p:nvPr/>
          </p:nvSpPr>
          <p:spPr bwMode="auto">
            <a:xfrm>
              <a:off x="6591" y="2448"/>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0" name="Rectangle 85"/>
            <p:cNvSpPr>
              <a:spLocks noChangeArrowheads="1"/>
            </p:cNvSpPr>
            <p:nvPr/>
          </p:nvSpPr>
          <p:spPr bwMode="auto">
            <a:xfrm>
              <a:off x="3945" y="2682"/>
              <a:ext cx="38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小山台小学校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1" name="Rectangle 86"/>
            <p:cNvSpPr>
              <a:spLocks noChangeArrowheads="1"/>
            </p:cNvSpPr>
            <p:nvPr/>
          </p:nvSpPr>
          <p:spPr bwMode="auto">
            <a:xfrm>
              <a:off x="4594" y="2682"/>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2" name="Rectangle 87"/>
            <p:cNvSpPr>
              <a:spLocks noChangeArrowheads="1"/>
            </p:cNvSpPr>
            <p:nvPr/>
          </p:nvSpPr>
          <p:spPr bwMode="auto">
            <a:xfrm>
              <a:off x="4703" y="2664"/>
              <a:ext cx="20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3" name="Rectangle 88"/>
            <p:cNvSpPr>
              <a:spLocks noChangeArrowheads="1"/>
            </p:cNvSpPr>
            <p:nvPr/>
          </p:nvSpPr>
          <p:spPr bwMode="auto">
            <a:xfrm>
              <a:off x="4971" y="2664"/>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4" name="Rectangle 89"/>
            <p:cNvSpPr>
              <a:spLocks noChangeArrowheads="1"/>
            </p:cNvSpPr>
            <p:nvPr/>
          </p:nvSpPr>
          <p:spPr bwMode="auto">
            <a:xfrm>
              <a:off x="5024" y="2682"/>
              <a:ext cx="49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児童支援専任教諭</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5" name="Rectangle 90"/>
            <p:cNvSpPr>
              <a:spLocks noChangeArrowheads="1"/>
            </p:cNvSpPr>
            <p:nvPr/>
          </p:nvSpPr>
          <p:spPr bwMode="auto">
            <a:xfrm>
              <a:off x="5891" y="2664"/>
              <a:ext cx="11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6" name="Rectangle 91"/>
            <p:cNvSpPr>
              <a:spLocks noChangeArrowheads="1"/>
            </p:cNvSpPr>
            <p:nvPr/>
          </p:nvSpPr>
          <p:spPr bwMode="auto">
            <a:xfrm>
              <a:off x="5998" y="2664"/>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7" name="Rectangle 92"/>
            <p:cNvSpPr>
              <a:spLocks noChangeArrowheads="1"/>
            </p:cNvSpPr>
            <p:nvPr/>
          </p:nvSpPr>
          <p:spPr bwMode="auto">
            <a:xfrm>
              <a:off x="6051" y="2682"/>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森下</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8" name="Rectangle 93"/>
            <p:cNvSpPr>
              <a:spLocks noChangeArrowheads="1"/>
            </p:cNvSpPr>
            <p:nvPr/>
          </p:nvSpPr>
          <p:spPr bwMode="auto">
            <a:xfrm>
              <a:off x="6268" y="2664"/>
              <a:ext cx="11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9" name="Rectangle 94"/>
            <p:cNvSpPr>
              <a:spLocks noChangeArrowheads="1"/>
            </p:cNvSpPr>
            <p:nvPr/>
          </p:nvSpPr>
          <p:spPr bwMode="auto">
            <a:xfrm>
              <a:off x="6375" y="2682"/>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0" name="Rectangle 95"/>
            <p:cNvSpPr>
              <a:spLocks noChangeArrowheads="1"/>
            </p:cNvSpPr>
            <p:nvPr/>
          </p:nvSpPr>
          <p:spPr bwMode="auto">
            <a:xfrm>
              <a:off x="6484" y="2682"/>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誠</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1" name="Rectangle 96"/>
            <p:cNvSpPr>
              <a:spLocks noChangeArrowheads="1"/>
            </p:cNvSpPr>
            <p:nvPr/>
          </p:nvSpPr>
          <p:spPr bwMode="auto">
            <a:xfrm>
              <a:off x="6591" y="2664"/>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2" name="Rectangle 97"/>
            <p:cNvSpPr>
              <a:spLocks noChangeArrowheads="1"/>
            </p:cNvSpPr>
            <p:nvPr/>
          </p:nvSpPr>
          <p:spPr bwMode="auto">
            <a:xfrm>
              <a:off x="3945" y="2898"/>
              <a:ext cx="38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平戸小学校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3" name="Rectangle 98"/>
            <p:cNvSpPr>
              <a:spLocks noChangeArrowheads="1"/>
            </p:cNvSpPr>
            <p:nvPr/>
          </p:nvSpPr>
          <p:spPr bwMode="auto">
            <a:xfrm>
              <a:off x="4487" y="2880"/>
              <a:ext cx="3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4" name="Rectangle 99"/>
            <p:cNvSpPr>
              <a:spLocks noChangeArrowheads="1"/>
            </p:cNvSpPr>
            <p:nvPr/>
          </p:nvSpPr>
          <p:spPr bwMode="auto">
            <a:xfrm>
              <a:off x="5024" y="2898"/>
              <a:ext cx="49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児童支援専任教諭</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5" name="Rectangle 100"/>
            <p:cNvSpPr>
              <a:spLocks noChangeArrowheads="1"/>
            </p:cNvSpPr>
            <p:nvPr/>
          </p:nvSpPr>
          <p:spPr bwMode="auto">
            <a:xfrm>
              <a:off x="5891" y="2880"/>
              <a:ext cx="14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6" name="Rectangle 101"/>
            <p:cNvSpPr>
              <a:spLocks noChangeArrowheads="1"/>
            </p:cNvSpPr>
            <p:nvPr/>
          </p:nvSpPr>
          <p:spPr bwMode="auto">
            <a:xfrm>
              <a:off x="6051" y="2898"/>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原田</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7" name="Rectangle 102"/>
            <p:cNvSpPr>
              <a:spLocks noChangeArrowheads="1"/>
            </p:cNvSpPr>
            <p:nvPr/>
          </p:nvSpPr>
          <p:spPr bwMode="auto">
            <a:xfrm>
              <a:off x="6268" y="2898"/>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8" name="Rectangle 103"/>
            <p:cNvSpPr>
              <a:spLocks noChangeArrowheads="1"/>
            </p:cNvSpPr>
            <p:nvPr/>
          </p:nvSpPr>
          <p:spPr bwMode="auto">
            <a:xfrm>
              <a:off x="6375" y="2898"/>
              <a:ext cx="27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美智子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9" name="Rectangle 104"/>
            <p:cNvSpPr>
              <a:spLocks noChangeArrowheads="1"/>
            </p:cNvSpPr>
            <p:nvPr/>
          </p:nvSpPr>
          <p:spPr bwMode="auto">
            <a:xfrm>
              <a:off x="6700" y="2880"/>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0" name="Rectangle 105"/>
            <p:cNvSpPr>
              <a:spLocks noChangeArrowheads="1"/>
            </p:cNvSpPr>
            <p:nvPr/>
          </p:nvSpPr>
          <p:spPr bwMode="auto">
            <a:xfrm>
              <a:off x="3945" y="3114"/>
              <a:ext cx="38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仲尾台中学校</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1" name="Rectangle 106"/>
            <p:cNvSpPr>
              <a:spLocks noChangeArrowheads="1"/>
            </p:cNvSpPr>
            <p:nvPr/>
          </p:nvSpPr>
          <p:spPr bwMode="auto">
            <a:xfrm>
              <a:off x="4594" y="3096"/>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2" name="Rectangle 107"/>
            <p:cNvSpPr>
              <a:spLocks noChangeArrowheads="1"/>
            </p:cNvSpPr>
            <p:nvPr/>
          </p:nvSpPr>
          <p:spPr bwMode="auto">
            <a:xfrm>
              <a:off x="4647" y="3114"/>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3" name="Rectangle 108"/>
            <p:cNvSpPr>
              <a:spLocks noChangeArrowheads="1"/>
            </p:cNvSpPr>
            <p:nvPr/>
          </p:nvSpPr>
          <p:spPr bwMode="auto">
            <a:xfrm>
              <a:off x="4756" y="3096"/>
              <a:ext cx="17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4" name="Rectangle 109"/>
            <p:cNvSpPr>
              <a:spLocks noChangeArrowheads="1"/>
            </p:cNvSpPr>
            <p:nvPr/>
          </p:nvSpPr>
          <p:spPr bwMode="auto">
            <a:xfrm>
              <a:off x="4971" y="3096"/>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5" name="Rectangle 110"/>
            <p:cNvSpPr>
              <a:spLocks noChangeArrowheads="1"/>
            </p:cNvSpPr>
            <p:nvPr/>
          </p:nvSpPr>
          <p:spPr bwMode="auto">
            <a:xfrm>
              <a:off x="5024" y="3114"/>
              <a:ext cx="49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生徒指導専任教諭</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6" name="Rectangle 111"/>
            <p:cNvSpPr>
              <a:spLocks noChangeArrowheads="1"/>
            </p:cNvSpPr>
            <p:nvPr/>
          </p:nvSpPr>
          <p:spPr bwMode="auto">
            <a:xfrm>
              <a:off x="5891" y="3096"/>
              <a:ext cx="14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7" name="Rectangle 112"/>
            <p:cNvSpPr>
              <a:spLocks noChangeArrowheads="1"/>
            </p:cNvSpPr>
            <p:nvPr/>
          </p:nvSpPr>
          <p:spPr bwMode="auto">
            <a:xfrm>
              <a:off x="6051" y="3114"/>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三浦</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8" name="Rectangle 113"/>
            <p:cNvSpPr>
              <a:spLocks noChangeArrowheads="1"/>
            </p:cNvSpPr>
            <p:nvPr/>
          </p:nvSpPr>
          <p:spPr bwMode="auto">
            <a:xfrm>
              <a:off x="6268" y="3114"/>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9" name="Rectangle 114"/>
            <p:cNvSpPr>
              <a:spLocks noChangeArrowheads="1"/>
            </p:cNvSpPr>
            <p:nvPr/>
          </p:nvSpPr>
          <p:spPr bwMode="auto">
            <a:xfrm>
              <a:off x="6375" y="3114"/>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鏡子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0" name="Rectangle 115"/>
            <p:cNvSpPr>
              <a:spLocks noChangeArrowheads="1"/>
            </p:cNvSpPr>
            <p:nvPr/>
          </p:nvSpPr>
          <p:spPr bwMode="auto">
            <a:xfrm>
              <a:off x="6591" y="3096"/>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1" name="Rectangle 116"/>
            <p:cNvSpPr>
              <a:spLocks noChangeArrowheads="1"/>
            </p:cNvSpPr>
            <p:nvPr/>
          </p:nvSpPr>
          <p:spPr bwMode="auto">
            <a:xfrm>
              <a:off x="3945" y="3314"/>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2" name="Rectangle 117"/>
            <p:cNvSpPr>
              <a:spLocks noChangeArrowheads="1"/>
            </p:cNvSpPr>
            <p:nvPr/>
          </p:nvSpPr>
          <p:spPr bwMode="auto">
            <a:xfrm>
              <a:off x="3945" y="3545"/>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3" name="Rectangle 118"/>
            <p:cNvSpPr>
              <a:spLocks noChangeArrowheads="1"/>
            </p:cNvSpPr>
            <p:nvPr/>
          </p:nvSpPr>
          <p:spPr bwMode="auto">
            <a:xfrm>
              <a:off x="4054" y="3545"/>
              <a:ext cx="71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横浜市教育委員会事務局</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4" name="Rectangle 119"/>
            <p:cNvSpPr>
              <a:spLocks noChangeArrowheads="1"/>
            </p:cNvSpPr>
            <p:nvPr/>
          </p:nvSpPr>
          <p:spPr bwMode="auto">
            <a:xfrm>
              <a:off x="5242" y="3545"/>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5" name="Rectangle 120"/>
            <p:cNvSpPr>
              <a:spLocks noChangeArrowheads="1"/>
            </p:cNvSpPr>
            <p:nvPr/>
          </p:nvSpPr>
          <p:spPr bwMode="auto">
            <a:xfrm>
              <a:off x="5350" y="3527"/>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6" name="Rectangle 121"/>
            <p:cNvSpPr>
              <a:spLocks noChangeArrowheads="1"/>
            </p:cNvSpPr>
            <p:nvPr/>
          </p:nvSpPr>
          <p:spPr bwMode="auto">
            <a:xfrm>
              <a:off x="3945" y="3761"/>
              <a:ext cx="27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人権教育</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7" name="Rectangle 122"/>
            <p:cNvSpPr>
              <a:spLocks noChangeArrowheads="1"/>
            </p:cNvSpPr>
            <p:nvPr/>
          </p:nvSpPr>
          <p:spPr bwMode="auto">
            <a:xfrm>
              <a:off x="4378" y="3761"/>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8" name="Rectangle 123"/>
            <p:cNvSpPr>
              <a:spLocks noChangeArrowheads="1"/>
            </p:cNvSpPr>
            <p:nvPr/>
          </p:nvSpPr>
          <p:spPr bwMode="auto">
            <a:xfrm>
              <a:off x="4486" y="3761"/>
              <a:ext cx="6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児童生徒課</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19" name="Rectangle 124"/>
            <p:cNvSpPr>
              <a:spLocks noChangeArrowheads="1"/>
            </p:cNvSpPr>
            <p:nvPr/>
          </p:nvSpPr>
          <p:spPr bwMode="auto">
            <a:xfrm>
              <a:off x="5026" y="3761"/>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0" name="Rectangle 125"/>
            <p:cNvSpPr>
              <a:spLocks noChangeArrowheads="1"/>
            </p:cNvSpPr>
            <p:nvPr/>
          </p:nvSpPr>
          <p:spPr bwMode="auto">
            <a:xfrm>
              <a:off x="5134" y="3761"/>
              <a:ext cx="38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主任指導主事</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1" name="Rectangle 126"/>
            <p:cNvSpPr>
              <a:spLocks noChangeArrowheads="1"/>
            </p:cNvSpPr>
            <p:nvPr/>
          </p:nvSpPr>
          <p:spPr bwMode="auto">
            <a:xfrm>
              <a:off x="5783" y="3761"/>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2" name="Rectangle 127"/>
            <p:cNvSpPr>
              <a:spLocks noChangeArrowheads="1"/>
            </p:cNvSpPr>
            <p:nvPr/>
          </p:nvSpPr>
          <p:spPr bwMode="auto">
            <a:xfrm>
              <a:off x="5890" y="3761"/>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3" name="Rectangle 128"/>
            <p:cNvSpPr>
              <a:spLocks noChangeArrowheads="1"/>
            </p:cNvSpPr>
            <p:nvPr/>
          </p:nvSpPr>
          <p:spPr bwMode="auto">
            <a:xfrm>
              <a:off x="5999" y="3743"/>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4" name="Rectangle 129"/>
            <p:cNvSpPr>
              <a:spLocks noChangeArrowheads="1"/>
            </p:cNvSpPr>
            <p:nvPr/>
          </p:nvSpPr>
          <p:spPr bwMode="auto">
            <a:xfrm>
              <a:off x="6052" y="3761"/>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土井</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5" name="Rectangle 130"/>
            <p:cNvSpPr>
              <a:spLocks noChangeArrowheads="1"/>
            </p:cNvSpPr>
            <p:nvPr/>
          </p:nvSpPr>
          <p:spPr bwMode="auto">
            <a:xfrm>
              <a:off x="6268" y="3761"/>
              <a:ext cx="11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6" name="Rectangle 131"/>
            <p:cNvSpPr>
              <a:spLocks noChangeArrowheads="1"/>
            </p:cNvSpPr>
            <p:nvPr/>
          </p:nvSpPr>
          <p:spPr bwMode="auto">
            <a:xfrm>
              <a:off x="6375" y="3743"/>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7" name="Rectangle 132"/>
            <p:cNvSpPr>
              <a:spLocks noChangeArrowheads="1"/>
            </p:cNvSpPr>
            <p:nvPr/>
          </p:nvSpPr>
          <p:spPr bwMode="auto">
            <a:xfrm>
              <a:off x="6428" y="3761"/>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純</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8" name="Rectangle 133"/>
            <p:cNvSpPr>
              <a:spLocks noChangeArrowheads="1"/>
            </p:cNvSpPr>
            <p:nvPr/>
          </p:nvSpPr>
          <p:spPr bwMode="auto">
            <a:xfrm>
              <a:off x="6537" y="3743"/>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236467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3244</TotalTime>
  <Words>803</Words>
  <Application>Microsoft Office PowerPoint</Application>
  <PresentationFormat>ワイド画面</PresentationFormat>
  <Paragraphs>257</Paragraphs>
  <Slides>9</Slides>
  <Notes>8</Notes>
  <HiddenSlides>1</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vt:i4>
      </vt:variant>
    </vt:vector>
  </HeadingPairs>
  <TitlesOfParts>
    <vt:vector size="21" baseType="lpstr">
      <vt:lpstr>HGP創英角ﾎﾟｯﾌﾟ体</vt:lpstr>
      <vt:lpstr>HGｺﾞｼｯｸM</vt:lpstr>
      <vt:lpstr>HG丸ｺﾞｼｯｸM-PRO</vt:lpstr>
      <vt:lpstr>ＭＳ Ｐゴシック</vt:lpstr>
      <vt:lpstr>ＭＳ 明朝</vt:lpstr>
      <vt:lpstr>新細明體</vt:lpstr>
      <vt:lpstr>华文楷体</vt:lpstr>
      <vt:lpstr>Arial</vt:lpstr>
      <vt:lpstr>Calibri</vt:lpstr>
      <vt:lpstr>Century</vt:lpstr>
      <vt:lpstr>Corbel</vt:lpstr>
      <vt:lpstr>視差</vt:lpstr>
      <vt:lpstr>「プログラム選択」</vt:lpstr>
      <vt:lpstr>「学級風土チェックシート」から 指導プログラムを選択する方法</vt:lpstr>
      <vt:lpstr>「学級風土チェックシート」から 指導プログラムを選択する方法</vt:lpstr>
      <vt:lpstr>「学級風土チェックシート」から 指導プログラムを選択する方法</vt:lpstr>
      <vt:lpstr>PowerPoint プレゼンテーション</vt:lpstr>
      <vt:lpstr>PowerPoint プレゼンテーション</vt:lpstr>
      <vt:lpstr>「学級風土チェックシート」から 指導プログラムを選択する方法</vt:lpstr>
      <vt:lpstr>「学級風土チェックシート」から 指導プログラムを選択する方法</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「学級風土チェック」</dc:title>
  <dc:creator/>
  <cp:lastModifiedBy>栗林 恒比古</cp:lastModifiedBy>
  <cp:revision>76</cp:revision>
  <dcterms:created xsi:type="dcterms:W3CDTF">2017-09-05T06:36:22Z</dcterms:created>
  <dcterms:modified xsi:type="dcterms:W3CDTF">2019-07-23T05:15:47Z</dcterms:modified>
</cp:coreProperties>
</file>