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1" r:id="rId4"/>
    <p:sldMasterId id="2147484191" r:id="rId5"/>
    <p:sldMasterId id="2147484206" r:id="rId6"/>
  </p:sldMasterIdLst>
  <p:notesMasterIdLst>
    <p:notesMasterId r:id="rId17"/>
  </p:notesMasterIdLst>
  <p:handoutMasterIdLst>
    <p:handoutMasterId r:id="rId18"/>
  </p:handoutMasterIdLst>
  <p:sldIdLst>
    <p:sldId id="256" r:id="rId7"/>
    <p:sldId id="258" r:id="rId8"/>
    <p:sldId id="267" r:id="rId9"/>
    <p:sldId id="270" r:id="rId10"/>
    <p:sldId id="273" r:id="rId11"/>
    <p:sldId id="268" r:id="rId12"/>
    <p:sldId id="280" r:id="rId13"/>
    <p:sldId id="281" r:id="rId14"/>
    <p:sldId id="287" r:id="rId15"/>
    <p:sldId id="288" r:id="rId16"/>
  </p:sldIdLst>
  <p:sldSz cx="9144000" cy="6858000" type="screen4x3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3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今井 庸博" initials="今井" lastIdx="1" clrIdx="0">
    <p:extLst>
      <p:ext uri="{19B8F6BF-5375-455C-9EA6-DF929625EA0E}">
        <p15:presenceInfo xmlns:p15="http://schemas.microsoft.com/office/powerpoint/2012/main" userId="S-1-5-21-1886169037-697132945-400449928-20283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3B5E"/>
    <a:srgbClr val="FCE8EA"/>
    <a:srgbClr val="B25769"/>
    <a:srgbClr val="5871BA"/>
    <a:srgbClr val="F9CED2"/>
    <a:srgbClr val="B6A1A3"/>
    <a:srgbClr val="F3CDD4"/>
    <a:srgbClr val="757575"/>
    <a:srgbClr val="F2BEB7"/>
    <a:srgbClr val="810D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034E78-7F5D-4C2E-B375-FC64B27BC917}" styleName="スタイル (濃色)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濃色スタイル 2 - アクセント 1/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スタイル (濃色)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40" autoAdjust="0"/>
    <p:restoredTop sz="90735" autoAdjust="0"/>
  </p:normalViewPr>
  <p:slideViewPr>
    <p:cSldViewPr>
      <p:cViewPr varScale="1">
        <p:scale>
          <a:sx n="114" d="100"/>
          <a:sy n="114" d="100"/>
        </p:scale>
        <p:origin x="150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90" d="100"/>
          <a:sy n="90" d="100"/>
        </p:scale>
        <p:origin x="3024" y="96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099" cy="496967"/>
          </a:xfrm>
          <a:prstGeom prst="rect">
            <a:avLst/>
          </a:prstGeom>
        </p:spPr>
        <p:txBody>
          <a:bodyPr vert="horz" lIns="91532" tIns="45765" rIns="91532" bIns="45765" rtlCol="0"/>
          <a:lstStyle>
            <a:lvl1pPr algn="l">
              <a:defRPr sz="1200"/>
            </a:lvl1pPr>
          </a:lstStyle>
          <a:p>
            <a:pPr rtl="0"/>
            <a:endParaRPr lang="ja-JP" altLang="en-US" dirty="0"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942" y="0"/>
            <a:ext cx="2949099" cy="496967"/>
          </a:xfrm>
          <a:prstGeom prst="rect">
            <a:avLst/>
          </a:prstGeom>
        </p:spPr>
        <p:txBody>
          <a:bodyPr vert="horz" lIns="91532" tIns="45765" rIns="91532" bIns="45765" rtlCol="0"/>
          <a:lstStyle>
            <a:lvl1pPr algn="r">
              <a:defRPr sz="1200"/>
            </a:lvl1pPr>
          </a:lstStyle>
          <a:p>
            <a:pPr rtl="0"/>
            <a:fld id="{72EC49FC-0A31-4584-AE96-1E1D3C3E4788}" type="datetime4">
              <a:rPr lang="ja-JP" altLang="en-US" smtClean="0">
                <a:latin typeface="MS Mincho" panose="02020609040205080304" pitchFamily="17" charset="-128"/>
                <a:ea typeface="MS Mincho" panose="02020609040205080304" pitchFamily="17" charset="-128"/>
              </a:rPr>
              <a:t>2024年2月26日</a:t>
            </a:fld>
            <a:endParaRPr dirty="0"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440648"/>
            <a:ext cx="2949099" cy="496967"/>
          </a:xfrm>
          <a:prstGeom prst="rect">
            <a:avLst/>
          </a:prstGeom>
        </p:spPr>
        <p:txBody>
          <a:bodyPr vert="horz" lIns="91532" tIns="45765" rIns="91532" bIns="45765" rtlCol="0" anchor="b"/>
          <a:lstStyle>
            <a:lvl1pPr algn="l">
              <a:defRPr sz="1200"/>
            </a:lvl1pPr>
          </a:lstStyle>
          <a:p>
            <a:pPr rtl="0"/>
            <a:endParaRPr lang="ja-JP" altLang="en-US" dirty="0"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942" y="9440648"/>
            <a:ext cx="2949099" cy="496967"/>
          </a:xfrm>
          <a:prstGeom prst="rect">
            <a:avLst/>
          </a:prstGeom>
        </p:spPr>
        <p:txBody>
          <a:bodyPr vert="horz" lIns="91532" tIns="45765" rIns="91532" bIns="45765" rtlCol="0" anchor="b"/>
          <a:lstStyle>
            <a:lvl1pPr algn="r">
              <a:defRPr sz="1200"/>
            </a:lvl1pPr>
          </a:lstStyle>
          <a:p>
            <a:pPr rtl="0"/>
            <a:fld id="{A8E322BB-75AD-4A1E-9661-2724167329F0}" type="slidenum">
              <a:rPr lang="en-US" altLang="ja-JP">
                <a:latin typeface="MS Mincho" panose="02020609040205080304" pitchFamily="17" charset="-128"/>
                <a:ea typeface="MS Mincho" panose="02020609040205080304" pitchFamily="17" charset="-128"/>
              </a:rPr>
              <a:t>‹#›</a:t>
            </a:fld>
            <a:endParaRPr lang="ja-JP" altLang="en-US" dirty="0"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2705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099" cy="496967"/>
          </a:xfrm>
          <a:prstGeom prst="rect">
            <a:avLst/>
          </a:prstGeom>
        </p:spPr>
        <p:txBody>
          <a:bodyPr vert="horz" lIns="91532" tIns="45765" rIns="91532" bIns="45765" rtlCol="0"/>
          <a:lstStyle>
            <a:lvl1pPr algn="l">
              <a:defRPr sz="1200"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42" y="0"/>
            <a:ext cx="2949099" cy="496967"/>
          </a:xfrm>
          <a:prstGeom prst="rect">
            <a:avLst/>
          </a:prstGeom>
        </p:spPr>
        <p:txBody>
          <a:bodyPr vert="horz" lIns="91532" tIns="45765" rIns="91532" bIns="45765" rtlCol="0"/>
          <a:lstStyle>
            <a:lvl1pPr algn="r">
              <a:defRPr sz="1200"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</a:lstStyle>
          <a:p>
            <a:fld id="{E4C67439-E0B2-4387-9D2A-5CA53C9ADE2D}" type="datetime4">
              <a:rPr lang="ja-JP" altLang="en-US" smtClean="0"/>
              <a:pPr/>
              <a:t>2024年2月26日</a:t>
            </a:fld>
            <a:endParaRPr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32" tIns="45765" rIns="91532" bIns="45765" rtlCol="0" anchor="ctr"/>
          <a:lstStyle/>
          <a:p>
            <a:pPr rtl="0"/>
            <a:endParaRPr lang="ja-JP" altLang="en-US" noProof="0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532" tIns="45765" rIns="91532" bIns="45765" rtlCol="0"/>
          <a:lstStyle/>
          <a:p>
            <a:pPr lvl="0" rtl="0"/>
            <a:r>
              <a:rPr lang="ja-JP" altLang="en-US" noProof="0" dirty="0"/>
              <a:t>クリックしてマスター テキストのスタイルを編集</a:t>
            </a:r>
          </a:p>
          <a:p>
            <a:pPr lvl="1" rtl="0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 rtl="0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 rtl="0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 rtl="0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648"/>
            <a:ext cx="2949099" cy="496967"/>
          </a:xfrm>
          <a:prstGeom prst="rect">
            <a:avLst/>
          </a:prstGeom>
        </p:spPr>
        <p:txBody>
          <a:bodyPr vert="horz" lIns="91532" tIns="45765" rIns="91532" bIns="45765" rtlCol="0" anchor="b"/>
          <a:lstStyle>
            <a:lvl1pPr algn="l">
              <a:defRPr sz="1200"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42" y="9440648"/>
            <a:ext cx="2949099" cy="496967"/>
          </a:xfrm>
          <a:prstGeom prst="rect">
            <a:avLst/>
          </a:prstGeom>
        </p:spPr>
        <p:txBody>
          <a:bodyPr vert="horz" lIns="91532" tIns="45765" rIns="91532" bIns="45765" rtlCol="0" anchor="b"/>
          <a:lstStyle>
            <a:lvl1pPr algn="r">
              <a:defRPr sz="1200"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</a:lstStyle>
          <a:p>
            <a:fld id="{B045B7DE-1198-4F2F-B574-CA8CAE341642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882312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MS Mincho" panose="02020609040205080304" pitchFamily="17" charset="-128"/>
        <a:ea typeface="MS Mincho" panose="02020609040205080304" pitchFamily="17" charset="-128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MS Mincho" panose="02020609040205080304" pitchFamily="17" charset="-128"/>
        <a:ea typeface="MS Mincho" panose="02020609040205080304" pitchFamily="17" charset="-128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MS Mincho" panose="02020609040205080304" pitchFamily="17" charset="-128"/>
        <a:ea typeface="MS Mincho" panose="02020609040205080304" pitchFamily="17" charset="-128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MS Mincho" panose="02020609040205080304" pitchFamily="17" charset="-128"/>
        <a:ea typeface="MS Mincho" panose="02020609040205080304" pitchFamily="17" charset="-128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MS Mincho" panose="02020609040205080304" pitchFamily="17" charset="-128"/>
        <a:ea typeface="MS Mincho" panose="02020609040205080304" pitchFamily="17" charset="-128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67287" cy="37274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5B7DE-1198-4F2F-B574-CA8CAE341642}" type="slidenum">
              <a:rPr lang="en-US" altLang="ja-JP" smtClean="0"/>
              <a:pPr/>
              <a:t>1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856662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67287" cy="37274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5B7DE-1198-4F2F-B574-CA8CAE341642}" type="slidenum">
              <a:rPr lang="en-US" altLang="ja-JP" smtClean="0"/>
              <a:pPr/>
              <a:t>10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07103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67287" cy="37274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5B7DE-1198-4F2F-B574-CA8CAE341642}" type="slidenum">
              <a:rPr lang="en-US" altLang="ja-JP" smtClean="0"/>
              <a:pPr/>
              <a:t>2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877633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67287" cy="37274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5B7DE-1198-4F2F-B574-CA8CAE341642}" type="slidenum">
              <a:rPr lang="en-US" altLang="ja-JP" smtClean="0"/>
              <a:pPr/>
              <a:t>3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551957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67287" cy="37274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5B7DE-1198-4F2F-B574-CA8CAE341642}" type="slidenum">
              <a:rPr lang="en-US" altLang="ja-JP" smtClean="0"/>
              <a:pPr/>
              <a:t>4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423810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67287" cy="37274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5B7DE-1198-4F2F-B574-CA8CAE341642}" type="slidenum">
              <a:rPr lang="en-US" altLang="ja-JP" smtClean="0"/>
              <a:pPr/>
              <a:t>5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823973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67287" cy="37274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5B7DE-1198-4F2F-B574-CA8CAE341642}" type="slidenum">
              <a:rPr lang="en-US" altLang="ja-JP" smtClean="0"/>
              <a:pPr/>
              <a:t>6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479571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67287" cy="37274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5B7DE-1198-4F2F-B574-CA8CAE341642}" type="slidenum">
              <a:rPr lang="en-US" altLang="ja-JP" smtClean="0"/>
              <a:pPr/>
              <a:t>7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994678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67287" cy="37274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5B7DE-1198-4F2F-B574-CA8CAE341642}" type="slidenum">
              <a:rPr lang="en-US" altLang="ja-JP" smtClean="0"/>
              <a:pPr/>
              <a:t>8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464868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67287" cy="37274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5B7DE-1198-4F2F-B574-CA8CAE341642}" type="slidenum">
              <a:rPr lang="en-US" altLang="ja-JP" smtClean="0"/>
              <a:pPr/>
              <a:t>9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55997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01D754F-64C6-4979-9D56-36309B652AF0}" type="datetime4">
              <a:rPr lang="ja-JP" altLang="en-US" smtClean="0"/>
              <a:pPr/>
              <a:t>2024年2月26日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フッターを追加</a:t>
            </a:r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4C99D79-8A4B-4031-B1E0-AF26F8EDF2BC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674250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77DB1-A221-46F7-B996-4DB4EF81C260}" type="datetime4">
              <a:rPr lang="ja-JP" altLang="en-US" smtClean="0"/>
              <a:pPr/>
              <a:t>2024年2月26日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フッターを追加</a:t>
            </a:r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5635577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77DB1-A221-46F7-B996-4DB4EF81C260}" type="datetime4">
              <a:rPr lang="ja-JP" altLang="en-US" smtClean="0"/>
              <a:pPr/>
              <a:t>2024年2月26日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フッターを追加</a:t>
            </a:r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52400492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31" y="1449146"/>
            <a:ext cx="7526338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831" y="5280847"/>
            <a:ext cx="7526338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D754F-64C6-4979-9D56-36309B652AF0}" type="datetime4">
              <a:rPr lang="ja-JP" altLang="en-US" smtClean="0"/>
              <a:pPr/>
              <a:t>2024年2月26日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フッターを追加</a:t>
            </a:r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939064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7"/>
            <a:ext cx="7524003" cy="36365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77DB1-A221-46F7-B996-4DB4EF81C260}" type="datetime4">
              <a:rPr lang="ja-JP" altLang="en-US" smtClean="0"/>
              <a:pPr/>
              <a:t>2024年2月26日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フッターを追加</a:t>
            </a:r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655477335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0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2951396"/>
            <a:ext cx="7526337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863" y="5281200"/>
            <a:ext cx="7526337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77DB1-A221-46F7-B996-4DB4EF81C260}" type="datetime4">
              <a:rPr lang="ja-JP" altLang="en-US" smtClean="0"/>
              <a:pPr/>
              <a:t>2024年2月26日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フッターを追加</a:t>
            </a:r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8958612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996" y="2222287"/>
            <a:ext cx="3670723" cy="3638763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0" y="2222287"/>
            <a:ext cx="3670720" cy="3638763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77DB1-A221-46F7-B996-4DB4EF81C260}" type="datetime4">
              <a:rPr lang="ja-JP" altLang="en-US" smtClean="0"/>
              <a:pPr/>
              <a:t>2024年2月26日</a:t>
            </a:fld>
            <a:endParaRPr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フッターを追加</a:t>
            </a:r>
            <a:endParaRPr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636976707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6" y="2174875"/>
            <a:ext cx="367072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9996" y="2751137"/>
            <a:ext cx="3687391" cy="3109913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2174875"/>
            <a:ext cx="3670720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751137"/>
            <a:ext cx="3670720" cy="3109913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77DB1-A221-46F7-B996-4DB4EF81C260}" type="datetime4">
              <a:rPr lang="ja-JP" altLang="en-US" smtClean="0"/>
              <a:pPr/>
              <a:t>2024年2月26日</a:t>
            </a:fld>
            <a:endParaRPr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フッターを追加</a:t>
            </a:r>
            <a:endParaRPr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803943789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920CDF0-F620-45B9-A4AC-F63167D50AEE}" type="datetime4">
              <a:rPr lang="ja-JP" altLang="en-US" noProof="0" smtClean="0"/>
              <a:t>2024年2月26日</a:t>
            </a:fld>
            <a:endParaRPr lang="ja-JP" alt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ja-JP" altLang="en-US" noProof="0"/>
              <a:t>フッターを追加</a:t>
            </a:r>
            <a:endParaRPr lang="ja-JP" alt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C99D79-8A4B-4031-B1E0-AF26F8EDF2BC}" type="slidenum">
              <a:rPr lang="en-US" altLang="ja-JP" noProof="0" smtClean="0"/>
              <a:t>‹#›</a:t>
            </a:fld>
            <a:endParaRPr lang="en-US" altLang="ja-JP" noProof="0" dirty="0"/>
          </a:p>
        </p:txBody>
      </p:sp>
    </p:spTree>
    <p:extLst>
      <p:ext uri="{BB962C8B-B14F-4D97-AF65-F5344CB8AC3E}">
        <p14:creationId xmlns:p14="http://schemas.microsoft.com/office/powerpoint/2010/main" val="3429512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77DB1-A221-46F7-B996-4DB4EF81C260}" type="datetime4">
              <a:rPr lang="ja-JP" altLang="en-US" smtClean="0"/>
              <a:pPr/>
              <a:t>2024年2月26日</a:t>
            </a:fld>
            <a:endParaRPr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フッターを追加</a:t>
            </a:r>
            <a:endParaRPr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986955430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804863" y="446086"/>
            <a:ext cx="2660650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46088"/>
            <a:ext cx="2660650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4" y="446087"/>
            <a:ext cx="4689475" cy="5414963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2260737"/>
            <a:ext cx="2660650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77DB1-A221-46F7-B996-4DB4EF81C260}" type="datetime4">
              <a:rPr lang="ja-JP" altLang="en-US" smtClean="0"/>
              <a:pPr/>
              <a:t>2024年2月26日</a:t>
            </a:fld>
            <a:endParaRPr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フッターを追加</a:t>
            </a:r>
            <a:endParaRPr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6579015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77DB1-A221-46F7-B996-4DB4EF81C260}" type="datetime4">
              <a:rPr lang="ja-JP" altLang="en-US" smtClean="0"/>
              <a:pPr/>
              <a:t>2024年2月26日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フッターを追加</a:t>
            </a:r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833478201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996" y="727521"/>
            <a:ext cx="350154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573588" y="0"/>
            <a:ext cx="4570412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9996" y="2344684"/>
            <a:ext cx="350154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14357" y="6041361"/>
            <a:ext cx="732659" cy="365125"/>
          </a:xfrm>
        </p:spPr>
        <p:txBody>
          <a:bodyPr/>
          <a:lstStyle/>
          <a:p>
            <a:fld id="{C6877DB1-A221-46F7-B996-4DB4EF81C260}" type="datetime4">
              <a:rPr lang="ja-JP" altLang="en-US" smtClean="0"/>
              <a:pPr/>
              <a:t>2024年2月26日</a:t>
            </a:fld>
            <a:endParaRPr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2797" y="6041361"/>
            <a:ext cx="2471560" cy="365125"/>
          </a:xfrm>
        </p:spPr>
        <p:txBody>
          <a:bodyPr/>
          <a:lstStyle/>
          <a:p>
            <a:r>
              <a:rPr lang="ja-JP" altLang="en-US"/>
              <a:t>フッターを追加</a:t>
            </a:r>
            <a:endParaRPr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47017" y="5915887"/>
            <a:ext cx="796616" cy="490599"/>
          </a:xfrm>
        </p:spPr>
        <p:txBody>
          <a:bodyPr/>
          <a:lstStyle/>
          <a:p>
            <a:fld id="{34C99D79-8A4B-4031-B1E0-AF26F8EDF2BC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444161692"/>
      </p:ext>
    </p:extLst>
  </p:cSld>
  <p:clrMapOvr>
    <a:masterClrMapping/>
  </p:clrMapOvr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800600"/>
            <a:ext cx="752633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9144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5367338"/>
            <a:ext cx="7526337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77DB1-A221-46F7-B996-4DB4EF81C260}" type="datetime4">
              <a:rPr lang="ja-JP" altLang="en-US" smtClean="0"/>
              <a:pPr/>
              <a:t>2024年2月26日</a:t>
            </a:fld>
            <a:endParaRPr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フッターを追加</a:t>
            </a:r>
            <a:endParaRPr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59124937"/>
      </p:ext>
    </p:extLst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485107" y="1338479"/>
            <a:ext cx="4749312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573" y="1495525"/>
            <a:ext cx="442038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1226" y="4700702"/>
            <a:ext cx="4418727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398884" y="1338479"/>
            <a:ext cx="3302316" cy="4075464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77DB1-A221-46F7-B996-4DB4EF81C260}" type="datetime4">
              <a:rPr lang="ja-JP" altLang="en-US" smtClean="0"/>
              <a:pPr/>
              <a:t>2024年2月26日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フッターを追加</a:t>
            </a:r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348322206"/>
      </p:ext>
    </p:extLst>
  </p:cSld>
  <p:clrMapOvr>
    <a:masterClrMapping/>
  </p:clrMapOvr>
  <p:hf sldNum="0"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855663" y="2286585"/>
            <a:ext cx="3671336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017816" y="2435956"/>
            <a:ext cx="328689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616450" y="2286000"/>
            <a:ext cx="3671888" cy="2300288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77DB1-A221-46F7-B996-4DB4EF81C260}" type="datetime4">
              <a:rPr lang="ja-JP" altLang="en-US" smtClean="0"/>
              <a:pPr/>
              <a:t>2024年2月26日</a:t>
            </a:fld>
            <a:endParaRPr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フッターを追加</a:t>
            </a:r>
            <a:endParaRPr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182229155"/>
      </p:ext>
    </p:extLst>
  </p:cSld>
  <p:clrMapOvr>
    <a:masterClrMapping/>
  </p:clrMapOvr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77DB1-A221-46F7-B996-4DB4EF81C260}" type="datetime4">
              <a:rPr lang="ja-JP" altLang="en-US" smtClean="0"/>
              <a:pPr/>
              <a:t>2024年2月26日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フッターを追加</a:t>
            </a:r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820844225"/>
      </p:ext>
    </p:extLst>
  </p:cSld>
  <p:clrMapOvr>
    <a:masterClrMapping/>
  </p:clrMapOvr>
  <p:hf sldNum="0"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5752238" y="446089"/>
            <a:ext cx="3391762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AutoShape 4"/>
          <p:cNvSpPr>
            <a:spLocks noChangeAspect="1" noChangeArrowheads="1" noTextEdit="1"/>
          </p:cNvSpPr>
          <p:nvPr/>
        </p:nvSpPr>
        <p:spPr bwMode="auto">
          <a:xfrm>
            <a:off x="5233988" y="0"/>
            <a:ext cx="3910012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7655" y="586171"/>
            <a:ext cx="1701800" cy="513479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862" y="446089"/>
            <a:ext cx="4947376" cy="5414962"/>
          </a:xfrm>
        </p:spPr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77DB1-A221-46F7-B996-4DB4EF81C260}" type="datetime4">
              <a:rPr lang="ja-JP" altLang="en-US" smtClean="0"/>
              <a:pPr/>
              <a:t>2024年2月26日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フッターを追加</a:t>
            </a:r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523586245"/>
      </p:ext>
    </p:extLst>
  </p:cSld>
  <p:clrMapOvr>
    <a:masterClrMapping/>
  </p:clrMapOvr>
  <p:hf sldNum="0"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01D754F-64C6-4979-9D56-36309B652AF0}" type="datetime4">
              <a:rPr lang="ja-JP" altLang="en-US" smtClean="0"/>
              <a:pPr/>
              <a:t>2024年2月26日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フッターを追加</a:t>
            </a:r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4C99D79-8A4B-4031-B1E0-AF26F8EDF2BC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3529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77DB1-A221-46F7-B996-4DB4EF81C260}" type="datetime4">
              <a:rPr lang="ja-JP" altLang="en-US" smtClean="0"/>
              <a:pPr/>
              <a:t>2024年2月26日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フッターを追加</a:t>
            </a:r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027081515"/>
      </p:ext>
    </p:extLst>
  </p:cSld>
  <p:clrMapOvr>
    <a:masterClrMapping/>
  </p:clrMapOvr>
  <p:hf sldNum="0"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6877DB1-A221-46F7-B996-4DB4EF81C260}" type="datetime4">
              <a:rPr lang="ja-JP" altLang="en-US" smtClean="0"/>
              <a:pPr/>
              <a:t>2024年2月26日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フッターを追加</a:t>
            </a:r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4C99D79-8A4B-4031-B1E0-AF26F8EDF2BC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9901324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77DB1-A221-46F7-B996-4DB4EF81C260}" type="datetime4">
              <a:rPr lang="ja-JP" altLang="en-US" smtClean="0"/>
              <a:pPr/>
              <a:t>2024年2月26日</a:t>
            </a:fld>
            <a:endParaRPr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フッターを追加</a:t>
            </a:r>
            <a:endParaRPr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98399545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6877DB1-A221-46F7-B996-4DB4EF81C260}" type="datetime4">
              <a:rPr lang="ja-JP" altLang="en-US" smtClean="0"/>
              <a:pPr/>
              <a:t>2024年2月26日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フッターを追加</a:t>
            </a:r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4C99D79-8A4B-4031-B1E0-AF26F8EDF2BC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9420936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77DB1-A221-46F7-B996-4DB4EF81C260}" type="datetime4">
              <a:rPr lang="ja-JP" altLang="en-US" smtClean="0"/>
              <a:pPr/>
              <a:t>2024年2月26日</a:t>
            </a:fld>
            <a:endParaRPr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フッターを追加</a:t>
            </a:r>
            <a:endParaRPr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646874618"/>
      </p:ext>
    </p:extLst>
  </p:cSld>
  <p:clrMapOvr>
    <a:masterClrMapping/>
  </p:clrMapOvr>
  <p:hf sldNum="0" hdr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920CDF0-F620-45B9-A4AC-F63167D50AEE}" type="datetime4">
              <a:rPr lang="ja-JP" altLang="en-US" noProof="0" smtClean="0"/>
              <a:t>2024年2月26日</a:t>
            </a:fld>
            <a:endParaRPr lang="ja-JP" alt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ja-JP" altLang="en-US" noProof="0"/>
              <a:t>フッターを追加</a:t>
            </a:r>
            <a:endParaRPr lang="ja-JP" alt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C99D79-8A4B-4031-B1E0-AF26F8EDF2BC}" type="slidenum">
              <a:rPr lang="en-US" altLang="ja-JP" noProof="0" smtClean="0"/>
              <a:t>‹#›</a:t>
            </a:fld>
            <a:endParaRPr lang="en-US" altLang="ja-JP" noProof="0" dirty="0"/>
          </a:p>
        </p:txBody>
      </p:sp>
    </p:spTree>
    <p:extLst>
      <p:ext uri="{BB962C8B-B14F-4D97-AF65-F5344CB8AC3E}">
        <p14:creationId xmlns:p14="http://schemas.microsoft.com/office/powerpoint/2010/main" val="2759415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77DB1-A221-46F7-B996-4DB4EF81C260}" type="datetime4">
              <a:rPr lang="ja-JP" altLang="en-US" smtClean="0"/>
              <a:pPr/>
              <a:t>2024年2月26日</a:t>
            </a:fld>
            <a:endParaRPr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フッターを追加</a:t>
            </a:r>
            <a:endParaRPr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642172675"/>
      </p:ext>
    </p:extLst>
  </p:cSld>
  <p:clrMapOvr>
    <a:masterClrMapping/>
  </p:clrMapOvr>
  <p:hf sldNum="0" hdr="0" ft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6877DB1-A221-46F7-B996-4DB4EF81C260}" type="datetime4">
              <a:rPr lang="ja-JP" altLang="en-US" smtClean="0"/>
              <a:pPr/>
              <a:t>2024年2月26日</a:t>
            </a:fld>
            <a:endParaRPr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フッターを追加</a:t>
            </a:r>
            <a:endParaRPr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4C99D79-8A4B-4031-B1E0-AF26F8EDF2BC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48263089"/>
      </p:ext>
    </p:extLst>
  </p:cSld>
  <p:clrMapOvr>
    <a:masterClrMapping/>
  </p:clrMapOvr>
  <p:hf sldNum="0" hdr="0" ft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6877DB1-A221-46F7-B996-4DB4EF81C260}" type="datetime4">
              <a:rPr lang="ja-JP" altLang="en-US" smtClean="0"/>
              <a:pPr/>
              <a:t>2024年2月26日</a:t>
            </a:fld>
            <a:endParaRPr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フッターを追加</a:t>
            </a:r>
            <a:endParaRPr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4C99D79-8A4B-4031-B1E0-AF26F8EDF2BC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5503571"/>
      </p:ext>
    </p:extLst>
  </p:cSld>
  <p:clrMapOvr>
    <a:masterClrMapping/>
  </p:clrMapOvr>
  <p:hf sldNum="0" hdr="0" ft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77DB1-A221-46F7-B996-4DB4EF81C260}" type="datetime4">
              <a:rPr lang="ja-JP" altLang="en-US" smtClean="0"/>
              <a:pPr/>
              <a:t>2024年2月26日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フッターを追加</a:t>
            </a:r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41238915"/>
      </p:ext>
    </p:extLst>
  </p:cSld>
  <p:clrMapOvr>
    <a:masterClrMapping/>
  </p:clrMapOvr>
  <p:hf sldNum="0" hdr="0" ft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77DB1-A221-46F7-B996-4DB4EF81C260}" type="datetime4">
              <a:rPr lang="ja-JP" altLang="en-US" smtClean="0"/>
              <a:pPr/>
              <a:t>2024年2月26日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フッターを追加</a:t>
            </a:r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842062869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77DB1-A221-46F7-B996-4DB4EF81C260}" type="datetime4">
              <a:rPr lang="ja-JP" altLang="en-US" smtClean="0"/>
              <a:pPr/>
              <a:t>2024年2月26日</a:t>
            </a:fld>
            <a:endParaRPr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フッターを追加</a:t>
            </a:r>
            <a:endParaRPr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851266788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77DB1-A221-46F7-B996-4DB4EF81C260}" type="datetime4">
              <a:rPr lang="ja-JP" altLang="en-US" smtClean="0"/>
              <a:pPr/>
              <a:t>2024年2月26日</a:t>
            </a:fld>
            <a:endParaRPr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フッターを追加</a:t>
            </a:r>
            <a:endParaRPr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580667349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920CDF0-F620-45B9-A4AC-F63167D50AEE}" type="datetime4">
              <a:rPr lang="ja-JP" altLang="en-US" noProof="0" smtClean="0"/>
              <a:t>2024年2月26日</a:t>
            </a:fld>
            <a:endParaRPr lang="ja-JP" alt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ja-JP" altLang="en-US" noProof="0"/>
              <a:t>フッターを追加</a:t>
            </a:r>
            <a:endParaRPr lang="ja-JP" alt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C99D79-8A4B-4031-B1E0-AF26F8EDF2BC}" type="slidenum">
              <a:rPr lang="en-US" altLang="ja-JP" noProof="0" smtClean="0"/>
              <a:t>‹#›</a:t>
            </a:fld>
            <a:endParaRPr lang="en-US" altLang="ja-JP" noProof="0" dirty="0"/>
          </a:p>
        </p:txBody>
      </p:sp>
    </p:spTree>
    <p:extLst>
      <p:ext uri="{BB962C8B-B14F-4D97-AF65-F5344CB8AC3E}">
        <p14:creationId xmlns:p14="http://schemas.microsoft.com/office/powerpoint/2010/main" val="562857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77DB1-A221-46F7-B996-4DB4EF81C260}" type="datetime4">
              <a:rPr lang="ja-JP" altLang="en-US" smtClean="0"/>
              <a:pPr/>
              <a:t>2024年2月26日</a:t>
            </a:fld>
            <a:endParaRPr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フッターを追加</a:t>
            </a:r>
            <a:endParaRPr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898800471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6877DB1-A221-46F7-B996-4DB4EF81C260}" type="datetime4">
              <a:rPr lang="ja-JP" altLang="en-US" smtClean="0"/>
              <a:pPr/>
              <a:t>2024年2月26日</a:t>
            </a:fld>
            <a:endParaRPr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フッターを追加</a:t>
            </a:r>
            <a:endParaRPr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4C99D79-8A4B-4031-B1E0-AF26F8EDF2BC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86502594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6877DB1-A221-46F7-B996-4DB4EF81C260}" type="datetime4">
              <a:rPr lang="ja-JP" altLang="en-US" smtClean="0"/>
              <a:pPr/>
              <a:t>2024年2月26日</a:t>
            </a:fld>
            <a:endParaRPr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フッターを追加</a:t>
            </a:r>
            <a:endParaRPr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4C99D79-8A4B-4031-B1E0-AF26F8EDF2BC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2047799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C6877DB1-A221-46F7-B996-4DB4EF81C260}" type="datetime4">
              <a:rPr lang="ja-JP" altLang="en-US" smtClean="0"/>
              <a:pPr/>
              <a:t>2024年2月26日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フッターを追加</a:t>
            </a:r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34C99D79-8A4B-4031-B1E0-AF26F8EDF2BC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35609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2" r:id="rId1"/>
    <p:sldLayoutId id="2147484083" r:id="rId2"/>
    <p:sldLayoutId id="2147484084" r:id="rId3"/>
    <p:sldLayoutId id="2147484085" r:id="rId4"/>
    <p:sldLayoutId id="2147484086" r:id="rId5"/>
    <p:sldLayoutId id="2147484087" r:id="rId6"/>
    <p:sldLayoutId id="2147484088" r:id="rId7"/>
    <p:sldLayoutId id="2147484089" r:id="rId8"/>
    <p:sldLayoutId id="2147484090" r:id="rId9"/>
    <p:sldLayoutId id="2147484091" r:id="rId10"/>
    <p:sldLayoutId id="2147484092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kumimoji="1"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kumimoji="1"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kumimoji="1"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kumimoji="1"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kumimoji="1"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kumimoji="1"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kumimoji="1"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1368">
          <p15:clr>
            <a:srgbClr val="F26B43"/>
          </p15:clr>
        </p15:guide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9997" y="447188"/>
            <a:ext cx="7524003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7" y="2184400"/>
            <a:ext cx="7524003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2797" y="6041361"/>
            <a:ext cx="628953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フッターを追加</a:t>
            </a:r>
            <a:endParaRPr lang="ja-JP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1422" y="6041361"/>
            <a:ext cx="993161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C6877DB1-A221-46F7-B996-4DB4EF81C260}" type="datetime4">
              <a:rPr lang="ja-JP" altLang="en-US" smtClean="0"/>
              <a:pPr/>
              <a:t>2024年2月26日</a:t>
            </a:fld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4584" y="5915887"/>
            <a:ext cx="796616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34C99D79-8A4B-4031-B1E0-AF26F8EDF2BC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306480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92" r:id="rId1"/>
    <p:sldLayoutId id="2147484193" r:id="rId2"/>
    <p:sldLayoutId id="2147484194" r:id="rId3"/>
    <p:sldLayoutId id="2147484195" r:id="rId4"/>
    <p:sldLayoutId id="2147484196" r:id="rId5"/>
    <p:sldLayoutId id="2147484197" r:id="rId6"/>
    <p:sldLayoutId id="2147484198" r:id="rId7"/>
    <p:sldLayoutId id="2147484199" r:id="rId8"/>
    <p:sldLayoutId id="2147484200" r:id="rId9"/>
    <p:sldLayoutId id="2147484201" r:id="rId10"/>
    <p:sldLayoutId id="2147484202" r:id="rId11"/>
    <p:sldLayoutId id="2147484203" r:id="rId12"/>
    <p:sldLayoutId id="2147484204" r:id="rId13"/>
    <p:sldLayoutId id="2147484205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kumimoji="1" sz="4000" b="1" kern="1200">
          <a:solidFill>
            <a:srgbClr val="FEFEFE"/>
          </a:solidFill>
          <a:latin typeface="+mj-lt"/>
          <a:ea typeface="+mj-ea"/>
          <a:cs typeface="Trebuchet M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C6877DB1-A221-46F7-B996-4DB4EF81C260}" type="datetime4">
              <a:rPr lang="ja-JP" altLang="en-US" smtClean="0"/>
              <a:pPr/>
              <a:t>2024年2月26日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フッターを追加</a:t>
            </a:r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34C99D79-8A4B-4031-B1E0-AF26F8EDF2BC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1501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7" r:id="rId1"/>
    <p:sldLayoutId id="2147484208" r:id="rId2"/>
    <p:sldLayoutId id="2147484209" r:id="rId3"/>
    <p:sldLayoutId id="2147484210" r:id="rId4"/>
    <p:sldLayoutId id="2147484211" r:id="rId5"/>
    <p:sldLayoutId id="2147484212" r:id="rId6"/>
    <p:sldLayoutId id="2147484213" r:id="rId7"/>
    <p:sldLayoutId id="2147484214" r:id="rId8"/>
    <p:sldLayoutId id="2147484215" r:id="rId9"/>
    <p:sldLayoutId id="2147484216" r:id="rId10"/>
    <p:sldLayoutId id="214748421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kumimoji="1"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kumimoji="1"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kumimoji="1"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kumimoji="1"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kumimoji="1"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kumimoji="1"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kumimoji="1"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1368">
          <p15:clr>
            <a:srgbClr val="F26B43"/>
          </p15:clr>
        </p15:guide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852367"/>
            <a:ext cx="7772399" cy="2304256"/>
          </a:xfrm>
          <a:noFill/>
        </p:spPr>
        <p:txBody>
          <a:bodyPr rtlCol="0">
            <a:noAutofit/>
          </a:bodyPr>
          <a:lstStyle/>
          <a:p>
            <a:pPr algn="ctr" rtl="0">
              <a:lnSpc>
                <a:spcPct val="100000"/>
              </a:lnSpc>
            </a:pPr>
            <a:r>
              <a:rPr lang="ja-JP" altLang="en-US" sz="4800" b="1" spc="800" dirty="0">
                <a:latin typeface="じゆうちょうフォント" panose="02000600000000000000" pitchFamily="2" charset="-128"/>
                <a:ea typeface="じゆうちょうフォント" panose="02000600000000000000" pitchFamily="2" charset="-128"/>
              </a:rPr>
              <a:t>令和６年度</a:t>
            </a:r>
            <a:br>
              <a:rPr lang="en-US" altLang="ja-JP" sz="4800" b="1" spc="800" dirty="0">
                <a:latin typeface="じゆうちょうフォント" panose="02000600000000000000" pitchFamily="2" charset="-128"/>
                <a:ea typeface="じゆうちょうフォント" panose="02000600000000000000" pitchFamily="2" charset="-128"/>
              </a:rPr>
            </a:br>
            <a:r>
              <a:rPr lang="ja-JP" altLang="en-US" sz="4800" b="1" spc="800" dirty="0">
                <a:latin typeface="じゆうちょうフォント" panose="02000600000000000000" pitchFamily="2" charset="-128"/>
                <a:ea typeface="じゆうちょうフォント" panose="02000600000000000000" pitchFamily="2" charset="-128"/>
              </a:rPr>
              <a:t>「あったかみなみ」</a:t>
            </a:r>
            <a:br>
              <a:rPr lang="en-US" altLang="ja-JP" sz="4800" b="1" spc="800" dirty="0">
                <a:latin typeface="じゆうちょうフォント" panose="02000600000000000000" pitchFamily="2" charset="-128"/>
                <a:ea typeface="じゆうちょうフォント" panose="02000600000000000000" pitchFamily="2" charset="-128"/>
              </a:rPr>
            </a:br>
            <a:r>
              <a:rPr lang="ja-JP" altLang="en-US" sz="4800" b="1" spc="800" dirty="0">
                <a:latin typeface="じゆうちょうフォント" panose="02000600000000000000" pitchFamily="2" charset="-128"/>
                <a:ea typeface="じゆうちょうフォント" panose="02000600000000000000" pitchFamily="2" charset="-128"/>
              </a:rPr>
              <a:t>活動支援補助金</a:t>
            </a:r>
            <a:br>
              <a:rPr lang="en-US" altLang="ja-JP" sz="4800" b="1" spc="800" dirty="0">
                <a:latin typeface="じゆうちょうフォント" panose="02000600000000000000" pitchFamily="2" charset="-128"/>
                <a:ea typeface="じゆうちょうフォント" panose="02000600000000000000" pitchFamily="2" charset="-128"/>
              </a:rPr>
            </a:br>
            <a:r>
              <a:rPr lang="ja-JP" altLang="en-US" sz="4800" b="1" spc="800" dirty="0">
                <a:latin typeface="じゆうちょうフォント" panose="02000600000000000000" pitchFamily="2" charset="-128"/>
                <a:ea typeface="じゆうちょうフォント" panose="02000600000000000000" pitchFamily="2" charset="-128"/>
              </a:rPr>
              <a:t>説明資料</a:t>
            </a:r>
          </a:p>
        </p:txBody>
      </p:sp>
      <p:sp>
        <p:nvSpPr>
          <p:cNvPr id="7" name="サブタイトル 2"/>
          <p:cNvSpPr txBox="1">
            <a:spLocks/>
          </p:cNvSpPr>
          <p:nvPr/>
        </p:nvSpPr>
        <p:spPr>
          <a:xfrm>
            <a:off x="251520" y="5545133"/>
            <a:ext cx="7874881" cy="1526038"/>
          </a:xfrm>
          <a:prstGeom prst="rect">
            <a:avLst/>
          </a:prstGeom>
        </p:spPr>
        <p:txBody>
          <a:bodyPr vert="horz" lIns="121899" tIns="60949" rIns="121899" bIns="60949" rtlCol="0">
            <a:noAutofit/>
          </a:bodyPr>
          <a:lstStyle>
            <a:lvl1pPr marL="0" indent="0" algn="l" defTabSz="914484" rtl="0" eaLnBrk="1" latinLnBrk="0" hangingPunct="1">
              <a:lnSpc>
                <a:spcPct val="90000"/>
              </a:lnSpc>
              <a:spcBef>
                <a:spcPts val="1350"/>
              </a:spcBef>
              <a:buClr>
                <a:schemeClr val="accent1">
                  <a:lumMod val="75000"/>
                </a:schemeClr>
              </a:buClr>
              <a:buFont typeface="Arial" pitchFamily="34" charset="0"/>
              <a:buNone/>
              <a:defRPr kumimoji="1" sz="2101" kern="1200">
                <a:solidFill>
                  <a:schemeClr val="accent1">
                    <a:lumMod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1pPr>
            <a:lvl2pPr marL="457242" indent="0" algn="ctr" defTabSz="914484" rtl="0" eaLnBrk="1" latinLnBrk="0" hangingPunct="1">
              <a:lnSpc>
                <a:spcPct val="90000"/>
              </a:lnSpc>
              <a:spcBef>
                <a:spcPts val="900"/>
              </a:spcBef>
              <a:buClr>
                <a:schemeClr val="accent1">
                  <a:lumMod val="75000"/>
                </a:schemeClr>
              </a:buClr>
              <a:buFont typeface="Arial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2pPr>
            <a:lvl3pPr marL="914484" indent="0" algn="ctr" defTabSz="914484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Font typeface="Arial" pitchFamily="34" charset="0"/>
              <a:buNone/>
              <a:defRPr kumimoji="1" sz="15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3pPr>
            <a:lvl4pPr marL="1371726" indent="0" algn="ctr" defTabSz="914484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Font typeface="Arial" pitchFamily="34" charset="0"/>
              <a:buNone/>
              <a:defRPr kumimoji="1" sz="15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4pPr>
            <a:lvl5pPr marL="1828967" indent="0" algn="ctr" defTabSz="914484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Font typeface="Arial" pitchFamily="34" charset="0"/>
              <a:buNone/>
              <a:defRPr kumimoji="1" sz="15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5pPr>
            <a:lvl6pPr marL="2286210" indent="0" algn="ctr" defTabSz="914484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Arial" pitchFamily="34" charset="0"/>
              <a:buNone/>
              <a:defRPr kumimoji="1" sz="15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451" indent="0" algn="ctr" defTabSz="914484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Arial" pitchFamily="34" charset="0"/>
              <a:buNone/>
              <a:defRPr kumimoji="1" sz="15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693" indent="0" algn="ctr" defTabSz="914484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Arial" pitchFamily="34" charset="0"/>
              <a:buNone/>
              <a:defRPr kumimoji="1" sz="15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935" indent="0" algn="ctr" defTabSz="914484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Arial" pitchFamily="34" charset="0"/>
              <a:buNone/>
              <a:defRPr kumimoji="1" sz="15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600" spc="600" dirty="0">
                <a:solidFill>
                  <a:srgbClr val="4A2318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そんな皆様の思いを</a:t>
            </a:r>
            <a:endParaRPr lang="en-US" altLang="ja-JP" sz="3600" spc="600" dirty="0">
              <a:solidFill>
                <a:srgbClr val="4A2318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3600" spc="600" dirty="0">
                <a:solidFill>
                  <a:srgbClr val="4A2318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サポートします！</a:t>
            </a:r>
          </a:p>
        </p:txBody>
      </p:sp>
      <p:grpSp>
        <p:nvGrpSpPr>
          <p:cNvPr id="12" name="グループ化 11"/>
          <p:cNvGrpSpPr/>
          <p:nvPr/>
        </p:nvGrpSpPr>
        <p:grpSpPr>
          <a:xfrm>
            <a:off x="251520" y="3884249"/>
            <a:ext cx="1728627" cy="1624082"/>
            <a:chOff x="6520" y="2308233"/>
            <a:chExt cx="2315264" cy="2579151"/>
          </a:xfrm>
        </p:grpSpPr>
        <p:pic>
          <p:nvPicPr>
            <p:cNvPr id="9" name="図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16707" y="2879772"/>
              <a:ext cx="1205077" cy="2007612"/>
            </a:xfrm>
            <a:prstGeom prst="rect">
              <a:avLst/>
            </a:prstGeom>
          </p:spPr>
        </p:pic>
        <p:pic>
          <p:nvPicPr>
            <p:cNvPr id="8" name="図 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520" y="2308233"/>
              <a:ext cx="1213505" cy="2205857"/>
            </a:xfrm>
            <a:prstGeom prst="rect">
              <a:avLst/>
            </a:prstGeom>
          </p:spPr>
        </p:pic>
      </p:grpSp>
      <p:pic>
        <p:nvPicPr>
          <p:cNvPr id="14" name="図 13">
            <a:extLst>
              <a:ext uri="{FF2B5EF4-FFF2-40B4-BE49-F238E27FC236}">
                <a16:creationId xmlns:a16="http://schemas.microsoft.com/office/drawing/2014/main" id="{012A1C53-A83E-403F-A05C-262DC4D91A7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6686" y="151304"/>
            <a:ext cx="1979379" cy="2291660"/>
          </a:xfrm>
          <a:prstGeom prst="rect">
            <a:avLst/>
          </a:prstGeom>
          <a:noFill/>
          <a:effectLst>
            <a:glow rad="279400">
              <a:schemeClr val="tx2">
                <a:lumMod val="75000"/>
                <a:lumOff val="25000"/>
                <a:alpha val="40000"/>
              </a:schemeClr>
            </a:glow>
          </a:effectLst>
        </p:spPr>
      </p:pic>
      <p:sp>
        <p:nvSpPr>
          <p:cNvPr id="11" name="円形吹き出し 10"/>
          <p:cNvSpPr/>
          <p:nvPr/>
        </p:nvSpPr>
        <p:spPr>
          <a:xfrm>
            <a:off x="2538924" y="4244145"/>
            <a:ext cx="5417452" cy="844427"/>
          </a:xfrm>
          <a:prstGeom prst="wedgeEllipseCallout">
            <a:avLst>
              <a:gd name="adj1" fmla="val -57446"/>
              <a:gd name="adj2" fmla="val 6008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自分たちの活動で</a:t>
            </a:r>
            <a:r>
              <a:rPr lang="ja-JP" altLang="en-US" sz="1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まち</a:t>
            </a:r>
            <a:r>
              <a:rPr lang="ja-JP" altLang="en-US" sz="1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を元気にしたい</a:t>
            </a:r>
          </a:p>
        </p:txBody>
      </p:sp>
    </p:spTree>
    <p:extLst>
      <p:ext uri="{BB962C8B-B14F-4D97-AF65-F5344CB8AC3E}">
        <p14:creationId xmlns:p14="http://schemas.microsoft.com/office/powerpoint/2010/main" val="2801835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CD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227389" y="187211"/>
            <a:ext cx="8496944" cy="720080"/>
          </a:xfrm>
        </p:spPr>
        <p:txBody>
          <a:bodyPr rtlCol="0">
            <a:noAutofit/>
          </a:bodyPr>
          <a:lstStyle/>
          <a:p>
            <a:pPr rtl="0"/>
            <a:r>
              <a:rPr lang="ja-JP" altLang="en-US" sz="4000" dirty="0">
                <a:latin typeface="じゆうちょうフォント" panose="02000600000000000000" pitchFamily="2" charset="-128"/>
                <a:ea typeface="じゆうちょうフォント" panose="02000600000000000000" pitchFamily="2" charset="-128"/>
              </a:rPr>
              <a:t>　</a:t>
            </a:r>
            <a:r>
              <a:rPr lang="en-US" altLang="ja-JP" sz="4000" dirty="0">
                <a:latin typeface="じゆうちょうフォント" panose="02000600000000000000" pitchFamily="2" charset="-128"/>
                <a:ea typeface="じゆうちょうフォント" panose="02000600000000000000" pitchFamily="2" charset="-128"/>
              </a:rPr>
              <a:t>※</a:t>
            </a:r>
            <a:r>
              <a:rPr lang="ja-JP" altLang="en-US" sz="4000" dirty="0">
                <a:latin typeface="じゆうちょうフォント" panose="02000600000000000000" pitchFamily="2" charset="-128"/>
                <a:ea typeface="じゆうちょうフォント" panose="02000600000000000000" pitchFamily="2" charset="-128"/>
              </a:rPr>
              <a:t>補助金対象</a:t>
            </a:r>
            <a:r>
              <a:rPr lang="ja-JP" altLang="en-US" sz="4000" dirty="0">
                <a:solidFill>
                  <a:srgbClr val="FF0000"/>
                </a:solidFill>
                <a:latin typeface="じゆうちょうフォント" panose="02000600000000000000" pitchFamily="2" charset="-128"/>
                <a:ea typeface="じゆうちょうフォント" panose="02000600000000000000" pitchFamily="2" charset="-128"/>
              </a:rPr>
              <a:t>外</a:t>
            </a:r>
            <a:r>
              <a:rPr lang="ja-JP" altLang="en-US" sz="4000" dirty="0">
                <a:latin typeface="じゆうちょうフォント" panose="02000600000000000000" pitchFamily="2" charset="-128"/>
                <a:ea typeface="じゆうちょうフォント" panose="02000600000000000000" pitchFamily="2" charset="-128"/>
              </a:rPr>
              <a:t>経費について</a:t>
            </a:r>
            <a:endParaRPr lang="en-US" altLang="ja-JP" sz="4000" dirty="0">
              <a:latin typeface="じゆうちょうフォント" panose="02000600000000000000" pitchFamily="2" charset="-128"/>
              <a:ea typeface="じゆうちょうフォント" panose="02000600000000000000" pitchFamily="2" charset="-128"/>
            </a:endParaRPr>
          </a:p>
        </p:txBody>
      </p:sp>
      <p:sp>
        <p:nvSpPr>
          <p:cNvPr id="31" name="思考の吹き出し: 雲形 30">
            <a:extLst>
              <a:ext uri="{FF2B5EF4-FFF2-40B4-BE49-F238E27FC236}">
                <a16:creationId xmlns:a16="http://schemas.microsoft.com/office/drawing/2014/main" id="{B90441B3-794D-487E-968B-A951DE0F2476}"/>
              </a:ext>
            </a:extLst>
          </p:cNvPr>
          <p:cNvSpPr/>
          <p:nvPr/>
        </p:nvSpPr>
        <p:spPr>
          <a:xfrm>
            <a:off x="7740352" y="66674"/>
            <a:ext cx="1403648" cy="720080"/>
          </a:xfrm>
          <a:prstGeom prst="cloudCallout">
            <a:avLst>
              <a:gd name="adj1" fmla="val -67706"/>
              <a:gd name="adj2" fmla="val 4031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例</a:t>
            </a:r>
          </a:p>
        </p:txBody>
      </p:sp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F68E4799-9FAC-4AFC-A502-EB69287DB8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0919435"/>
              </p:ext>
            </p:extLst>
          </p:nvPr>
        </p:nvGraphicFramePr>
        <p:xfrm>
          <a:off x="227389" y="907291"/>
          <a:ext cx="8712968" cy="5142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2984380729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3459455400"/>
                    </a:ext>
                  </a:extLst>
                </a:gridCol>
                <a:gridCol w="7200800">
                  <a:extLst>
                    <a:ext uri="{9D8B030D-6E8A-4147-A177-3AD203B41FA5}">
                      <a16:colId xmlns:a16="http://schemas.microsoft.com/office/drawing/2014/main" val="2490216714"/>
                    </a:ext>
                  </a:extLst>
                </a:gridCol>
              </a:tblGrid>
              <a:tr h="1298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№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576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i="0" u="sng" dirty="0"/>
                        <a:t>経費項目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576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補助対象</a:t>
                      </a:r>
                      <a:r>
                        <a:rPr kumimoji="1" lang="ja-JP" altLang="en-US" dirty="0">
                          <a:solidFill>
                            <a:srgbClr val="FF0000"/>
                          </a:solidFill>
                        </a:rPr>
                        <a:t>外</a:t>
                      </a:r>
                      <a:r>
                        <a:rPr kumimoji="1" lang="ja-JP" altLang="en-US" dirty="0"/>
                        <a:t>経費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57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3966270"/>
                  </a:ext>
                </a:extLst>
              </a:tr>
              <a:tr h="3766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１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EA"/>
                    </a:solidFill>
                  </a:tcPr>
                </a:tc>
                <a:tc>
                  <a:txBody>
                    <a:bodyPr/>
                    <a:lstStyle/>
                    <a:p>
                      <a:pPr marL="27940" indent="-27940" algn="dist"/>
                      <a:r>
                        <a:rPr lang="ja-JP" sz="1200" kern="0" dirty="0"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ＭＳ Ｐゴシック" panose="020B0600070205080204" pitchFamily="50" charset="-128"/>
                        </a:rPr>
                        <a:t>報 償 費</a:t>
                      </a:r>
                      <a:endParaRPr lang="ja-JP" sz="11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EA"/>
                    </a:solidFill>
                  </a:tcPr>
                </a:tc>
                <a:tc>
                  <a:txBody>
                    <a:bodyPr/>
                    <a:lstStyle/>
                    <a:p>
                      <a:pPr marL="27940" indent="-27940" algn="l"/>
                      <a:r>
                        <a:rPr lang="ja-JP" altLang="en-US" sz="1200" kern="0" dirty="0">
                          <a:solidFill>
                            <a:schemeClr val="tx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ＭＳ Ｐゴシック" panose="020B0600070205080204" pitchFamily="50" charset="-128"/>
                        </a:rPr>
                        <a:t>ア </a:t>
                      </a:r>
                      <a:r>
                        <a:rPr lang="ja-JP" sz="1200" kern="0" dirty="0">
                          <a:solidFill>
                            <a:schemeClr val="tx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ＭＳ Ｐゴシック" panose="020B0600070205080204" pitchFamily="50" charset="-128"/>
                        </a:rPr>
                        <a:t>団体構成員への謝礼</a:t>
                      </a:r>
                      <a:endParaRPr lang="en-US" altLang="ja-JP" sz="1200" kern="0" dirty="0">
                        <a:solidFill>
                          <a:schemeClr val="tx1"/>
                        </a:solidFill>
                        <a:effectLst/>
                        <a:highlight>
                          <a:srgbClr val="FF0000"/>
                        </a:highlight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Ｐゴシック" panose="020B0600070205080204" pitchFamily="50" charset="-128"/>
                      </a:endParaRPr>
                    </a:p>
                    <a:p>
                      <a:pPr marL="27940" indent="-27940" algn="l"/>
                      <a:r>
                        <a:rPr lang="ja-JP" altLang="en-US" sz="1200" kern="0" dirty="0">
                          <a:solidFill>
                            <a:schemeClr val="tx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ＭＳ Ｐゴシック" panose="020B0600070205080204" pitchFamily="50" charset="-128"/>
                        </a:rPr>
                        <a:t>イ </a:t>
                      </a:r>
                      <a:r>
                        <a:rPr lang="ja-JP" sz="1200" kern="0" dirty="0">
                          <a:solidFill>
                            <a:schemeClr val="tx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ＭＳ Ｐゴシック" panose="020B0600070205080204" pitchFamily="50" charset="-128"/>
                        </a:rPr>
                        <a:t>団体構成員に対する講習等への謝礼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996500"/>
                  </a:ext>
                </a:extLst>
              </a:tr>
              <a:tr h="19171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２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EA"/>
                    </a:solidFill>
                  </a:tcPr>
                </a:tc>
                <a:tc>
                  <a:txBody>
                    <a:bodyPr/>
                    <a:lstStyle/>
                    <a:p>
                      <a:pPr marL="27940" indent="-27940" algn="dist"/>
                      <a:r>
                        <a:rPr lang="ja-JP" sz="1200" kern="0" dirty="0"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ＭＳ Ｐゴシック" panose="020B0600070205080204" pitchFamily="50" charset="-128"/>
                        </a:rPr>
                        <a:t>交 通 費</a:t>
                      </a:r>
                      <a:endParaRPr lang="ja-JP" sz="11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EA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ア 補助事業と直接関係性のない交通費　／イ 事業参加者に対する旅費</a:t>
                      </a: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0580881"/>
                  </a:ext>
                </a:extLst>
              </a:tr>
              <a:tr h="45480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３</a:t>
                      </a:r>
                      <a:endParaRPr kumimoji="1" lang="en-US" altLang="ja-JP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EA"/>
                    </a:solidFill>
                  </a:tcPr>
                </a:tc>
                <a:tc>
                  <a:txBody>
                    <a:bodyPr/>
                    <a:lstStyle/>
                    <a:p>
                      <a:pPr marL="27940" indent="-27940" algn="dist"/>
                      <a:r>
                        <a:rPr lang="ja-JP" sz="1200" kern="0" dirty="0">
                          <a:solidFill>
                            <a:schemeClr val="tx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ＭＳ Ｐゴシック" panose="020B0600070205080204" pitchFamily="50" charset="-128"/>
                        </a:rPr>
                        <a:t>消耗品費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EA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ア 補助事業と直接関係性のない交通費 ／ イ 事業終了後も使用可能な物品</a:t>
                      </a:r>
                    </a:p>
                    <a:p>
                      <a:pPr algn="just"/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ウ 団体が日常的に使用するもの　／ エ 備品</a:t>
                      </a: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5203"/>
                  </a:ext>
                </a:extLst>
              </a:tr>
              <a:tr h="28154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EA"/>
                    </a:solidFill>
                  </a:tcPr>
                </a:tc>
                <a:tc>
                  <a:txBody>
                    <a:bodyPr/>
                    <a:lstStyle/>
                    <a:p>
                      <a:pPr marL="27940" indent="-27940" algn="dist"/>
                      <a:r>
                        <a:rPr lang="ja-JP" sz="1200" kern="0" dirty="0"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ＭＳ Ｐゴシック" panose="020B0600070205080204" pitchFamily="50" charset="-128"/>
                        </a:rPr>
                        <a:t>食　糧　費</a:t>
                      </a:r>
                      <a:endParaRPr lang="ja-JP" sz="11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EA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ア 団体構成員のみの会議の茶菓代 ／イ 酒類に要する経費　／ウ 宿泊時の食事代　</a:t>
                      </a: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0146127"/>
                  </a:ext>
                </a:extLst>
              </a:tr>
              <a:tr h="37625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５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EA"/>
                    </a:solidFill>
                  </a:tcPr>
                </a:tc>
                <a:tc>
                  <a:txBody>
                    <a:bodyPr/>
                    <a:lstStyle/>
                    <a:p>
                      <a:pPr marL="26670" indent="-26670" algn="dist"/>
                      <a:r>
                        <a:rPr lang="ja-JP" sz="1100" kern="100" dirty="0">
                          <a:solidFill>
                            <a:schemeClr val="tx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印　刷　費</a:t>
                      </a: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EA"/>
                    </a:solidFill>
                  </a:tcPr>
                </a:tc>
                <a:tc>
                  <a:txBody>
                    <a:bodyPr/>
                    <a:lstStyle/>
                    <a:p>
                      <a:pPr marL="26670" indent="-26670" algn="l"/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ア 団体又は団体構成員の印刷機を使用して印刷する経費</a:t>
                      </a:r>
                      <a:endParaRPr lang="en-US" altLang="ja-JP" sz="1200" kern="100" dirty="0">
                        <a:solidFill>
                          <a:schemeClr val="tx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marL="26670" indent="-26670" algn="l"/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イ 団体運営のための経常的な会議等で使用する資料のコピー代</a:t>
                      </a:r>
                      <a:endParaRPr lang="en-US" altLang="ja-JP" sz="1200" kern="100" dirty="0">
                        <a:solidFill>
                          <a:schemeClr val="tx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marL="26670" indent="-26670" algn="l"/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ウ 区以外の機関等への報告書等の印刷経費</a:t>
                      </a: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6113226"/>
                  </a:ext>
                </a:extLst>
              </a:tr>
              <a:tr h="3675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６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EA"/>
                    </a:solidFill>
                  </a:tcPr>
                </a:tc>
                <a:tc>
                  <a:txBody>
                    <a:bodyPr/>
                    <a:lstStyle/>
                    <a:p>
                      <a:pPr marL="27940" indent="-27940" algn="dist"/>
                      <a:r>
                        <a:rPr lang="ja-JP" sz="1200" kern="0" dirty="0">
                          <a:solidFill>
                            <a:schemeClr val="tx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ＭＳ Ｐゴシック" panose="020B0600070205080204" pitchFamily="50" charset="-128"/>
                        </a:rPr>
                        <a:t>通　　信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marL="27940" indent="-27940" algn="dist"/>
                      <a:r>
                        <a:rPr lang="ja-JP" sz="1200" kern="0" dirty="0">
                          <a:solidFill>
                            <a:schemeClr val="tx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ＭＳ Ｐゴシック" panose="020B0600070205080204" pitchFamily="50" charset="-128"/>
                        </a:rPr>
                        <a:t>運　搬　費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EA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ア 団体又は団体構成員が所有する電話・ファクシミリ・電子メール等の通話料・通信料</a:t>
                      </a:r>
                    </a:p>
                    <a:p>
                      <a:pPr algn="just"/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イ テレフォンカード又は</a:t>
                      </a:r>
                      <a:r>
                        <a:rPr lang="en-US" altLang="ja-JP" sz="1200" kern="100" dirty="0">
                          <a:solidFill>
                            <a:schemeClr val="tx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IC</a:t>
                      </a: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カード等の公衆電話用のプリペイドカード購入費</a:t>
                      </a:r>
                      <a:endParaRPr lang="en-US" altLang="ja-JP" sz="1200" kern="100" dirty="0">
                        <a:solidFill>
                          <a:schemeClr val="tx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ウ 自家用車等のガソリン代</a:t>
                      </a: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7612281"/>
                  </a:ext>
                </a:extLst>
              </a:tr>
              <a:tr h="37625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７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EA"/>
                    </a:solidFill>
                  </a:tcPr>
                </a:tc>
                <a:tc>
                  <a:txBody>
                    <a:bodyPr/>
                    <a:lstStyle/>
                    <a:p>
                      <a:pPr marL="26670" indent="-26670" algn="dist"/>
                      <a:r>
                        <a:rPr lang="ja-JP" sz="1100" kern="100" dirty="0"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広告料</a:t>
                      </a:r>
                      <a:endParaRPr lang="ja-JP" sz="11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EA"/>
                    </a:solidFill>
                  </a:tcPr>
                </a:tc>
                <a:tc>
                  <a:txBody>
                    <a:bodyPr/>
                    <a:lstStyle/>
                    <a:p>
                      <a:pPr marL="26670" indent="-26670" algn="l"/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補助事業と関係性のない他事業または団体紹介のみの広告料</a:t>
                      </a:r>
                      <a:endParaRPr lang="en-US" altLang="ja-JP" sz="1200" kern="100" dirty="0">
                        <a:solidFill>
                          <a:schemeClr val="tx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5970719"/>
                  </a:ext>
                </a:extLst>
              </a:tr>
              <a:tr h="30320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８</a:t>
                      </a:r>
                      <a:endParaRPr kumimoji="1" lang="en-US" altLang="ja-JP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EA"/>
                    </a:solidFill>
                  </a:tcPr>
                </a:tc>
                <a:tc>
                  <a:txBody>
                    <a:bodyPr/>
                    <a:lstStyle/>
                    <a:p>
                      <a:pPr marL="26670" indent="-26670" algn="dist"/>
                      <a:r>
                        <a:rPr lang="ja-JP" sz="1100" kern="100" dirty="0">
                          <a:solidFill>
                            <a:schemeClr val="tx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手数料</a:t>
                      </a: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EA"/>
                    </a:solidFill>
                  </a:tcPr>
                </a:tc>
                <a:tc>
                  <a:txBody>
                    <a:bodyPr/>
                    <a:lstStyle/>
                    <a:p>
                      <a:pPr marL="26670" indent="-26670" algn="l"/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ア 他の団体への会費</a:t>
                      </a:r>
                      <a:r>
                        <a:rPr lang="en-US" altLang="ja-JP" sz="1200" kern="100" dirty="0">
                          <a:solidFill>
                            <a:schemeClr val="tx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／イ 補助対象とみなされない経費の支出に係る振込手数料</a:t>
                      </a:r>
                      <a:endParaRPr lang="en-US" altLang="ja-JP" sz="1200" kern="100" dirty="0">
                        <a:solidFill>
                          <a:schemeClr val="tx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marL="26670" indent="-26670" algn="l"/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ウ 団体への入金に係る振込手数料</a:t>
                      </a: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4084599"/>
                  </a:ext>
                </a:extLst>
              </a:tr>
              <a:tr h="47646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EA"/>
                    </a:solidFill>
                  </a:tcPr>
                </a:tc>
                <a:tc>
                  <a:txBody>
                    <a:bodyPr/>
                    <a:lstStyle/>
                    <a:p>
                      <a:pPr marL="26670" indent="-26670" algn="dist"/>
                      <a:r>
                        <a:rPr lang="ja-JP" sz="1100" kern="100" dirty="0"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使用料</a:t>
                      </a:r>
                      <a:endParaRPr lang="ja-JP" sz="11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EA"/>
                    </a:solidFill>
                  </a:tcPr>
                </a:tc>
                <a:tc>
                  <a:txBody>
                    <a:bodyPr/>
                    <a:lstStyle/>
                    <a:p>
                      <a:pPr marL="27940" indent="-27940" algn="l"/>
                      <a:r>
                        <a:rPr lang="ja-JP" altLang="en-US" sz="1200" kern="0" dirty="0">
                          <a:solidFill>
                            <a:schemeClr val="tx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ＭＳ Ｐゴシック" panose="020B0600070205080204" pitchFamily="50" charset="-128"/>
                        </a:rPr>
                        <a:t>ア </a:t>
                      </a:r>
                      <a:r>
                        <a:rPr lang="ja-JP" sz="1200" kern="0" dirty="0">
                          <a:solidFill>
                            <a:schemeClr val="tx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ＭＳ Ｐゴシック" panose="020B0600070205080204" pitchFamily="50" charset="-128"/>
                        </a:rPr>
                        <a:t>団体運営のための経常的な経費</a:t>
                      </a:r>
                      <a:r>
                        <a:rPr lang="en-US" altLang="ja-JP" sz="1200" kern="0" dirty="0">
                          <a:solidFill>
                            <a:schemeClr val="tx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ＭＳ Ｐゴシック" panose="020B0600070205080204" pitchFamily="50" charset="-128"/>
                        </a:rPr>
                        <a:t> </a:t>
                      </a:r>
                      <a:r>
                        <a:rPr lang="ja-JP" altLang="en-US" sz="1200" kern="0" dirty="0">
                          <a:solidFill>
                            <a:schemeClr val="tx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ＭＳ Ｐゴシック" panose="020B0600070205080204" pitchFamily="50" charset="-128"/>
                        </a:rPr>
                        <a:t>／イ </a:t>
                      </a:r>
                      <a:r>
                        <a:rPr lang="ja-JP" sz="1200" kern="0" dirty="0">
                          <a:solidFill>
                            <a:schemeClr val="tx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ＭＳ Ｐゴシック" panose="020B0600070205080204" pitchFamily="50" charset="-128"/>
                        </a:rPr>
                        <a:t>団体自らが設置し、管理する会場・施設の使用料</a:t>
                      </a:r>
                      <a:endParaRPr lang="en-US" altLang="ja-JP" sz="1200" kern="0" dirty="0">
                        <a:solidFill>
                          <a:schemeClr val="tx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Ｐゴシック" panose="020B0600070205080204" pitchFamily="50" charset="-128"/>
                      </a:endParaRPr>
                    </a:p>
                    <a:p>
                      <a:pPr marL="27940" indent="-27940" algn="l"/>
                      <a:r>
                        <a:rPr lang="ja-JP" altLang="en-US" sz="1200" kern="0" dirty="0">
                          <a:solidFill>
                            <a:schemeClr val="tx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ＭＳ Ｐゴシック" panose="020B0600070205080204" pitchFamily="50" charset="-128"/>
                        </a:rPr>
                        <a:t>ウ </a:t>
                      </a:r>
                      <a:r>
                        <a:rPr lang="ja-JP" sz="1200" kern="0" dirty="0">
                          <a:solidFill>
                            <a:schemeClr val="tx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ＭＳ Ｐゴシック" panose="020B0600070205080204" pitchFamily="50" charset="-128"/>
                        </a:rPr>
                        <a:t>練習やリハーサル等事業当日以外の会場借上げ経費</a:t>
                      </a:r>
                      <a:endParaRPr lang="en-US" altLang="ja-JP" sz="1200" kern="0" dirty="0">
                        <a:solidFill>
                          <a:schemeClr val="tx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Ｐゴシック" panose="020B0600070205080204" pitchFamily="50" charset="-128"/>
                      </a:endParaRPr>
                    </a:p>
                    <a:p>
                      <a:pPr marL="27940" indent="-27940" algn="l"/>
                      <a:r>
                        <a:rPr lang="ja-JP" altLang="en-US" sz="1200" kern="0" dirty="0">
                          <a:solidFill>
                            <a:schemeClr val="tx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ＭＳ Ｐゴシック" panose="020B0600070205080204" pitchFamily="50" charset="-128"/>
                        </a:rPr>
                        <a:t>エ </a:t>
                      </a:r>
                      <a:r>
                        <a:rPr lang="ja-JP" sz="1200" kern="0" dirty="0">
                          <a:solidFill>
                            <a:schemeClr val="tx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ＭＳ Ｐゴシック" panose="020B0600070205080204" pitchFamily="50" charset="-128"/>
                        </a:rPr>
                        <a:t>補助金交付年度以前又は以降のホームページサーバー等の経費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734933"/>
                  </a:ext>
                </a:extLst>
              </a:tr>
              <a:tr h="28154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10</a:t>
                      </a:r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EA"/>
                    </a:solidFill>
                  </a:tcPr>
                </a:tc>
                <a:tc>
                  <a:txBody>
                    <a:bodyPr/>
                    <a:lstStyle/>
                    <a:p>
                      <a:pPr marL="26670" indent="-26670" algn="dist"/>
                      <a:r>
                        <a:rPr lang="ja-JP" sz="1100" kern="100" dirty="0"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保険料</a:t>
                      </a:r>
                      <a:endParaRPr lang="ja-JP" sz="11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EA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事業と直接関係性のない保険料（年間保険料など）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8615972"/>
                  </a:ext>
                </a:extLst>
              </a:tr>
              <a:tr h="30320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11</a:t>
                      </a:r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EA"/>
                    </a:solidFill>
                  </a:tcPr>
                </a:tc>
                <a:tc>
                  <a:txBody>
                    <a:bodyPr/>
                    <a:lstStyle/>
                    <a:p>
                      <a:pPr marL="26670" indent="-26670" algn="dist"/>
                      <a:endParaRPr lang="en-US" altLang="ja-JP" sz="1100" kern="100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marL="26670" indent="-26670" algn="dist"/>
                      <a:r>
                        <a:rPr lang="ja-JP" sz="1100" kern="100" dirty="0"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委託料　</a:t>
                      </a:r>
                      <a:endParaRPr lang="ja-JP" sz="11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EA"/>
                    </a:solidFill>
                  </a:tcPr>
                </a:tc>
                <a:tc>
                  <a:txBody>
                    <a:bodyPr/>
                    <a:lstStyle/>
                    <a:p>
                      <a:pPr marL="27940" indent="-27940" algn="l"/>
                      <a:r>
                        <a:rPr lang="ja-JP" sz="1200" kern="0" dirty="0">
                          <a:solidFill>
                            <a:schemeClr val="tx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ＭＳ Ｐゴシック" panose="020B0600070205080204" pitchFamily="50" charset="-128"/>
                        </a:rPr>
                        <a:t>事業自体の企画運営の委託に係る経費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10738"/>
                  </a:ext>
                </a:extLst>
              </a:tr>
              <a:tr h="37625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12</a:t>
                      </a:r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EA"/>
                    </a:solidFill>
                  </a:tcPr>
                </a:tc>
                <a:tc>
                  <a:txBody>
                    <a:bodyPr/>
                    <a:lstStyle/>
                    <a:p>
                      <a:pPr marL="27940" indent="-27940" algn="dist"/>
                      <a:r>
                        <a:rPr lang="ja-JP" sz="1200" kern="0" dirty="0">
                          <a:solidFill>
                            <a:schemeClr val="tx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ＭＳ Ｐゴシック" panose="020B0600070205080204" pitchFamily="50" charset="-128"/>
                        </a:rPr>
                        <a:t>そ　の　他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EA"/>
                    </a:solidFill>
                  </a:tcPr>
                </a:tc>
                <a:tc>
                  <a:txBody>
                    <a:bodyPr/>
                    <a:lstStyle/>
                    <a:p>
                      <a:pPr marL="27940" indent="-27940" algn="l"/>
                      <a:r>
                        <a:rPr lang="ja-JP" altLang="en-US" sz="1200" kern="0" dirty="0">
                          <a:solidFill>
                            <a:schemeClr val="tx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ＭＳ Ｐゴシック" panose="020B0600070205080204" pitchFamily="50" charset="-128"/>
                        </a:rPr>
                        <a:t>寄付を目的とした支出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2592349"/>
                  </a:ext>
                </a:extLst>
              </a:tr>
            </a:tbl>
          </a:graphicData>
        </a:graphic>
      </p:graphicFrame>
      <p:sp>
        <p:nvSpPr>
          <p:cNvPr id="16" name="吹き出し: 角を丸めた四角形 15">
            <a:extLst>
              <a:ext uri="{FF2B5EF4-FFF2-40B4-BE49-F238E27FC236}">
                <a16:creationId xmlns:a16="http://schemas.microsoft.com/office/drawing/2014/main" id="{FFDD53EE-7C24-4703-A282-C7447AE481D1}"/>
              </a:ext>
            </a:extLst>
          </p:cNvPr>
          <p:cNvSpPr/>
          <p:nvPr/>
        </p:nvSpPr>
        <p:spPr>
          <a:xfrm>
            <a:off x="246455" y="6170322"/>
            <a:ext cx="8651089" cy="554014"/>
          </a:xfrm>
          <a:prstGeom prst="wedgeRoundRectCallout">
            <a:avLst>
              <a:gd name="adj1" fmla="val 3371"/>
              <a:gd name="adj2" fmla="val -101314"/>
              <a:gd name="adj3" fmla="val 16667"/>
            </a:avLst>
          </a:prstGeom>
          <a:solidFill>
            <a:schemeClr val="bg1"/>
          </a:solidFill>
          <a:ln w="15875" cap="rnd" cmpd="sng" algn="ctr">
            <a:solidFill>
              <a:srgbClr val="F03B5E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/>
                <a:ea typeface="ＭＳ ゴシック" panose="020B0609070205080204" pitchFamily="49" charset="-128"/>
                <a:cs typeface="+mn-cs"/>
              </a:rPr>
              <a:t>一例のみの記載となります。その他、ご不明点があればご相談ください。</a:t>
            </a:r>
            <a:endParaRPr kumimoji="1" lang="ja-JP" alt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/>
              <a:ea typeface="ＭＳ ゴシック" panose="020B0609070205080204" pitchFamily="49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6425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73065" y="307606"/>
            <a:ext cx="7978080" cy="1300915"/>
          </a:xfrm>
        </p:spPr>
        <p:txBody>
          <a:bodyPr rtlCol="0">
            <a:noAutofit/>
          </a:bodyPr>
          <a:lstStyle/>
          <a:p>
            <a:pPr rtl="0"/>
            <a:r>
              <a:rPr lang="ja-JP" altLang="en-US" sz="4000" dirty="0">
                <a:latin typeface="じゆうちょうフォント" panose="02000600000000000000" pitchFamily="2" charset="-128"/>
                <a:ea typeface="じゆうちょうフォント" panose="02000600000000000000" pitchFamily="2" charset="-128"/>
              </a:rPr>
              <a:t>１「あったかみなみ」</a:t>
            </a:r>
            <a:br>
              <a:rPr lang="en-US" altLang="ja-JP" sz="4000" dirty="0">
                <a:latin typeface="じゆうちょうフォント" panose="02000600000000000000" pitchFamily="2" charset="-128"/>
                <a:ea typeface="じゆうちょうフォント" panose="02000600000000000000" pitchFamily="2" charset="-128"/>
              </a:rPr>
            </a:br>
            <a:r>
              <a:rPr lang="ja-JP" altLang="en-US" sz="4000" dirty="0">
                <a:latin typeface="じゆうちょうフォント" panose="02000600000000000000" pitchFamily="2" charset="-128"/>
                <a:ea typeface="じゆうちょうフォント" panose="02000600000000000000" pitchFamily="2" charset="-128"/>
              </a:rPr>
              <a:t>　　活動支援補助金とは・・・</a:t>
            </a:r>
            <a:endParaRPr lang="en-US" altLang="ja-JP" sz="4000" dirty="0">
              <a:latin typeface="じゆうちょうフォント" panose="02000600000000000000" pitchFamily="2" charset="-128"/>
              <a:ea typeface="じゆうちょうフォント" panose="02000600000000000000" pitchFamily="2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323528" y="4135292"/>
            <a:ext cx="7200800" cy="2678083"/>
            <a:chOff x="40214" y="3431214"/>
            <a:chExt cx="6336704" cy="3280255"/>
          </a:xfrm>
        </p:grpSpPr>
        <p:sp>
          <p:nvSpPr>
            <p:cNvPr id="12" name="角丸四角形吹き出し 11"/>
            <p:cNvSpPr/>
            <p:nvPr/>
          </p:nvSpPr>
          <p:spPr>
            <a:xfrm>
              <a:off x="40214" y="4202203"/>
              <a:ext cx="6336704" cy="2509266"/>
            </a:xfrm>
            <a:prstGeom prst="wedgeRoundRectCallout">
              <a:avLst>
                <a:gd name="adj1" fmla="val 54317"/>
                <a:gd name="adj2" fmla="val 2149"/>
                <a:gd name="adj3" fmla="val 16667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09728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2400" b="0" i="0" u="none" strike="noStrike" kern="1200" cap="none" spc="0" normalizeH="0" baseline="0" noProof="0" dirty="0">
                  <a:ln w="3175">
                    <a:solidFill>
                      <a:srgbClr val="000099"/>
                    </a:solidFill>
                  </a:ln>
                  <a:solidFill>
                    <a:schemeClr val="accent3">
                      <a:lumMod val="50000"/>
                    </a:schemeClr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rPr>
                <a:t>サークルの活動費などの団体運営に関する費用や、団体の発表会の費用を支援するものではありません。</a:t>
              </a:r>
            </a:p>
            <a:p>
              <a:pPr algn="ctr"/>
              <a:endParaRPr kumimoji="1" lang="ja-JP" altLang="en-US" dirty="0"/>
            </a:p>
          </p:txBody>
        </p:sp>
        <p:pic>
          <p:nvPicPr>
            <p:cNvPr id="14" name="Picture 2" descr="C:\Users\sysmente\AppData\Local\Microsoft\Windows\Temporary Internet Files\Content.IE5\T70A9ND2\sgi01a201310110000[1]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214" y="3431214"/>
              <a:ext cx="566936" cy="7237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" name="コンテンツ プレースホルダー 5">
            <a:extLst>
              <a:ext uri="{FF2B5EF4-FFF2-40B4-BE49-F238E27FC236}">
                <a16:creationId xmlns:a16="http://schemas.microsoft.com/office/drawing/2014/main" id="{8893DC88-8FC9-4EED-90AF-4F258221F4E3}"/>
              </a:ext>
            </a:extLst>
          </p:cNvPr>
          <p:cNvSpPr txBox="1">
            <a:spLocks/>
          </p:cNvSpPr>
          <p:nvPr/>
        </p:nvSpPr>
        <p:spPr>
          <a:xfrm>
            <a:off x="323528" y="1683211"/>
            <a:ext cx="8496944" cy="298665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ja-JP" altLang="en-US" sz="3200" u="sng" dirty="0">
                <a:solidFill>
                  <a:srgbClr val="536DB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地域の活性化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や</a:t>
            </a:r>
            <a:r>
              <a:rPr lang="ja-JP" altLang="en-US" sz="3200" u="sng" dirty="0">
                <a:solidFill>
                  <a:srgbClr val="5871B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にぎわいのあるまちづくり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に取り組む事業に対して事業費等の一部を補助する制度です。</a:t>
            </a:r>
          </a:p>
        </p:txBody>
      </p:sp>
      <p:sp>
        <p:nvSpPr>
          <p:cNvPr id="8" name="思考の吹き出し: 雲形 7">
            <a:extLst>
              <a:ext uri="{FF2B5EF4-FFF2-40B4-BE49-F238E27FC236}">
                <a16:creationId xmlns:a16="http://schemas.microsoft.com/office/drawing/2014/main" id="{8AB7FB41-623A-4396-86F7-3EF522CD61AB}"/>
              </a:ext>
            </a:extLst>
          </p:cNvPr>
          <p:cNvSpPr/>
          <p:nvPr/>
        </p:nvSpPr>
        <p:spPr>
          <a:xfrm>
            <a:off x="7247974" y="154402"/>
            <a:ext cx="1822961" cy="961154"/>
          </a:xfrm>
          <a:prstGeom prst="cloudCallout">
            <a:avLst>
              <a:gd name="adj1" fmla="val -48700"/>
              <a:gd name="adj2" fmla="val 6426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要　綱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第１条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41341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539552" y="500514"/>
            <a:ext cx="8410128" cy="1177659"/>
          </a:xfrm>
        </p:spPr>
        <p:txBody>
          <a:bodyPr rtlCol="0">
            <a:noAutofit/>
          </a:bodyPr>
          <a:lstStyle/>
          <a:p>
            <a:r>
              <a:rPr lang="ja-JP" altLang="en-US" dirty="0">
                <a:latin typeface="じゆうちょうフォント" panose="02000600000000000000" pitchFamily="2" charset="-128"/>
                <a:ea typeface="じゆうちょうフォント" panose="02000600000000000000" pitchFamily="2" charset="-128"/>
              </a:rPr>
              <a:t>２　補助金の</a:t>
            </a:r>
            <a:br>
              <a:rPr lang="en-US" altLang="ja-JP" dirty="0">
                <a:latin typeface="じゆうちょうフォント" panose="02000600000000000000" pitchFamily="2" charset="-128"/>
                <a:ea typeface="じゆうちょうフォント" panose="02000600000000000000" pitchFamily="2" charset="-128"/>
              </a:rPr>
            </a:br>
            <a:r>
              <a:rPr lang="ja-JP" altLang="en-US" dirty="0">
                <a:latin typeface="じゆうちょうフォント" panose="02000600000000000000" pitchFamily="2" charset="-128"/>
                <a:ea typeface="じゆうちょうフォント" panose="02000600000000000000" pitchFamily="2" charset="-128"/>
              </a:rPr>
              <a:t>　　　</a:t>
            </a:r>
            <a:r>
              <a:rPr lang="ja-JP" altLang="en-US" sz="4000" dirty="0">
                <a:latin typeface="じゆうちょうフォント" panose="02000600000000000000" pitchFamily="2" charset="-128"/>
                <a:ea typeface="じゆうちょうフォント" panose="02000600000000000000" pitchFamily="2" charset="-128"/>
              </a:rPr>
              <a:t>交付対象団体とは・・・</a:t>
            </a:r>
            <a:endParaRPr lang="en-US" altLang="ja-JP" sz="4000" dirty="0">
              <a:latin typeface="じゆうちょうフォント" panose="02000600000000000000" pitchFamily="2" charset="-128"/>
              <a:ea typeface="じゆうちょうフォント" panose="02000600000000000000" pitchFamily="2" charset="-128"/>
            </a:endParaRPr>
          </a:p>
        </p:txBody>
      </p:sp>
      <p:sp>
        <p:nvSpPr>
          <p:cNvPr id="15" name="コンテンツ プレースホルダー 5">
            <a:extLst>
              <a:ext uri="{FF2B5EF4-FFF2-40B4-BE49-F238E27FC236}">
                <a16:creationId xmlns:a16="http://schemas.microsoft.com/office/drawing/2014/main" id="{6A7047D3-FB81-49D3-BA6F-BB2DB9DE99B1}"/>
              </a:ext>
            </a:extLst>
          </p:cNvPr>
          <p:cNvSpPr txBox="1">
            <a:spLocks/>
          </p:cNvSpPr>
          <p:nvPr/>
        </p:nvSpPr>
        <p:spPr>
          <a:xfrm>
            <a:off x="323528" y="2420888"/>
            <a:ext cx="8496944" cy="298665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endParaRPr lang="ja-JP" altLang="en-US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コンテンツ プレースホルダー 5">
            <a:extLst>
              <a:ext uri="{FF2B5EF4-FFF2-40B4-BE49-F238E27FC236}">
                <a16:creationId xmlns:a16="http://schemas.microsoft.com/office/drawing/2014/main" id="{26D29DCA-0CD1-423E-9303-AA77FF1F5D4E}"/>
              </a:ext>
            </a:extLst>
          </p:cNvPr>
          <p:cNvSpPr txBox="1">
            <a:spLocks/>
          </p:cNvSpPr>
          <p:nvPr/>
        </p:nvSpPr>
        <p:spPr>
          <a:xfrm>
            <a:off x="539552" y="2146019"/>
            <a:ext cx="8496944" cy="1025709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600"/>
              </a:lnSpc>
              <a:buNone/>
            </a:pP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次の</a:t>
            </a:r>
            <a:r>
              <a:rPr lang="ja-JP" altLang="en-US" sz="3600" u="sng" dirty="0">
                <a:solidFill>
                  <a:srgbClr val="536DB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全て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に該当する</a:t>
            </a:r>
            <a:r>
              <a:rPr lang="ja-JP" altLang="en-US" sz="3600" u="sng" dirty="0">
                <a:solidFill>
                  <a:srgbClr val="536DB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団体</a:t>
            </a:r>
            <a:endParaRPr lang="ja-JP" altLang="en-US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421F0904-BA37-49E8-AF32-9757F65D730B}"/>
              </a:ext>
            </a:extLst>
          </p:cNvPr>
          <p:cNvSpPr/>
          <p:nvPr/>
        </p:nvSpPr>
        <p:spPr>
          <a:xfrm>
            <a:off x="208385" y="2925585"/>
            <a:ext cx="8774087" cy="309570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ja-JP" altLang="en-US" sz="2800" dirty="0">
                <a:solidFill>
                  <a:schemeClr val="tx1"/>
                </a:solidFill>
                <a:latin typeface="MS-Mincho"/>
              </a:rPr>
              <a:t>（１）</a:t>
            </a:r>
            <a:r>
              <a:rPr lang="ja-JP" altLang="en-US" sz="2800" b="0" i="0" u="none" strike="noStrike" baseline="0" dirty="0">
                <a:solidFill>
                  <a:schemeClr val="tx1"/>
                </a:solidFill>
                <a:latin typeface="MS-Mincho"/>
              </a:rPr>
              <a:t>区民を中心に構成された団体又は</a:t>
            </a:r>
            <a:endParaRPr lang="en-US" altLang="ja-JP" sz="2800" b="0" i="0" u="none" strike="noStrike" baseline="0" dirty="0">
              <a:solidFill>
                <a:schemeClr val="tx1"/>
              </a:solidFill>
              <a:latin typeface="MS-Mincho"/>
            </a:endParaRPr>
          </a:p>
          <a:p>
            <a:pPr algn="l"/>
            <a:r>
              <a:rPr lang="ja-JP" altLang="en-US" sz="2800" dirty="0">
                <a:solidFill>
                  <a:schemeClr val="tx1"/>
                </a:solidFill>
                <a:latin typeface="MS-Mincho"/>
              </a:rPr>
              <a:t>　　　</a:t>
            </a:r>
            <a:r>
              <a:rPr lang="ja-JP" altLang="en-US" sz="2800" b="0" i="0" u="none" strike="noStrike" baseline="0" dirty="0">
                <a:solidFill>
                  <a:schemeClr val="tx1"/>
                </a:solidFill>
                <a:latin typeface="MS-Mincho"/>
              </a:rPr>
              <a:t>区を中心に活動している</a:t>
            </a:r>
            <a:endParaRPr lang="en-US" altLang="ja-JP" sz="2800" b="0" i="0" u="none" strike="noStrike" baseline="0" dirty="0">
              <a:solidFill>
                <a:schemeClr val="tx1"/>
              </a:solidFill>
              <a:latin typeface="MS-Mincho"/>
            </a:endParaRPr>
          </a:p>
          <a:p>
            <a:pPr algn="l"/>
            <a:r>
              <a:rPr lang="ja-JP" altLang="en-US" sz="2800" dirty="0">
                <a:solidFill>
                  <a:schemeClr val="tx1"/>
                </a:solidFill>
                <a:latin typeface="MS-Mincho"/>
              </a:rPr>
              <a:t>（２）</a:t>
            </a:r>
            <a:r>
              <a:rPr lang="ja-JP" altLang="en-US" sz="2800" b="0" i="0" u="none" strike="noStrike" baseline="0" dirty="0">
                <a:solidFill>
                  <a:schemeClr val="tx1"/>
                </a:solidFill>
                <a:latin typeface="MS-Mincho"/>
              </a:rPr>
              <a:t>規則、会則等の定めがあり、</a:t>
            </a:r>
            <a:endParaRPr lang="en-US" altLang="ja-JP" sz="2800" b="0" i="0" u="none" strike="noStrike" baseline="0" dirty="0">
              <a:solidFill>
                <a:schemeClr val="tx1"/>
              </a:solidFill>
              <a:latin typeface="MS-Mincho"/>
            </a:endParaRPr>
          </a:p>
          <a:p>
            <a:pPr algn="l"/>
            <a:r>
              <a:rPr lang="ja-JP" altLang="en-US" sz="2800" dirty="0">
                <a:solidFill>
                  <a:schemeClr val="tx1"/>
                </a:solidFill>
                <a:latin typeface="MS-Mincho"/>
              </a:rPr>
              <a:t>　　　</a:t>
            </a:r>
            <a:r>
              <a:rPr lang="ja-JP" altLang="en-US" sz="2800" b="0" i="0" u="none" strike="noStrike" baseline="0" dirty="0">
                <a:solidFill>
                  <a:schemeClr val="tx1"/>
                </a:solidFill>
                <a:latin typeface="MS-Mincho"/>
              </a:rPr>
              <a:t>団体として意思決定がしてある</a:t>
            </a:r>
            <a:endParaRPr lang="en-US" altLang="ja-JP" sz="2800" b="0" i="0" u="none" strike="noStrike" baseline="0" dirty="0">
              <a:solidFill>
                <a:schemeClr val="tx1"/>
              </a:solidFill>
              <a:latin typeface="MS-Mincho"/>
            </a:endParaRPr>
          </a:p>
          <a:p>
            <a:pPr algn="l"/>
            <a:r>
              <a:rPr lang="ja-JP" altLang="en-US" sz="2800" dirty="0">
                <a:solidFill>
                  <a:schemeClr val="tx1"/>
                </a:solidFill>
                <a:latin typeface="MS-Mincho"/>
              </a:rPr>
              <a:t>（３）</a:t>
            </a:r>
            <a:r>
              <a:rPr lang="ja-JP" altLang="en-US" sz="2800" b="0" i="0" u="none" strike="noStrike" baseline="0" dirty="0">
                <a:solidFill>
                  <a:schemeClr val="tx1"/>
                </a:solidFill>
                <a:latin typeface="MS-Mincho"/>
              </a:rPr>
              <a:t>自主的かつ主体的に企画、実施ができる</a:t>
            </a:r>
            <a:endParaRPr lang="en-US" altLang="ja-JP" sz="2800" b="0" i="0" u="none" strike="noStrike" baseline="0" dirty="0">
              <a:solidFill>
                <a:schemeClr val="tx1"/>
              </a:solidFill>
              <a:latin typeface="MS-Mincho"/>
            </a:endParaRPr>
          </a:p>
          <a:p>
            <a:pPr algn="l"/>
            <a:r>
              <a:rPr lang="ja-JP" altLang="en-US" sz="2800" dirty="0">
                <a:solidFill>
                  <a:schemeClr val="tx1"/>
                </a:solidFill>
                <a:latin typeface="MS-Mincho"/>
              </a:rPr>
              <a:t>（４）</a:t>
            </a:r>
            <a:r>
              <a:rPr lang="ja-JP" altLang="en-US" sz="2800" b="0" i="0" u="none" strike="noStrike" baseline="0" dirty="0">
                <a:solidFill>
                  <a:schemeClr val="tx1"/>
                </a:solidFill>
                <a:latin typeface="MS-Mincho"/>
              </a:rPr>
              <a:t>今後も継続して活動する見込みがある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6" name="矢印: 五方向 5">
            <a:extLst>
              <a:ext uri="{FF2B5EF4-FFF2-40B4-BE49-F238E27FC236}">
                <a16:creationId xmlns:a16="http://schemas.microsoft.com/office/drawing/2014/main" id="{81972514-146F-48B5-AAA1-0AA312F9A58A}"/>
              </a:ext>
            </a:extLst>
          </p:cNvPr>
          <p:cNvSpPr/>
          <p:nvPr/>
        </p:nvSpPr>
        <p:spPr>
          <a:xfrm rot="5400000">
            <a:off x="4103444" y="4379439"/>
            <a:ext cx="649078" cy="4136707"/>
          </a:xfrm>
          <a:prstGeom prst="homePlate">
            <a:avLst/>
          </a:prstGeom>
          <a:solidFill>
            <a:srgbClr val="536D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kumimoji="1" lang="ja-JP" altLang="en-US" dirty="0">
                <a:solidFill>
                  <a:schemeClr val="bg1"/>
                </a:solidFill>
              </a:rPr>
              <a:t>さらに・・・</a:t>
            </a:r>
            <a:endParaRPr kumimoji="1" lang="en-US" altLang="ja-JP" dirty="0">
              <a:solidFill>
                <a:schemeClr val="bg1"/>
              </a:solidFill>
            </a:endParaRPr>
          </a:p>
          <a:p>
            <a:pPr algn="ctr"/>
            <a:r>
              <a:rPr kumimoji="1" lang="ja-JP" altLang="en-US" dirty="0">
                <a:solidFill>
                  <a:schemeClr val="bg1"/>
                </a:solidFill>
              </a:rPr>
              <a:t>（次ページへ）</a:t>
            </a:r>
          </a:p>
        </p:txBody>
      </p:sp>
      <p:sp>
        <p:nvSpPr>
          <p:cNvPr id="18" name="思考の吹き出し: 雲形 17">
            <a:extLst>
              <a:ext uri="{FF2B5EF4-FFF2-40B4-BE49-F238E27FC236}">
                <a16:creationId xmlns:a16="http://schemas.microsoft.com/office/drawing/2014/main" id="{CD2504C2-04C1-44DF-86CA-4F3CCBACEB9C}"/>
              </a:ext>
            </a:extLst>
          </p:cNvPr>
          <p:cNvSpPr/>
          <p:nvPr/>
        </p:nvSpPr>
        <p:spPr>
          <a:xfrm>
            <a:off x="7247974" y="154402"/>
            <a:ext cx="1822961" cy="961154"/>
          </a:xfrm>
          <a:prstGeom prst="cloudCallout">
            <a:avLst>
              <a:gd name="adj1" fmla="val -24874"/>
              <a:gd name="adj2" fmla="val 6390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要　綱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第３条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67126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  <p:bldP spid="1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626650" y="825435"/>
            <a:ext cx="8496944" cy="720080"/>
          </a:xfrm>
        </p:spPr>
        <p:txBody>
          <a:bodyPr rtlCol="0">
            <a:noAutofit/>
          </a:bodyPr>
          <a:lstStyle/>
          <a:p>
            <a:pPr rtl="0"/>
            <a:r>
              <a:rPr lang="ja-JP" altLang="en-US" dirty="0">
                <a:latin typeface="じゆうちょうフォント" panose="02000600000000000000" pitchFamily="2" charset="-128"/>
                <a:ea typeface="じゆうちょうフォント" panose="02000600000000000000" pitchFamily="2" charset="-128"/>
              </a:rPr>
              <a:t>３</a:t>
            </a:r>
            <a:r>
              <a:rPr lang="ja-JP" altLang="en-US" sz="4000" dirty="0">
                <a:latin typeface="じゆうちょうフォント" panose="02000600000000000000" pitchFamily="2" charset="-128"/>
                <a:ea typeface="じゆうちょうフォント" panose="02000600000000000000" pitchFamily="2" charset="-128"/>
              </a:rPr>
              <a:t>　補助金の</a:t>
            </a:r>
            <a:br>
              <a:rPr lang="en-US" altLang="ja-JP" sz="4000" dirty="0">
                <a:latin typeface="じゆうちょうフォント" panose="02000600000000000000" pitchFamily="2" charset="-128"/>
                <a:ea typeface="じゆうちょうフォント" panose="02000600000000000000" pitchFamily="2" charset="-128"/>
              </a:rPr>
            </a:br>
            <a:r>
              <a:rPr lang="ja-JP" altLang="en-US" sz="4000" dirty="0">
                <a:latin typeface="じゆうちょうフォント" panose="02000600000000000000" pitchFamily="2" charset="-128"/>
                <a:ea typeface="じゆうちょうフォント" panose="02000600000000000000" pitchFamily="2" charset="-128"/>
              </a:rPr>
              <a:t>　　交付対象事業は・・・</a:t>
            </a:r>
            <a:endParaRPr lang="en-US" altLang="ja-JP" sz="4000" dirty="0">
              <a:latin typeface="じゆうちょうフォント" panose="02000600000000000000" pitchFamily="2" charset="-128"/>
              <a:ea typeface="じゆうちょうフォント" panose="02000600000000000000" pitchFamily="2" charset="-128"/>
            </a:endParaRPr>
          </a:p>
        </p:txBody>
      </p:sp>
      <p:sp>
        <p:nvSpPr>
          <p:cNvPr id="16" name="コンテンツ プレースホルダー 5">
            <a:extLst>
              <a:ext uri="{FF2B5EF4-FFF2-40B4-BE49-F238E27FC236}">
                <a16:creationId xmlns:a16="http://schemas.microsoft.com/office/drawing/2014/main" id="{26D29DCA-0CD1-423E-9303-AA77FF1F5D4E}"/>
              </a:ext>
            </a:extLst>
          </p:cNvPr>
          <p:cNvSpPr txBox="1">
            <a:spLocks/>
          </p:cNvSpPr>
          <p:nvPr/>
        </p:nvSpPr>
        <p:spPr>
          <a:xfrm>
            <a:off x="467544" y="5532023"/>
            <a:ext cx="8496944" cy="73578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>
                <a:latin typeface="MS-Mincho"/>
              </a:rPr>
              <a:t> </a:t>
            </a:r>
            <a:r>
              <a:rPr lang="en-US" altLang="ja-JP" dirty="0">
                <a:latin typeface="MS-Mincho"/>
              </a:rPr>
              <a:t>※</a:t>
            </a:r>
            <a:r>
              <a:rPr lang="ja-JP" altLang="en-US" dirty="0">
                <a:latin typeface="MS-Mincho"/>
              </a:rPr>
              <a:t>  ただし、交付決定された日の属する年度内に実施する事業とする。</a:t>
            </a:r>
            <a:endParaRPr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421F0904-BA37-49E8-AF32-9757F65D730B}"/>
              </a:ext>
            </a:extLst>
          </p:cNvPr>
          <p:cNvSpPr/>
          <p:nvPr/>
        </p:nvSpPr>
        <p:spPr>
          <a:xfrm>
            <a:off x="220648" y="2216548"/>
            <a:ext cx="8640960" cy="347674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ja-JP" altLang="en-US" sz="2800" dirty="0">
                <a:solidFill>
                  <a:schemeClr val="tx1"/>
                </a:solidFill>
                <a:latin typeface="MS-Mincho"/>
              </a:rPr>
              <a:t>・</a:t>
            </a:r>
            <a:r>
              <a:rPr lang="ja-JP" altLang="en-US" sz="2800" u="sng" dirty="0">
                <a:solidFill>
                  <a:srgbClr val="002060"/>
                </a:solidFill>
                <a:latin typeface="MS-Mincho"/>
              </a:rPr>
              <a:t>文化、芸術振興に関する事業</a:t>
            </a:r>
            <a:endParaRPr lang="ja-JP" altLang="en-US" sz="2800" dirty="0">
              <a:solidFill>
                <a:schemeClr val="tx1"/>
              </a:solidFill>
              <a:latin typeface="MS-Mincho"/>
            </a:endParaRPr>
          </a:p>
          <a:p>
            <a:r>
              <a:rPr lang="ja-JP" altLang="en-US" sz="2800" dirty="0">
                <a:solidFill>
                  <a:schemeClr val="tx1"/>
                </a:solidFill>
                <a:latin typeface="MS-Mincho"/>
              </a:rPr>
              <a:t>・</a:t>
            </a:r>
            <a:r>
              <a:rPr lang="ja-JP" altLang="en-US" sz="2800" u="sng" dirty="0">
                <a:solidFill>
                  <a:srgbClr val="002060"/>
                </a:solidFill>
                <a:latin typeface="MS-Mincho"/>
              </a:rPr>
              <a:t>スポーツ振興、健康増進に関する事業</a:t>
            </a:r>
          </a:p>
          <a:p>
            <a:r>
              <a:rPr lang="ja-JP" altLang="en-US" sz="2800" dirty="0">
                <a:solidFill>
                  <a:schemeClr val="tx1"/>
                </a:solidFill>
                <a:latin typeface="MS-Mincho"/>
              </a:rPr>
              <a:t>・</a:t>
            </a:r>
            <a:r>
              <a:rPr lang="ja-JP" altLang="en-US" sz="2800" u="sng" dirty="0">
                <a:solidFill>
                  <a:srgbClr val="002060"/>
                </a:solidFill>
                <a:latin typeface="MS-Mincho"/>
              </a:rPr>
              <a:t>国際交流</a:t>
            </a:r>
            <a:r>
              <a:rPr lang="ja-JP" altLang="en-US" sz="2800" dirty="0">
                <a:solidFill>
                  <a:schemeClr val="tx1"/>
                </a:solidFill>
                <a:latin typeface="MS-Mincho"/>
              </a:rPr>
              <a:t>、</a:t>
            </a:r>
            <a:r>
              <a:rPr lang="ja-JP" altLang="en-US" sz="2800" u="sng" dirty="0">
                <a:solidFill>
                  <a:srgbClr val="002060"/>
                </a:solidFill>
                <a:latin typeface="MS-Mincho"/>
              </a:rPr>
              <a:t>多文化共生に関する事業</a:t>
            </a:r>
            <a:endParaRPr lang="ja-JP" altLang="en-US" sz="2800" dirty="0">
              <a:solidFill>
                <a:schemeClr val="tx1"/>
              </a:solidFill>
              <a:latin typeface="MS-Mincho"/>
            </a:endParaRPr>
          </a:p>
          <a:p>
            <a:r>
              <a:rPr lang="ja-JP" altLang="en-US" sz="2800" dirty="0">
                <a:solidFill>
                  <a:schemeClr val="tx1"/>
                </a:solidFill>
                <a:latin typeface="MS-Mincho"/>
              </a:rPr>
              <a:t>・</a:t>
            </a:r>
            <a:r>
              <a:rPr lang="ja-JP" altLang="en-US" sz="2800" u="sng" dirty="0">
                <a:solidFill>
                  <a:srgbClr val="002060"/>
                </a:solidFill>
                <a:latin typeface="MS-Mincho"/>
              </a:rPr>
              <a:t>世代間交流</a:t>
            </a:r>
            <a:r>
              <a:rPr lang="ja-JP" altLang="en-US" sz="2800" dirty="0">
                <a:solidFill>
                  <a:schemeClr val="tx1"/>
                </a:solidFill>
                <a:latin typeface="MS-Mincho"/>
              </a:rPr>
              <a:t>、</a:t>
            </a:r>
            <a:r>
              <a:rPr lang="ja-JP" altLang="en-US" sz="2800" u="sng" dirty="0">
                <a:solidFill>
                  <a:srgbClr val="002060"/>
                </a:solidFill>
                <a:latin typeface="MS-Mincho"/>
              </a:rPr>
              <a:t>異世代交流に関する事業</a:t>
            </a:r>
            <a:endParaRPr lang="ja-JP" altLang="en-US" sz="2800" dirty="0">
              <a:solidFill>
                <a:schemeClr val="tx1"/>
              </a:solidFill>
              <a:latin typeface="MS-Mincho"/>
            </a:endParaRPr>
          </a:p>
          <a:p>
            <a:r>
              <a:rPr lang="ja-JP" altLang="en-US" sz="2800" dirty="0">
                <a:solidFill>
                  <a:schemeClr val="tx1"/>
                </a:solidFill>
                <a:latin typeface="MS-Mincho"/>
              </a:rPr>
              <a:t>・</a:t>
            </a:r>
            <a:r>
              <a:rPr lang="ja-JP" altLang="en-US" sz="2800" u="sng" dirty="0">
                <a:solidFill>
                  <a:srgbClr val="002060"/>
                </a:solidFill>
                <a:latin typeface="MS-Mincho"/>
              </a:rPr>
              <a:t>環境保全に関する事業</a:t>
            </a:r>
            <a:endParaRPr lang="ja-JP" altLang="en-US" sz="2800" dirty="0">
              <a:solidFill>
                <a:schemeClr val="tx1"/>
              </a:solidFill>
              <a:latin typeface="MS-Mincho"/>
            </a:endParaRPr>
          </a:p>
          <a:p>
            <a:r>
              <a:rPr lang="ja-JP" altLang="en-US" sz="2800" dirty="0">
                <a:solidFill>
                  <a:schemeClr val="tx1"/>
                </a:solidFill>
                <a:latin typeface="MS-Mincho"/>
              </a:rPr>
              <a:t>・</a:t>
            </a:r>
            <a:r>
              <a:rPr lang="ja-JP" altLang="en-US" sz="2800" u="sng" dirty="0">
                <a:solidFill>
                  <a:srgbClr val="002060"/>
                </a:solidFill>
                <a:latin typeface="MS-Mincho"/>
              </a:rPr>
              <a:t>地域の活性化</a:t>
            </a:r>
            <a:r>
              <a:rPr lang="ja-JP" altLang="en-US" sz="2800" dirty="0">
                <a:solidFill>
                  <a:schemeClr val="tx1"/>
                </a:solidFill>
                <a:latin typeface="MS-Mincho"/>
              </a:rPr>
              <a:t>、</a:t>
            </a:r>
            <a:endParaRPr lang="en-US" altLang="ja-JP" sz="2800" dirty="0">
              <a:solidFill>
                <a:schemeClr val="tx1"/>
              </a:solidFill>
              <a:latin typeface="MS-Mincho"/>
            </a:endParaRPr>
          </a:p>
          <a:p>
            <a:r>
              <a:rPr lang="ja-JP" altLang="en-US" sz="2800" dirty="0">
                <a:solidFill>
                  <a:schemeClr val="tx1"/>
                </a:solidFill>
                <a:latin typeface="MS-Mincho"/>
              </a:rPr>
              <a:t>　</a:t>
            </a:r>
            <a:r>
              <a:rPr lang="ja-JP" altLang="en-US" sz="2800" u="sng" dirty="0">
                <a:solidFill>
                  <a:srgbClr val="002060"/>
                </a:solidFill>
                <a:latin typeface="MS-Mincho"/>
              </a:rPr>
              <a:t>にぎわいのあるまちづくりに関する事業</a:t>
            </a:r>
            <a:endParaRPr lang="ja-JP" altLang="en-US" sz="2800" dirty="0">
              <a:solidFill>
                <a:schemeClr val="tx1"/>
              </a:solidFill>
              <a:latin typeface="MS-Mincho"/>
            </a:endParaRPr>
          </a:p>
          <a:p>
            <a:pPr algn="l"/>
            <a:r>
              <a:rPr lang="ja-JP" altLang="en-US" sz="2800" dirty="0">
                <a:solidFill>
                  <a:schemeClr val="tx1"/>
                </a:solidFill>
                <a:latin typeface="MS-Mincho"/>
              </a:rPr>
              <a:t>・社会的公共性をもつ事業で区長が認めたもの</a:t>
            </a:r>
            <a:endParaRPr lang="ja-JP" altLang="en-US" sz="2800" u="sng" dirty="0">
              <a:solidFill>
                <a:srgbClr val="002060"/>
              </a:solidFill>
              <a:latin typeface="MS-Mincho"/>
            </a:endParaRPr>
          </a:p>
        </p:txBody>
      </p:sp>
      <p:sp>
        <p:nvSpPr>
          <p:cNvPr id="7" name="矢印: 五方向 6">
            <a:extLst>
              <a:ext uri="{FF2B5EF4-FFF2-40B4-BE49-F238E27FC236}">
                <a16:creationId xmlns:a16="http://schemas.microsoft.com/office/drawing/2014/main" id="{AF7F3D01-D75F-4D0E-B01C-B752C8B7E325}"/>
              </a:ext>
            </a:extLst>
          </p:cNvPr>
          <p:cNvSpPr/>
          <p:nvPr/>
        </p:nvSpPr>
        <p:spPr>
          <a:xfrm rot="5400000">
            <a:off x="4103444" y="4379439"/>
            <a:ext cx="649078" cy="4136707"/>
          </a:xfrm>
          <a:prstGeom prst="homePlate">
            <a:avLst/>
          </a:prstGeom>
          <a:solidFill>
            <a:srgbClr val="536D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kumimoji="1" lang="ja-JP" altLang="en-US" dirty="0">
                <a:solidFill>
                  <a:schemeClr val="bg1"/>
                </a:solidFill>
              </a:rPr>
              <a:t>具体的には？</a:t>
            </a:r>
          </a:p>
        </p:txBody>
      </p:sp>
      <p:sp>
        <p:nvSpPr>
          <p:cNvPr id="9" name="思考の吹き出し: 雲形 8">
            <a:extLst>
              <a:ext uri="{FF2B5EF4-FFF2-40B4-BE49-F238E27FC236}">
                <a16:creationId xmlns:a16="http://schemas.microsoft.com/office/drawing/2014/main" id="{452E00DF-01E4-449E-877B-FD73A6A7D4EB}"/>
              </a:ext>
            </a:extLst>
          </p:cNvPr>
          <p:cNvSpPr/>
          <p:nvPr/>
        </p:nvSpPr>
        <p:spPr>
          <a:xfrm>
            <a:off x="7247974" y="154402"/>
            <a:ext cx="1822961" cy="961154"/>
          </a:xfrm>
          <a:prstGeom prst="cloudCallout">
            <a:avLst>
              <a:gd name="adj1" fmla="val -84462"/>
              <a:gd name="adj2" fmla="val 6161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要　綱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第４条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67489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-108520" y="856549"/>
            <a:ext cx="8496944" cy="720080"/>
          </a:xfrm>
        </p:spPr>
        <p:txBody>
          <a:bodyPr rtlCol="0">
            <a:noAutofit/>
          </a:bodyPr>
          <a:lstStyle/>
          <a:p>
            <a:pPr rtl="0"/>
            <a:r>
              <a:rPr lang="ja-JP" altLang="en-US" sz="4000" dirty="0">
                <a:latin typeface="じゆうちょうフォント" panose="02000600000000000000" pitchFamily="2" charset="-128"/>
                <a:ea typeface="じゆうちょうフォント" panose="02000600000000000000" pitchFamily="2" charset="-128"/>
              </a:rPr>
              <a:t>　４　補助金の</a:t>
            </a:r>
            <a:br>
              <a:rPr lang="en-US" altLang="ja-JP" sz="4000" dirty="0">
                <a:latin typeface="じゆうちょうフォント" panose="02000600000000000000" pitchFamily="2" charset="-128"/>
                <a:ea typeface="じゆうちょうフォント" panose="02000600000000000000" pitchFamily="2" charset="-128"/>
              </a:rPr>
            </a:br>
            <a:r>
              <a:rPr lang="ja-JP" altLang="en-US" sz="4000" dirty="0">
                <a:latin typeface="じゆうちょうフォント" panose="02000600000000000000" pitchFamily="2" charset="-128"/>
                <a:ea typeface="じゆうちょうフォント" panose="02000600000000000000" pitchFamily="2" charset="-128"/>
              </a:rPr>
              <a:t>　　　交付対象外について</a:t>
            </a:r>
            <a:endParaRPr lang="en-US" altLang="ja-JP" sz="4000" dirty="0">
              <a:latin typeface="じゆうちょうフォント" panose="02000600000000000000" pitchFamily="2" charset="-128"/>
              <a:ea typeface="じゆうちょうフォント" panose="02000600000000000000" pitchFamily="2" charset="-128"/>
            </a:endParaRPr>
          </a:p>
        </p:txBody>
      </p:sp>
      <p:sp>
        <p:nvSpPr>
          <p:cNvPr id="16" name="コンテンツ プレースホルダー 5">
            <a:extLst>
              <a:ext uri="{FF2B5EF4-FFF2-40B4-BE49-F238E27FC236}">
                <a16:creationId xmlns:a16="http://schemas.microsoft.com/office/drawing/2014/main" id="{26D29DCA-0CD1-423E-9303-AA77FF1F5D4E}"/>
              </a:ext>
            </a:extLst>
          </p:cNvPr>
          <p:cNvSpPr txBox="1">
            <a:spLocks/>
          </p:cNvSpPr>
          <p:nvPr/>
        </p:nvSpPr>
        <p:spPr>
          <a:xfrm>
            <a:off x="323528" y="2274982"/>
            <a:ext cx="8496944" cy="1025709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600"/>
              </a:lnSpc>
              <a:buNone/>
            </a:pP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ただし、次の</a:t>
            </a:r>
            <a:r>
              <a:rPr lang="ja-JP" altLang="en-US" sz="3600" u="sng" dirty="0">
                <a:solidFill>
                  <a:srgbClr val="536DB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いずれか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に該当する</a:t>
            </a:r>
            <a:r>
              <a:rPr lang="ja-JP" altLang="en-US" sz="3600" u="sng" dirty="0">
                <a:solidFill>
                  <a:srgbClr val="536DB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事業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は</a:t>
            </a:r>
            <a:r>
              <a:rPr lang="en-US" altLang="ja-JP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×</a:t>
            </a:r>
            <a:endParaRPr lang="ja-JP" alt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421F0904-BA37-49E8-AF32-9757F65D730B}"/>
              </a:ext>
            </a:extLst>
          </p:cNvPr>
          <p:cNvSpPr/>
          <p:nvPr/>
        </p:nvSpPr>
        <p:spPr>
          <a:xfrm>
            <a:off x="323528" y="3221443"/>
            <a:ext cx="8640960" cy="330390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ja-JP" altLang="en-US" sz="2400" dirty="0">
                <a:solidFill>
                  <a:schemeClr val="tx1"/>
                </a:solidFill>
                <a:latin typeface="MS-Mincho"/>
              </a:rPr>
              <a:t>・営利目的又は特定の個人や団体のみが利益を受ける</a:t>
            </a:r>
          </a:p>
          <a:p>
            <a:pPr algn="l"/>
            <a:r>
              <a:rPr lang="ja-JP" altLang="en-US" sz="2400" dirty="0">
                <a:solidFill>
                  <a:schemeClr val="tx1"/>
                </a:solidFill>
                <a:latin typeface="MS-Mincho"/>
              </a:rPr>
              <a:t>・会員相互の親睦や交流のみが目的</a:t>
            </a:r>
          </a:p>
          <a:p>
            <a:pPr algn="l"/>
            <a:r>
              <a:rPr lang="ja-JP" altLang="en-US" sz="2400" dirty="0">
                <a:solidFill>
                  <a:schemeClr val="tx1"/>
                </a:solidFill>
                <a:latin typeface="MS-Mincho"/>
              </a:rPr>
              <a:t>・政治活動や宗教活動が目的</a:t>
            </a:r>
          </a:p>
          <a:p>
            <a:pPr algn="l"/>
            <a:r>
              <a:rPr lang="ja-JP" altLang="en-US" sz="2400" dirty="0">
                <a:solidFill>
                  <a:schemeClr val="tx1"/>
                </a:solidFill>
                <a:latin typeface="MS-Mincho"/>
              </a:rPr>
              <a:t>・同一年度に、同一事業で、他の補助金を受けている、</a:t>
            </a:r>
            <a:endParaRPr lang="en-US" altLang="ja-JP" sz="2400" dirty="0">
              <a:solidFill>
                <a:schemeClr val="tx1"/>
              </a:solidFill>
              <a:latin typeface="MS-Mincho"/>
            </a:endParaRPr>
          </a:p>
          <a:p>
            <a:pPr algn="l"/>
            <a:r>
              <a:rPr lang="ja-JP" altLang="en-US" sz="2400" dirty="0">
                <a:solidFill>
                  <a:schemeClr val="tx1"/>
                </a:solidFill>
                <a:latin typeface="MS-Mincho"/>
              </a:rPr>
              <a:t>　若しくは受ける見込みのある</a:t>
            </a:r>
          </a:p>
          <a:p>
            <a:pPr algn="l"/>
            <a:r>
              <a:rPr lang="ja-JP" altLang="en-US" sz="2400" dirty="0">
                <a:solidFill>
                  <a:schemeClr val="tx1"/>
                </a:solidFill>
                <a:latin typeface="MS-Mincho"/>
              </a:rPr>
              <a:t>・区外で行う</a:t>
            </a:r>
            <a:endParaRPr lang="en-US" altLang="ja-JP" sz="2400" dirty="0">
              <a:solidFill>
                <a:schemeClr val="tx1"/>
              </a:solidFill>
              <a:latin typeface="MS-Mincho"/>
            </a:endParaRPr>
          </a:p>
          <a:p>
            <a:pPr algn="l"/>
            <a:r>
              <a:rPr lang="ja-JP" altLang="en-US" sz="2400" dirty="0">
                <a:solidFill>
                  <a:schemeClr val="tx1"/>
                </a:solidFill>
                <a:latin typeface="MS-Mincho"/>
              </a:rPr>
              <a:t>・補助金交付決定された年度をまたがる　</a:t>
            </a:r>
            <a:r>
              <a:rPr lang="ja-JP" altLang="en-US" sz="2000" dirty="0">
                <a:solidFill>
                  <a:schemeClr val="tx1"/>
                </a:solidFill>
                <a:latin typeface="MS-Mincho"/>
              </a:rPr>
              <a:t>　　　・・・など</a:t>
            </a:r>
          </a:p>
        </p:txBody>
      </p:sp>
      <p:sp>
        <p:nvSpPr>
          <p:cNvPr id="10" name="思考の吹き出し: 雲形 9">
            <a:extLst>
              <a:ext uri="{FF2B5EF4-FFF2-40B4-BE49-F238E27FC236}">
                <a16:creationId xmlns:a16="http://schemas.microsoft.com/office/drawing/2014/main" id="{5C5DD545-BA9B-4621-AA9D-A65ABB6A6BB4}"/>
              </a:ext>
            </a:extLst>
          </p:cNvPr>
          <p:cNvSpPr/>
          <p:nvPr/>
        </p:nvSpPr>
        <p:spPr>
          <a:xfrm>
            <a:off x="7247974" y="154402"/>
            <a:ext cx="1822961" cy="961154"/>
          </a:xfrm>
          <a:prstGeom prst="cloudCallout">
            <a:avLst>
              <a:gd name="adj1" fmla="val -84462"/>
              <a:gd name="adj2" fmla="val 6161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要　綱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第４条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1307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395536" y="382381"/>
            <a:ext cx="7978080" cy="936104"/>
          </a:xfrm>
        </p:spPr>
        <p:txBody>
          <a:bodyPr rtlCol="0">
            <a:noAutofit/>
          </a:bodyPr>
          <a:lstStyle/>
          <a:p>
            <a:pPr rtl="0"/>
            <a:r>
              <a:rPr lang="en-US" altLang="ja-JP" dirty="0">
                <a:latin typeface="じゆうちょうフォント" panose="02000600000000000000" pitchFamily="2" charset="-128"/>
                <a:ea typeface="じゆうちょうフォント" panose="02000600000000000000" pitchFamily="2" charset="-128"/>
              </a:rPr>
              <a:t>5</a:t>
            </a:r>
            <a:r>
              <a:rPr lang="ja-JP" altLang="en-US" sz="4000" dirty="0">
                <a:latin typeface="じゆうちょうフォント" panose="02000600000000000000" pitchFamily="2" charset="-128"/>
                <a:ea typeface="じゆうちょうフォント" panose="02000600000000000000" pitchFamily="2" charset="-128"/>
              </a:rPr>
              <a:t>　補助金の種類</a:t>
            </a:r>
            <a:endParaRPr lang="en-US" altLang="ja-JP" sz="4000" dirty="0">
              <a:latin typeface="じゆうちょうフォント" panose="02000600000000000000" pitchFamily="2" charset="-128"/>
              <a:ea typeface="じゆうちょうフォント" panose="02000600000000000000" pitchFamily="2" charset="-128"/>
            </a:endParaRPr>
          </a:p>
        </p:txBody>
      </p:sp>
      <p:graphicFrame>
        <p:nvGraphicFramePr>
          <p:cNvPr id="6" name="表 6">
            <a:extLst>
              <a:ext uri="{FF2B5EF4-FFF2-40B4-BE49-F238E27FC236}">
                <a16:creationId xmlns:a16="http://schemas.microsoft.com/office/drawing/2014/main" id="{BEB23C24-3513-4E61-B160-9C50CAD5F4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6414871"/>
              </p:ext>
            </p:extLst>
          </p:nvPr>
        </p:nvGraphicFramePr>
        <p:xfrm>
          <a:off x="179512" y="2201375"/>
          <a:ext cx="8784975" cy="45499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1826346340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2999932082"/>
                    </a:ext>
                  </a:extLst>
                </a:gridCol>
                <a:gridCol w="4320479">
                  <a:extLst>
                    <a:ext uri="{9D8B030D-6E8A-4147-A177-3AD203B41FA5}">
                      <a16:colId xmlns:a16="http://schemas.microsoft.com/office/drawing/2014/main" val="235613908"/>
                    </a:ext>
                  </a:extLst>
                </a:gridCol>
              </a:tblGrid>
              <a:tr h="374162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bg1"/>
                          </a:solidFill>
                        </a:rPr>
                        <a:t>事業支援コース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bg1"/>
                          </a:solidFill>
                        </a:rPr>
                        <a:t>スタートアップコース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7402615"/>
                  </a:ext>
                </a:extLst>
              </a:tr>
              <a:tr h="932399">
                <a:tc>
                  <a:txBody>
                    <a:bodyPr/>
                    <a:lstStyle/>
                    <a:p>
                      <a:pPr algn="dist"/>
                      <a:endParaRPr kumimoji="1" lang="en-US" altLang="ja-JP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  <a:p>
                      <a:pPr algn="dist"/>
                      <a:endParaRPr kumimoji="1" lang="en-US" altLang="ja-JP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  <a:p>
                      <a:pPr algn="dist"/>
                      <a:r>
                        <a:rPr kumimoji="1" lang="ja-JP" altLang="en-US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団体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【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次の全てに該当する団体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】</a:t>
                      </a:r>
                    </a:p>
                    <a:p>
                      <a:pPr algn="l"/>
                      <a:r>
                        <a:rPr lang="ja-JP" altLang="en-US" sz="1400" b="0" i="0" u="none" strike="noStrike" baseline="0" dirty="0">
                          <a:solidFill>
                            <a:schemeClr val="tx1"/>
                          </a:solidFill>
                          <a:latin typeface="MS-Mincho"/>
                        </a:rPr>
                        <a:t>・区民を中心に構成された団体又は区を中心に活動している</a:t>
                      </a:r>
                      <a:endParaRPr lang="en-US" altLang="ja-JP" sz="1400" b="0" i="0" u="none" strike="noStrike" baseline="0" dirty="0">
                        <a:solidFill>
                          <a:schemeClr val="tx1"/>
                        </a:solidFill>
                        <a:latin typeface="MS-Mincho"/>
                      </a:endParaRPr>
                    </a:p>
                    <a:p>
                      <a:pPr algn="l"/>
                      <a:r>
                        <a:rPr lang="ja-JP" altLang="en-US" sz="1400" b="0" i="0" u="none" strike="noStrike" baseline="0" dirty="0">
                          <a:solidFill>
                            <a:schemeClr val="tx1"/>
                          </a:solidFill>
                          <a:latin typeface="MS-Mincho"/>
                        </a:rPr>
                        <a:t>・規則、会則等の定めがあり、団体として意思決定がしてある</a:t>
                      </a:r>
                      <a:endParaRPr lang="en-US" altLang="ja-JP" sz="1400" b="0" i="0" u="none" strike="noStrike" baseline="0" dirty="0">
                        <a:solidFill>
                          <a:schemeClr val="tx1"/>
                        </a:solidFill>
                        <a:latin typeface="MS-Mincho"/>
                      </a:endParaRPr>
                    </a:p>
                    <a:p>
                      <a:pPr algn="l"/>
                      <a:r>
                        <a:rPr lang="ja-JP" altLang="en-US" sz="1400" b="0" i="0" u="none" strike="noStrike" baseline="0" dirty="0">
                          <a:solidFill>
                            <a:schemeClr val="tx1"/>
                          </a:solidFill>
                          <a:latin typeface="MS-Mincho"/>
                        </a:rPr>
                        <a:t>・自主的かつ主体的に企画、実施ができる</a:t>
                      </a:r>
                      <a:endParaRPr lang="en-US" altLang="ja-JP" sz="1400" b="0" i="0" u="none" strike="noStrike" baseline="0" dirty="0">
                        <a:solidFill>
                          <a:schemeClr val="tx1"/>
                        </a:solidFill>
                        <a:latin typeface="MS-Mincho"/>
                      </a:endParaRPr>
                    </a:p>
                    <a:p>
                      <a:pPr algn="l"/>
                      <a:r>
                        <a:rPr lang="ja-JP" altLang="en-US" sz="1400" b="0" i="0" u="none" strike="noStrike" baseline="0" dirty="0">
                          <a:solidFill>
                            <a:schemeClr val="tx1"/>
                          </a:solidFill>
                          <a:latin typeface="MS-Mincho"/>
                        </a:rPr>
                        <a:t>・今後も継続して活動する見込みがある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左記条件に加え、活動を始めて間もない団体（申請時点で活動実績が概ね３年未満の団体）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658905"/>
                  </a:ext>
                </a:extLst>
              </a:tr>
              <a:tr h="1151759">
                <a:tc>
                  <a:txBody>
                    <a:bodyPr/>
                    <a:lstStyle/>
                    <a:p>
                      <a:pPr algn="dist"/>
                      <a:endParaRPr kumimoji="1" lang="en-US" altLang="ja-JP" b="1" u="sng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  <a:p>
                      <a:pPr algn="dist"/>
                      <a:endParaRPr kumimoji="1" lang="en-US" altLang="ja-JP" b="1" u="sng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  <a:p>
                      <a:pPr algn="dist"/>
                      <a:r>
                        <a:rPr kumimoji="1" lang="ja-JP" altLang="en-US" b="1" u="sng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金額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i="0" u="sng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上限</a:t>
                      </a:r>
                      <a:r>
                        <a:rPr kumimoji="1" lang="en-US" altLang="ja-JP" sz="1800" b="0" i="0" u="sng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r>
                        <a:rPr kumimoji="1" lang="ja-JP" altLang="en-US" sz="1800" b="0" i="0" u="sng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万円</a:t>
                      </a:r>
                      <a:br>
                        <a:rPr lang="ja-JP" altLang="en-US" dirty="0">
                          <a:solidFill>
                            <a:schemeClr val="tx1"/>
                          </a:solidFill>
                        </a:rPr>
                      </a:br>
                      <a:br>
                        <a:rPr lang="ja-JP" altLang="en-US" dirty="0">
                          <a:solidFill>
                            <a:schemeClr val="tx1"/>
                          </a:solidFill>
                        </a:rPr>
                      </a:br>
                      <a:r>
                        <a:rPr kumimoji="1" lang="en-US" altLang="ja-JP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※</a:t>
                      </a:r>
                      <a:r>
                        <a:rPr kumimoji="1" lang="ja-JP" alt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補助対象経費の</a:t>
                      </a:r>
                      <a:endParaRPr kumimoji="1" lang="en-US" altLang="ja-JP" sz="18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1" lang="ja-JP" alt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　７割（１回目）、</a:t>
                      </a:r>
                      <a:endParaRPr kumimoji="1" lang="en-US" altLang="ja-JP" sz="18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1" lang="ja-JP" alt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　６割（２回目）、</a:t>
                      </a:r>
                      <a:endParaRPr kumimoji="1" lang="en-US" altLang="ja-JP" sz="18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1" lang="ja-JP" alt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　５割（３回目）</a:t>
                      </a:r>
                      <a:r>
                        <a:rPr kumimoji="1" lang="ja-JP" altLang="en-US" sz="1800" b="0" i="0" kern="1200" dirty="0">
                          <a:solidFill>
                            <a:srgbClr val="FCE8E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、</a:t>
                      </a:r>
                      <a:endParaRPr kumimoji="1" lang="ja-JP" altLang="en-US" dirty="0">
                        <a:solidFill>
                          <a:srgbClr val="FCE8E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i="0" u="sng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上限</a:t>
                      </a:r>
                      <a:r>
                        <a:rPr kumimoji="1" lang="en-US" altLang="ja-JP" sz="1800" b="0" i="0" u="sng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kumimoji="1" lang="ja-JP" altLang="en-US" sz="1800" b="0" i="0" u="sng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万円</a:t>
                      </a:r>
                      <a:br>
                        <a:rPr lang="ja-JP" altLang="en-US" dirty="0">
                          <a:solidFill>
                            <a:schemeClr val="tx1"/>
                          </a:solidFill>
                        </a:rPr>
                      </a:br>
                      <a:br>
                        <a:rPr lang="ja-JP" altLang="en-US" dirty="0">
                          <a:solidFill>
                            <a:schemeClr val="tx1"/>
                          </a:solidFill>
                        </a:rPr>
                      </a:br>
                      <a:r>
                        <a:rPr kumimoji="1" lang="en-US" altLang="ja-JP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※</a:t>
                      </a:r>
                      <a:r>
                        <a:rPr kumimoji="1" lang="ja-JP" alt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補助対象経費の</a:t>
                      </a:r>
                      <a:endParaRPr kumimoji="1" lang="en-US" altLang="ja-JP" sz="18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1" lang="ja-JP" alt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８割（３回）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924884"/>
                  </a:ext>
                </a:extLst>
              </a:tr>
              <a:tr h="652109">
                <a:tc>
                  <a:txBody>
                    <a:bodyPr/>
                    <a:lstStyle/>
                    <a:p>
                      <a:pPr algn="dist"/>
                      <a:endParaRPr kumimoji="1" lang="en-US" altLang="ja-JP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  <a:p>
                      <a:pPr algn="dist"/>
                      <a:r>
                        <a:rPr kumimoji="1" lang="ja-JP" altLang="en-US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年数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補助開始から最大３回以内</a:t>
                      </a:r>
                      <a:endParaRPr kumimoji="1" lang="en-US" altLang="ja-JP" sz="18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1" lang="en-US" altLang="ja-JP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※</a:t>
                      </a:r>
                      <a:r>
                        <a:rPr kumimoji="1" lang="ja-JP" altLang="en-US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同一団体が同一事業で、既にいずれかのコースまたは南区文化賑わい支援補助金の交付を３回受けていた場合、補助金交付対象外となります。（要綱第５条第４項、要綱附則）</a:t>
                      </a:r>
                      <a:endParaRPr kumimoji="1" lang="en-US" altLang="ja-JP" sz="1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6838086"/>
                  </a:ext>
                </a:extLst>
              </a:tr>
            </a:tbl>
          </a:graphicData>
        </a:graphic>
      </p:graphicFrame>
      <p:sp>
        <p:nvSpPr>
          <p:cNvPr id="16" name="思考の吹き出し: 雲形 15">
            <a:extLst>
              <a:ext uri="{FF2B5EF4-FFF2-40B4-BE49-F238E27FC236}">
                <a16:creationId xmlns:a16="http://schemas.microsoft.com/office/drawing/2014/main" id="{8A102A38-B147-4EAE-BEA8-CE7FF17D0922}"/>
              </a:ext>
            </a:extLst>
          </p:cNvPr>
          <p:cNvSpPr/>
          <p:nvPr/>
        </p:nvSpPr>
        <p:spPr>
          <a:xfrm>
            <a:off x="7247974" y="154402"/>
            <a:ext cx="1822961" cy="961154"/>
          </a:xfrm>
          <a:prstGeom prst="cloudCallout">
            <a:avLst>
              <a:gd name="adj1" fmla="val -168991"/>
              <a:gd name="adj2" fmla="val 3607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要　綱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第５条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98354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-180528" y="530259"/>
            <a:ext cx="8496944" cy="720080"/>
          </a:xfrm>
        </p:spPr>
        <p:txBody>
          <a:bodyPr rtlCol="0">
            <a:noAutofit/>
          </a:bodyPr>
          <a:lstStyle/>
          <a:p>
            <a:pPr rtl="0"/>
            <a:r>
              <a:rPr lang="ja-JP" altLang="en-US" sz="4000" dirty="0">
                <a:latin typeface="じゆうちょうフォント" panose="02000600000000000000" pitchFamily="2" charset="-128"/>
                <a:ea typeface="じゆうちょうフォント" panose="02000600000000000000" pitchFamily="2" charset="-128"/>
              </a:rPr>
              <a:t>　６　全体の流れ</a:t>
            </a:r>
            <a:r>
              <a:rPr lang="en-US" altLang="ja-JP" sz="4000" dirty="0">
                <a:latin typeface="じゆうちょうフォント" panose="02000600000000000000" pitchFamily="2" charset="-128"/>
                <a:ea typeface="じゆうちょうフォント" panose="02000600000000000000" pitchFamily="2" charset="-128"/>
              </a:rPr>
              <a:t>(</a:t>
            </a:r>
            <a:r>
              <a:rPr lang="ja-JP" altLang="en-US" dirty="0">
                <a:latin typeface="じゆうちょうフォント" panose="02000600000000000000" pitchFamily="2" charset="-128"/>
                <a:ea typeface="じゆうちょうフォント" panose="02000600000000000000" pitchFamily="2" charset="-128"/>
              </a:rPr>
              <a:t>予定）</a:t>
            </a:r>
            <a:endParaRPr lang="en-US" altLang="ja-JP" sz="4000" dirty="0">
              <a:latin typeface="じゆうちょうフォント" panose="02000600000000000000" pitchFamily="2" charset="-128"/>
              <a:ea typeface="じゆうちょうフォント" panose="02000600000000000000" pitchFamily="2" charset="-128"/>
            </a:endParaRPr>
          </a:p>
        </p:txBody>
      </p:sp>
      <p:sp>
        <p:nvSpPr>
          <p:cNvPr id="9" name="吹き出し: 右矢印 8">
            <a:extLst>
              <a:ext uri="{FF2B5EF4-FFF2-40B4-BE49-F238E27FC236}">
                <a16:creationId xmlns:a16="http://schemas.microsoft.com/office/drawing/2014/main" id="{D990032D-D8DD-4038-AD82-C407BE051D34}"/>
              </a:ext>
            </a:extLst>
          </p:cNvPr>
          <p:cNvSpPr/>
          <p:nvPr/>
        </p:nvSpPr>
        <p:spPr>
          <a:xfrm>
            <a:off x="276716" y="2759278"/>
            <a:ext cx="862430" cy="3538511"/>
          </a:xfrm>
          <a:prstGeom prst="rightArrow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　補助金申請</a:t>
            </a:r>
          </a:p>
        </p:txBody>
      </p:sp>
      <p:sp>
        <p:nvSpPr>
          <p:cNvPr id="22" name="吹き出し: 右矢印 21">
            <a:extLst>
              <a:ext uri="{FF2B5EF4-FFF2-40B4-BE49-F238E27FC236}">
                <a16:creationId xmlns:a16="http://schemas.microsoft.com/office/drawing/2014/main" id="{F13A01BD-BAC2-4739-83E0-CB368321CE78}"/>
              </a:ext>
            </a:extLst>
          </p:cNvPr>
          <p:cNvSpPr/>
          <p:nvPr/>
        </p:nvSpPr>
        <p:spPr>
          <a:xfrm>
            <a:off x="1233689" y="2723840"/>
            <a:ext cx="862430" cy="3538511"/>
          </a:xfrm>
          <a:prstGeom prst="rightArrow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　　プレゼン・審査会</a:t>
            </a:r>
          </a:p>
        </p:txBody>
      </p:sp>
      <p:sp>
        <p:nvSpPr>
          <p:cNvPr id="23" name="吹き出し: 右矢印 22">
            <a:extLst>
              <a:ext uri="{FF2B5EF4-FFF2-40B4-BE49-F238E27FC236}">
                <a16:creationId xmlns:a16="http://schemas.microsoft.com/office/drawing/2014/main" id="{47525AE6-D0E4-44D8-900A-9768BC4B6C2D}"/>
              </a:ext>
            </a:extLst>
          </p:cNvPr>
          <p:cNvSpPr/>
          <p:nvPr/>
        </p:nvSpPr>
        <p:spPr>
          <a:xfrm>
            <a:off x="2192927" y="2737946"/>
            <a:ext cx="862430" cy="3538511"/>
          </a:xfrm>
          <a:prstGeom prst="rightArrow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　交 付 決 定</a:t>
            </a:r>
          </a:p>
        </p:txBody>
      </p:sp>
      <p:sp>
        <p:nvSpPr>
          <p:cNvPr id="24" name="吹き出し: 右矢印 23">
            <a:extLst>
              <a:ext uri="{FF2B5EF4-FFF2-40B4-BE49-F238E27FC236}">
                <a16:creationId xmlns:a16="http://schemas.microsoft.com/office/drawing/2014/main" id="{C95489DB-7DCE-4B27-9580-D3D3C3F27290}"/>
              </a:ext>
            </a:extLst>
          </p:cNvPr>
          <p:cNvSpPr/>
          <p:nvPr/>
        </p:nvSpPr>
        <p:spPr>
          <a:xfrm>
            <a:off x="4212393" y="2742905"/>
            <a:ext cx="862430" cy="3538511"/>
          </a:xfrm>
          <a:prstGeom prst="rightArrow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　終 了 報 告</a:t>
            </a:r>
          </a:p>
        </p:txBody>
      </p:sp>
      <p:sp>
        <p:nvSpPr>
          <p:cNvPr id="25" name="吹き出し: 右矢印 24">
            <a:extLst>
              <a:ext uri="{FF2B5EF4-FFF2-40B4-BE49-F238E27FC236}">
                <a16:creationId xmlns:a16="http://schemas.microsoft.com/office/drawing/2014/main" id="{2EA1EEE9-BAD8-44C6-9043-CCC8BAF5BEAB}"/>
              </a:ext>
            </a:extLst>
          </p:cNvPr>
          <p:cNvSpPr/>
          <p:nvPr/>
        </p:nvSpPr>
        <p:spPr>
          <a:xfrm>
            <a:off x="5244604" y="2755527"/>
            <a:ext cx="862430" cy="3538511"/>
          </a:xfrm>
          <a:prstGeom prst="rightArrow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　交付額確定</a:t>
            </a:r>
          </a:p>
        </p:txBody>
      </p:sp>
      <p:sp>
        <p:nvSpPr>
          <p:cNvPr id="26" name="吹き出し: 右矢印 25">
            <a:extLst>
              <a:ext uri="{FF2B5EF4-FFF2-40B4-BE49-F238E27FC236}">
                <a16:creationId xmlns:a16="http://schemas.microsoft.com/office/drawing/2014/main" id="{A3C21B73-AA4B-4C48-A211-AC3F2EA06C49}"/>
              </a:ext>
            </a:extLst>
          </p:cNvPr>
          <p:cNvSpPr/>
          <p:nvPr/>
        </p:nvSpPr>
        <p:spPr>
          <a:xfrm>
            <a:off x="6272190" y="2789230"/>
            <a:ext cx="862430" cy="3538511"/>
          </a:xfrm>
          <a:prstGeom prst="rightArrow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　請　　　求</a:t>
            </a: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BC6306BC-B40C-452F-9345-9A96DEFBB944}"/>
              </a:ext>
            </a:extLst>
          </p:cNvPr>
          <p:cNvSpPr/>
          <p:nvPr/>
        </p:nvSpPr>
        <p:spPr>
          <a:xfrm>
            <a:off x="7365828" y="2755527"/>
            <a:ext cx="1400032" cy="35385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3600" dirty="0">
                <a:solidFill>
                  <a:schemeClr val="bg1"/>
                </a:solidFill>
              </a:rPr>
              <a:t>補助金交付</a:t>
            </a: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051C18FD-DCF4-4042-9DE2-9916063952F0}"/>
              </a:ext>
            </a:extLst>
          </p:cNvPr>
          <p:cNvSpPr/>
          <p:nvPr/>
        </p:nvSpPr>
        <p:spPr>
          <a:xfrm>
            <a:off x="105674" y="5949280"/>
            <a:ext cx="890498" cy="648072"/>
          </a:xfrm>
          <a:prstGeom prst="rect">
            <a:avLst/>
          </a:prstGeom>
          <a:solidFill>
            <a:srgbClr val="F686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３</a:t>
            </a:r>
            <a:r>
              <a:rPr kumimoji="1" lang="en-US" altLang="ja-JP" dirty="0">
                <a:solidFill>
                  <a:schemeClr val="tx1"/>
                </a:solidFill>
              </a:rPr>
              <a:t>/25</a:t>
            </a:r>
          </a:p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必着</a:t>
            </a: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A7CA2349-6F4E-4A42-BAC1-DF7D21983462}"/>
              </a:ext>
            </a:extLst>
          </p:cNvPr>
          <p:cNvSpPr/>
          <p:nvPr/>
        </p:nvSpPr>
        <p:spPr>
          <a:xfrm>
            <a:off x="1057701" y="5938315"/>
            <a:ext cx="890498" cy="648072"/>
          </a:xfrm>
          <a:prstGeom prst="rect">
            <a:avLst/>
          </a:prstGeom>
          <a:solidFill>
            <a:srgbClr val="F686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４ 月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中 旬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B4D3DFD9-F883-485C-8748-53B9BB6E42A3}"/>
              </a:ext>
            </a:extLst>
          </p:cNvPr>
          <p:cNvSpPr/>
          <p:nvPr/>
        </p:nvSpPr>
        <p:spPr>
          <a:xfrm>
            <a:off x="2038076" y="5949280"/>
            <a:ext cx="890498" cy="648072"/>
          </a:xfrm>
          <a:prstGeom prst="rect">
            <a:avLst/>
          </a:prstGeom>
          <a:solidFill>
            <a:srgbClr val="F686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４ 月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下 旬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870D3A9E-654E-4214-BE18-2C35D84FF21A}"/>
              </a:ext>
            </a:extLst>
          </p:cNvPr>
          <p:cNvSpPr/>
          <p:nvPr/>
        </p:nvSpPr>
        <p:spPr>
          <a:xfrm>
            <a:off x="4070292" y="5957380"/>
            <a:ext cx="890498" cy="648072"/>
          </a:xfrm>
          <a:prstGeom prst="rect">
            <a:avLst/>
          </a:prstGeom>
          <a:solidFill>
            <a:srgbClr val="F686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終了後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速やか</a:t>
            </a: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8EBC0057-3D23-4B33-B258-3E8CF9057731}"/>
              </a:ext>
            </a:extLst>
          </p:cNvPr>
          <p:cNvSpPr/>
          <p:nvPr/>
        </p:nvSpPr>
        <p:spPr>
          <a:xfrm>
            <a:off x="5098185" y="5949276"/>
            <a:ext cx="890498" cy="648072"/>
          </a:xfrm>
          <a:prstGeom prst="rect">
            <a:avLst/>
          </a:prstGeom>
          <a:solidFill>
            <a:srgbClr val="F686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速やか</a:t>
            </a: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590887CD-6D7E-4192-AAC5-F3D974DA3341}"/>
              </a:ext>
            </a:extLst>
          </p:cNvPr>
          <p:cNvSpPr/>
          <p:nvPr/>
        </p:nvSpPr>
        <p:spPr>
          <a:xfrm>
            <a:off x="7785357" y="5957380"/>
            <a:ext cx="1278142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</a:rPr>
              <a:t>請求受理日から</a:t>
            </a:r>
            <a:r>
              <a:rPr kumimoji="1" lang="en-US" altLang="ja-JP" sz="1400" dirty="0">
                <a:solidFill>
                  <a:schemeClr val="tx1"/>
                </a:solidFill>
              </a:rPr>
              <a:t>30</a:t>
            </a:r>
            <a:r>
              <a:rPr kumimoji="1" lang="ja-JP" altLang="en-US" sz="1400" dirty="0">
                <a:solidFill>
                  <a:schemeClr val="tx1"/>
                </a:solidFill>
              </a:rPr>
              <a:t>日以内</a:t>
            </a:r>
          </a:p>
        </p:txBody>
      </p:sp>
      <p:sp>
        <p:nvSpPr>
          <p:cNvPr id="36" name="楕円 35">
            <a:extLst>
              <a:ext uri="{FF2B5EF4-FFF2-40B4-BE49-F238E27FC236}">
                <a16:creationId xmlns:a16="http://schemas.microsoft.com/office/drawing/2014/main" id="{06B2F2A1-C989-449F-847D-D37EB1014303}"/>
              </a:ext>
            </a:extLst>
          </p:cNvPr>
          <p:cNvSpPr/>
          <p:nvPr/>
        </p:nvSpPr>
        <p:spPr>
          <a:xfrm>
            <a:off x="1201285" y="2454423"/>
            <a:ext cx="614005" cy="576064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rgbClr val="F03B5E"/>
                </a:solidFill>
              </a:rPr>
              <a:t>２</a:t>
            </a:r>
          </a:p>
        </p:txBody>
      </p:sp>
      <p:sp>
        <p:nvSpPr>
          <p:cNvPr id="37" name="楕円 36">
            <a:extLst>
              <a:ext uri="{FF2B5EF4-FFF2-40B4-BE49-F238E27FC236}">
                <a16:creationId xmlns:a16="http://schemas.microsoft.com/office/drawing/2014/main" id="{E142D188-FDB5-4923-A6F4-D67F837FB234}"/>
              </a:ext>
            </a:extLst>
          </p:cNvPr>
          <p:cNvSpPr/>
          <p:nvPr/>
        </p:nvSpPr>
        <p:spPr>
          <a:xfrm>
            <a:off x="246807" y="2467495"/>
            <a:ext cx="614005" cy="576064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>
                <a:solidFill>
                  <a:srgbClr val="F03B5E"/>
                </a:solidFill>
              </a:rPr>
              <a:t>1</a:t>
            </a:r>
            <a:endParaRPr kumimoji="1" lang="ja-JP" altLang="en-US" sz="2400" b="1" dirty="0">
              <a:solidFill>
                <a:srgbClr val="F03B5E"/>
              </a:solidFill>
            </a:endParaRPr>
          </a:p>
        </p:txBody>
      </p:sp>
      <p:sp>
        <p:nvSpPr>
          <p:cNvPr id="40" name="楕円 39">
            <a:extLst>
              <a:ext uri="{FF2B5EF4-FFF2-40B4-BE49-F238E27FC236}">
                <a16:creationId xmlns:a16="http://schemas.microsoft.com/office/drawing/2014/main" id="{E9932B48-A673-4FB8-ADFE-D34739E208BF}"/>
              </a:ext>
            </a:extLst>
          </p:cNvPr>
          <p:cNvSpPr/>
          <p:nvPr/>
        </p:nvSpPr>
        <p:spPr>
          <a:xfrm>
            <a:off x="6256632" y="2435808"/>
            <a:ext cx="614005" cy="576064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rgbClr val="F03B5E"/>
                </a:solidFill>
              </a:rPr>
              <a:t>７</a:t>
            </a:r>
          </a:p>
        </p:txBody>
      </p:sp>
      <p:sp>
        <p:nvSpPr>
          <p:cNvPr id="41" name="楕円 40">
            <a:extLst>
              <a:ext uri="{FF2B5EF4-FFF2-40B4-BE49-F238E27FC236}">
                <a16:creationId xmlns:a16="http://schemas.microsoft.com/office/drawing/2014/main" id="{4969E15A-16E5-45F8-A36F-71ADA0E1C727}"/>
              </a:ext>
            </a:extLst>
          </p:cNvPr>
          <p:cNvSpPr/>
          <p:nvPr/>
        </p:nvSpPr>
        <p:spPr>
          <a:xfrm>
            <a:off x="5209016" y="2452217"/>
            <a:ext cx="614005" cy="576064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rgbClr val="F03B5E"/>
                </a:solidFill>
              </a:rPr>
              <a:t>６</a:t>
            </a:r>
          </a:p>
        </p:txBody>
      </p:sp>
      <p:sp>
        <p:nvSpPr>
          <p:cNvPr id="27" name="吹き出し: 右矢印 26">
            <a:extLst>
              <a:ext uri="{FF2B5EF4-FFF2-40B4-BE49-F238E27FC236}">
                <a16:creationId xmlns:a16="http://schemas.microsoft.com/office/drawing/2014/main" id="{A464CE4E-2A60-45C1-A429-01964C852472}"/>
              </a:ext>
            </a:extLst>
          </p:cNvPr>
          <p:cNvSpPr/>
          <p:nvPr/>
        </p:nvSpPr>
        <p:spPr>
          <a:xfrm>
            <a:off x="3192304" y="2730127"/>
            <a:ext cx="862430" cy="3538511"/>
          </a:xfrm>
          <a:prstGeom prst="rightArrowCallout">
            <a:avLst/>
          </a:prstGeom>
          <a:solidFill>
            <a:srgbClr val="F03B5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　</a:t>
            </a:r>
            <a:r>
              <a:rPr kumimoji="1" lang="ja-JP" altLang="en-US" dirty="0">
                <a:solidFill>
                  <a:schemeClr val="bg1"/>
                </a:solidFill>
              </a:rPr>
              <a:t>事業開始～終了</a:t>
            </a:r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46E5590C-B88C-44A3-8BA5-7B5C223B8E59}"/>
              </a:ext>
            </a:extLst>
          </p:cNvPr>
          <p:cNvSpPr/>
          <p:nvPr/>
        </p:nvSpPr>
        <p:spPr>
          <a:xfrm>
            <a:off x="2175100" y="2467495"/>
            <a:ext cx="614005" cy="576064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rgbClr val="F03B5E"/>
                </a:solidFill>
              </a:rPr>
              <a:t>３</a:t>
            </a:r>
          </a:p>
        </p:txBody>
      </p:sp>
      <p:sp>
        <p:nvSpPr>
          <p:cNvPr id="38" name="楕円 37">
            <a:extLst>
              <a:ext uri="{FF2B5EF4-FFF2-40B4-BE49-F238E27FC236}">
                <a16:creationId xmlns:a16="http://schemas.microsoft.com/office/drawing/2014/main" id="{38FA60DC-1EA8-4FA1-992B-D196A8140678}"/>
              </a:ext>
            </a:extLst>
          </p:cNvPr>
          <p:cNvSpPr/>
          <p:nvPr/>
        </p:nvSpPr>
        <p:spPr>
          <a:xfrm>
            <a:off x="3151553" y="2467495"/>
            <a:ext cx="614005" cy="576064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rgbClr val="F03B5E"/>
                </a:solidFill>
              </a:rPr>
              <a:t>４</a:t>
            </a:r>
          </a:p>
        </p:txBody>
      </p:sp>
      <p:sp>
        <p:nvSpPr>
          <p:cNvPr id="35" name="楕円 34">
            <a:extLst>
              <a:ext uri="{FF2B5EF4-FFF2-40B4-BE49-F238E27FC236}">
                <a16:creationId xmlns:a16="http://schemas.microsoft.com/office/drawing/2014/main" id="{604DA77D-9715-41CC-892D-269290EC29B5}"/>
              </a:ext>
            </a:extLst>
          </p:cNvPr>
          <p:cNvSpPr/>
          <p:nvPr/>
        </p:nvSpPr>
        <p:spPr>
          <a:xfrm>
            <a:off x="4180284" y="2420888"/>
            <a:ext cx="614005" cy="576064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rgbClr val="F03B5E"/>
                </a:solidFill>
              </a:rPr>
              <a:t>５</a:t>
            </a:r>
          </a:p>
        </p:txBody>
      </p:sp>
    </p:spTree>
    <p:extLst>
      <p:ext uri="{BB962C8B-B14F-4D97-AF65-F5344CB8AC3E}">
        <p14:creationId xmlns:p14="http://schemas.microsoft.com/office/powerpoint/2010/main" val="1507633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CD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227389" y="187211"/>
            <a:ext cx="8496944" cy="720080"/>
          </a:xfrm>
        </p:spPr>
        <p:txBody>
          <a:bodyPr rtlCol="0">
            <a:noAutofit/>
          </a:bodyPr>
          <a:lstStyle/>
          <a:p>
            <a:pPr rtl="0"/>
            <a:r>
              <a:rPr lang="ja-JP" altLang="en-US" sz="4000" dirty="0">
                <a:latin typeface="じゆうちょうフォント" panose="02000600000000000000" pitchFamily="2" charset="-128"/>
                <a:ea typeface="じゆうちょうフォント" panose="02000600000000000000" pitchFamily="2" charset="-128"/>
              </a:rPr>
              <a:t>　</a:t>
            </a:r>
            <a:r>
              <a:rPr lang="en-US" altLang="ja-JP" sz="4000" dirty="0">
                <a:latin typeface="じゆうちょうフォント" panose="02000600000000000000" pitchFamily="2" charset="-128"/>
                <a:ea typeface="じゆうちょうフォント" panose="02000600000000000000" pitchFamily="2" charset="-128"/>
              </a:rPr>
              <a:t>※</a:t>
            </a:r>
            <a:r>
              <a:rPr lang="ja-JP" altLang="en-US" sz="4000" dirty="0">
                <a:latin typeface="じゆうちょうフォント" panose="02000600000000000000" pitchFamily="2" charset="-128"/>
                <a:ea typeface="じゆうちょうフォント" panose="02000600000000000000" pitchFamily="2" charset="-128"/>
              </a:rPr>
              <a:t>補助交付時期</a:t>
            </a:r>
            <a:br>
              <a:rPr lang="en-US" altLang="ja-JP" sz="4000" dirty="0">
                <a:latin typeface="じゆうちょうフォント" panose="02000600000000000000" pitchFamily="2" charset="-128"/>
                <a:ea typeface="じゆうちょうフォント" panose="02000600000000000000" pitchFamily="2" charset="-128"/>
              </a:rPr>
            </a:br>
            <a:r>
              <a:rPr lang="ja-JP" altLang="en-US" sz="4000" dirty="0">
                <a:latin typeface="じゆうちょうフォント" panose="02000600000000000000" pitchFamily="2" charset="-128"/>
                <a:ea typeface="じゆうちょうフォント" panose="02000600000000000000" pitchFamily="2" charset="-128"/>
              </a:rPr>
              <a:t>　　の例外について</a:t>
            </a:r>
            <a:endParaRPr lang="en-US" altLang="ja-JP" sz="4000" dirty="0">
              <a:latin typeface="じゆうちょうフォント" panose="02000600000000000000" pitchFamily="2" charset="-128"/>
              <a:ea typeface="じゆうちょうフォント" panose="02000600000000000000" pitchFamily="2" charset="-128"/>
            </a:endParaRPr>
          </a:p>
        </p:txBody>
      </p:sp>
      <p:sp>
        <p:nvSpPr>
          <p:cNvPr id="4" name="吹き出し: 右矢印 3">
            <a:extLst>
              <a:ext uri="{FF2B5EF4-FFF2-40B4-BE49-F238E27FC236}">
                <a16:creationId xmlns:a16="http://schemas.microsoft.com/office/drawing/2014/main" id="{C5D7C2F3-899F-46EB-8574-B9C3351D87D3}"/>
              </a:ext>
            </a:extLst>
          </p:cNvPr>
          <p:cNvSpPr/>
          <p:nvPr/>
        </p:nvSpPr>
        <p:spPr>
          <a:xfrm>
            <a:off x="227389" y="2789230"/>
            <a:ext cx="926485" cy="3538511"/>
          </a:xfrm>
          <a:prstGeom prst="rightArrowCallout">
            <a:avLst/>
          </a:prstGeom>
          <a:solidFill>
            <a:srgbClr val="FCE8EA"/>
          </a:solidFill>
          <a:ln>
            <a:solidFill>
              <a:srgbClr val="810D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　補助金申請</a:t>
            </a:r>
          </a:p>
        </p:txBody>
      </p:sp>
      <p:sp>
        <p:nvSpPr>
          <p:cNvPr id="7" name="吹き出し: 右矢印 6">
            <a:extLst>
              <a:ext uri="{FF2B5EF4-FFF2-40B4-BE49-F238E27FC236}">
                <a16:creationId xmlns:a16="http://schemas.microsoft.com/office/drawing/2014/main" id="{63459178-4083-47ED-8F14-1F2393B75B00}"/>
              </a:ext>
            </a:extLst>
          </p:cNvPr>
          <p:cNvSpPr/>
          <p:nvPr/>
        </p:nvSpPr>
        <p:spPr>
          <a:xfrm>
            <a:off x="1301020" y="2772904"/>
            <a:ext cx="926485" cy="3538511"/>
          </a:xfrm>
          <a:prstGeom prst="rightArrowCallout">
            <a:avLst/>
          </a:prstGeom>
          <a:solidFill>
            <a:srgbClr val="FCE8EA"/>
          </a:solidFill>
          <a:ln>
            <a:solidFill>
              <a:srgbClr val="810D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プレゼン・審査会</a:t>
            </a:r>
          </a:p>
        </p:txBody>
      </p:sp>
      <p:sp>
        <p:nvSpPr>
          <p:cNvPr id="8" name="吹き出し: 右矢印 7">
            <a:extLst>
              <a:ext uri="{FF2B5EF4-FFF2-40B4-BE49-F238E27FC236}">
                <a16:creationId xmlns:a16="http://schemas.microsoft.com/office/drawing/2014/main" id="{547E061C-E691-456D-8AA4-44871331FF7D}"/>
              </a:ext>
            </a:extLst>
          </p:cNvPr>
          <p:cNvSpPr/>
          <p:nvPr/>
        </p:nvSpPr>
        <p:spPr>
          <a:xfrm>
            <a:off x="2473197" y="2772904"/>
            <a:ext cx="926485" cy="3538511"/>
          </a:xfrm>
          <a:prstGeom prst="rightArrowCallout">
            <a:avLst/>
          </a:prstGeom>
          <a:solidFill>
            <a:srgbClr val="FCE8EA"/>
          </a:solidFill>
          <a:ln>
            <a:solidFill>
              <a:srgbClr val="810D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　交 付 決 定</a:t>
            </a:r>
          </a:p>
        </p:txBody>
      </p:sp>
      <p:sp>
        <p:nvSpPr>
          <p:cNvPr id="9" name="吹き出し: 右矢印 8">
            <a:extLst>
              <a:ext uri="{FF2B5EF4-FFF2-40B4-BE49-F238E27FC236}">
                <a16:creationId xmlns:a16="http://schemas.microsoft.com/office/drawing/2014/main" id="{6DB0CDF6-C485-4881-BB24-3694E85245F4}"/>
              </a:ext>
            </a:extLst>
          </p:cNvPr>
          <p:cNvSpPr/>
          <p:nvPr/>
        </p:nvSpPr>
        <p:spPr>
          <a:xfrm>
            <a:off x="5767199" y="2772903"/>
            <a:ext cx="926485" cy="3538511"/>
          </a:xfrm>
          <a:prstGeom prst="rightArrowCallout">
            <a:avLst/>
          </a:prstGeom>
          <a:solidFill>
            <a:srgbClr val="FCE8EA"/>
          </a:solidFill>
          <a:ln>
            <a:solidFill>
              <a:srgbClr val="810D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　事業開始～終了報告</a:t>
            </a:r>
          </a:p>
        </p:txBody>
      </p:sp>
      <p:sp>
        <p:nvSpPr>
          <p:cNvPr id="10" name="吹き出し: 右矢印 9">
            <a:extLst>
              <a:ext uri="{FF2B5EF4-FFF2-40B4-BE49-F238E27FC236}">
                <a16:creationId xmlns:a16="http://schemas.microsoft.com/office/drawing/2014/main" id="{D26D49A7-2670-4C55-BCA5-57457F13C808}"/>
              </a:ext>
            </a:extLst>
          </p:cNvPr>
          <p:cNvSpPr/>
          <p:nvPr/>
        </p:nvSpPr>
        <p:spPr>
          <a:xfrm>
            <a:off x="6807343" y="2772902"/>
            <a:ext cx="926485" cy="3538511"/>
          </a:xfrm>
          <a:prstGeom prst="rightArrowCallout">
            <a:avLst/>
          </a:prstGeom>
          <a:solidFill>
            <a:srgbClr val="FCE8EA"/>
          </a:solidFill>
          <a:ln>
            <a:solidFill>
              <a:srgbClr val="810D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　精　　　算</a:t>
            </a:r>
          </a:p>
        </p:txBody>
      </p:sp>
      <p:sp>
        <p:nvSpPr>
          <p:cNvPr id="11" name="吹き出し: 右矢印 10">
            <a:extLst>
              <a:ext uri="{FF2B5EF4-FFF2-40B4-BE49-F238E27FC236}">
                <a16:creationId xmlns:a16="http://schemas.microsoft.com/office/drawing/2014/main" id="{4A347A23-9965-4896-B6A4-A99EA1FE3355}"/>
              </a:ext>
            </a:extLst>
          </p:cNvPr>
          <p:cNvSpPr/>
          <p:nvPr/>
        </p:nvSpPr>
        <p:spPr>
          <a:xfrm>
            <a:off x="3506551" y="2780487"/>
            <a:ext cx="926485" cy="3538511"/>
          </a:xfrm>
          <a:prstGeom prst="rightArrowCallout">
            <a:avLst/>
          </a:prstGeom>
          <a:solidFill>
            <a:srgbClr val="FCE8EA"/>
          </a:solidFill>
          <a:ln>
            <a:solidFill>
              <a:srgbClr val="810D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　請　　　求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AC815A21-E8E2-48CF-B36F-389A0D7C1853}"/>
              </a:ext>
            </a:extLst>
          </p:cNvPr>
          <p:cNvSpPr/>
          <p:nvPr/>
        </p:nvSpPr>
        <p:spPr>
          <a:xfrm>
            <a:off x="37571" y="5975383"/>
            <a:ext cx="972108" cy="648072"/>
          </a:xfrm>
          <a:prstGeom prst="rect">
            <a:avLst/>
          </a:prstGeom>
          <a:solidFill>
            <a:srgbClr val="F6869B"/>
          </a:solidFill>
          <a:ln>
            <a:solidFill>
              <a:srgbClr val="810D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３</a:t>
            </a:r>
            <a:r>
              <a:rPr kumimoji="1" lang="en-US" altLang="ja-JP" dirty="0">
                <a:solidFill>
                  <a:schemeClr val="tx1"/>
                </a:solidFill>
              </a:rPr>
              <a:t>/25</a:t>
            </a:r>
          </a:p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〆  切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8F551A46-BCCF-44E7-96B4-094D8789DCE5}"/>
              </a:ext>
            </a:extLst>
          </p:cNvPr>
          <p:cNvSpPr/>
          <p:nvPr/>
        </p:nvSpPr>
        <p:spPr>
          <a:xfrm>
            <a:off x="1133328" y="5975383"/>
            <a:ext cx="972108" cy="648072"/>
          </a:xfrm>
          <a:prstGeom prst="rect">
            <a:avLst/>
          </a:prstGeom>
          <a:solidFill>
            <a:srgbClr val="F6869B"/>
          </a:solidFill>
          <a:ln>
            <a:solidFill>
              <a:srgbClr val="810D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４ 月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中 旬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6CB1C114-50CE-44AC-94E8-25872CD1B9FF}"/>
              </a:ext>
            </a:extLst>
          </p:cNvPr>
          <p:cNvSpPr/>
          <p:nvPr/>
        </p:nvSpPr>
        <p:spPr>
          <a:xfrm>
            <a:off x="2306550" y="5987377"/>
            <a:ext cx="972108" cy="648072"/>
          </a:xfrm>
          <a:prstGeom prst="rect">
            <a:avLst/>
          </a:prstGeom>
          <a:solidFill>
            <a:srgbClr val="F6869B"/>
          </a:solidFill>
          <a:ln>
            <a:solidFill>
              <a:srgbClr val="810D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４ 月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下 旬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4E1803D6-7728-4C7A-84D6-6556172DA152}"/>
              </a:ext>
            </a:extLst>
          </p:cNvPr>
          <p:cNvSpPr/>
          <p:nvPr/>
        </p:nvSpPr>
        <p:spPr>
          <a:xfrm>
            <a:off x="5596202" y="6003864"/>
            <a:ext cx="972108" cy="648072"/>
          </a:xfrm>
          <a:prstGeom prst="rect">
            <a:avLst/>
          </a:prstGeom>
          <a:solidFill>
            <a:srgbClr val="F6869B"/>
          </a:solidFill>
          <a:ln>
            <a:solidFill>
              <a:srgbClr val="810D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終了後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速やか</a:t>
            </a:r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5877C801-DBF1-48BA-ABFB-83784F9B2875}"/>
              </a:ext>
            </a:extLst>
          </p:cNvPr>
          <p:cNvSpPr/>
          <p:nvPr/>
        </p:nvSpPr>
        <p:spPr>
          <a:xfrm>
            <a:off x="1306497" y="2472876"/>
            <a:ext cx="614005" cy="576064"/>
          </a:xfrm>
          <a:prstGeom prst="ellipse">
            <a:avLst/>
          </a:prstGeom>
          <a:solidFill>
            <a:schemeClr val="bg1"/>
          </a:solidFill>
          <a:ln w="38100">
            <a:solidFill>
              <a:srgbClr val="810D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rgbClr val="F03B5E"/>
                </a:solidFill>
              </a:rPr>
              <a:t>２</a:t>
            </a:r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3BF3F5BF-115F-4E75-9D0D-88CE0CD64181}"/>
              </a:ext>
            </a:extLst>
          </p:cNvPr>
          <p:cNvSpPr/>
          <p:nvPr/>
        </p:nvSpPr>
        <p:spPr>
          <a:xfrm>
            <a:off x="230995" y="2472876"/>
            <a:ext cx="614005" cy="576064"/>
          </a:xfrm>
          <a:prstGeom prst="ellipse">
            <a:avLst/>
          </a:prstGeom>
          <a:solidFill>
            <a:schemeClr val="bg1"/>
          </a:solidFill>
          <a:ln w="38100">
            <a:solidFill>
              <a:srgbClr val="810D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>
                <a:solidFill>
                  <a:srgbClr val="F03B5E"/>
                </a:solidFill>
              </a:rPr>
              <a:t>1</a:t>
            </a:r>
            <a:endParaRPr kumimoji="1" lang="ja-JP" altLang="en-US" sz="2400" b="1" dirty="0">
              <a:solidFill>
                <a:srgbClr val="F03B5E"/>
              </a:solidFill>
            </a:endParaRPr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E5198E0A-DD49-4A1D-9FFB-E2E2AFB8A180}"/>
              </a:ext>
            </a:extLst>
          </p:cNvPr>
          <p:cNvSpPr/>
          <p:nvPr/>
        </p:nvSpPr>
        <p:spPr>
          <a:xfrm>
            <a:off x="3493961" y="2492455"/>
            <a:ext cx="614005" cy="576064"/>
          </a:xfrm>
          <a:prstGeom prst="ellipse">
            <a:avLst/>
          </a:prstGeom>
          <a:solidFill>
            <a:schemeClr val="bg1"/>
          </a:solidFill>
          <a:ln w="38100">
            <a:solidFill>
              <a:srgbClr val="810D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rgbClr val="F03B5E"/>
                </a:solidFill>
              </a:rPr>
              <a:t>４</a:t>
            </a:r>
          </a:p>
        </p:txBody>
      </p:sp>
      <p:sp>
        <p:nvSpPr>
          <p:cNvPr id="22" name="楕円 21">
            <a:extLst>
              <a:ext uri="{FF2B5EF4-FFF2-40B4-BE49-F238E27FC236}">
                <a16:creationId xmlns:a16="http://schemas.microsoft.com/office/drawing/2014/main" id="{B45AD88F-7279-4E9E-938C-FD407451D555}"/>
              </a:ext>
            </a:extLst>
          </p:cNvPr>
          <p:cNvSpPr/>
          <p:nvPr/>
        </p:nvSpPr>
        <p:spPr>
          <a:xfrm>
            <a:off x="2464520" y="2477178"/>
            <a:ext cx="614005" cy="576064"/>
          </a:xfrm>
          <a:prstGeom prst="ellipse">
            <a:avLst/>
          </a:prstGeom>
          <a:solidFill>
            <a:schemeClr val="bg1"/>
          </a:solidFill>
          <a:ln w="38100">
            <a:solidFill>
              <a:srgbClr val="810D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rgbClr val="F03B5E"/>
                </a:solidFill>
              </a:rPr>
              <a:t>３</a:t>
            </a:r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4BCE9DCD-5B8F-4973-8B66-988115E9A301}"/>
              </a:ext>
            </a:extLst>
          </p:cNvPr>
          <p:cNvSpPr/>
          <p:nvPr/>
        </p:nvSpPr>
        <p:spPr>
          <a:xfrm>
            <a:off x="5763508" y="2472876"/>
            <a:ext cx="614005" cy="576064"/>
          </a:xfrm>
          <a:prstGeom prst="ellipse">
            <a:avLst/>
          </a:prstGeom>
          <a:solidFill>
            <a:schemeClr val="bg1"/>
          </a:solidFill>
          <a:ln w="38100">
            <a:solidFill>
              <a:srgbClr val="810D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rgbClr val="F03B5E"/>
                </a:solidFill>
              </a:rPr>
              <a:t>６</a:t>
            </a:r>
          </a:p>
        </p:txBody>
      </p:sp>
      <p:sp>
        <p:nvSpPr>
          <p:cNvPr id="25" name="タイトル 4">
            <a:extLst>
              <a:ext uri="{FF2B5EF4-FFF2-40B4-BE49-F238E27FC236}">
                <a16:creationId xmlns:a16="http://schemas.microsoft.com/office/drawing/2014/main" id="{523A579F-4D10-4126-8081-7A7E2CEB477A}"/>
              </a:ext>
            </a:extLst>
          </p:cNvPr>
          <p:cNvSpPr txBox="1">
            <a:spLocks/>
          </p:cNvSpPr>
          <p:nvPr/>
        </p:nvSpPr>
        <p:spPr>
          <a:xfrm>
            <a:off x="395536" y="1338331"/>
            <a:ext cx="8496944" cy="977510"/>
          </a:xfrm>
          <a:prstGeom prst="rect">
            <a:avLst/>
          </a:prstGeom>
          <a:solidFill>
            <a:srgbClr val="FCE8EA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algn="l" defTabSz="6858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kumimoji="1"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じゆうちょうフォント" panose="02000600000000000000" pitchFamily="2" charset="-128"/>
                <a:ea typeface="じゆうちょうフォント" panose="02000600000000000000" pitchFamily="2" charset="-128"/>
              </a:rPr>
              <a:t>　</a:t>
            </a:r>
            <a:r>
              <a:rPr lang="ja-JP" altLang="en-US" sz="1800" dirty="0">
                <a:latin typeface="じゆうちょうフォント" panose="02000600000000000000" pitchFamily="2" charset="-128"/>
                <a:ea typeface="じゆうちょうフォント" panose="02000600000000000000" pitchFamily="2" charset="-128"/>
              </a:rPr>
              <a:t>補助金が事業準備段階における事業費の大部分を占め、他に財源が</a:t>
            </a:r>
          </a:p>
          <a:p>
            <a:r>
              <a:rPr lang="ja-JP" altLang="en-US" sz="1800" dirty="0">
                <a:latin typeface="じゆうちょうフォント" panose="02000600000000000000" pitchFamily="2" charset="-128"/>
                <a:ea typeface="じゆうちょうフォント" panose="02000600000000000000" pitchFamily="2" charset="-128"/>
              </a:rPr>
              <a:t>ほとんどない場合、補助事業の完了前に補助金を交付することができます。</a:t>
            </a:r>
            <a:endParaRPr lang="en-US" altLang="ja-JP" sz="4000" dirty="0">
              <a:latin typeface="じゆうちょうフォント" panose="02000600000000000000" pitchFamily="2" charset="-128"/>
              <a:ea typeface="じゆうちょうフォント" panose="02000600000000000000" pitchFamily="2" charset="-128"/>
            </a:endParaRPr>
          </a:p>
        </p:txBody>
      </p:sp>
      <p:sp>
        <p:nvSpPr>
          <p:cNvPr id="26" name="吹き出し: 右矢印 25">
            <a:extLst>
              <a:ext uri="{FF2B5EF4-FFF2-40B4-BE49-F238E27FC236}">
                <a16:creationId xmlns:a16="http://schemas.microsoft.com/office/drawing/2014/main" id="{7F90B2AB-8B17-471B-AFD6-5AA753F58F6E}"/>
              </a:ext>
            </a:extLst>
          </p:cNvPr>
          <p:cNvSpPr/>
          <p:nvPr/>
        </p:nvSpPr>
        <p:spPr>
          <a:xfrm>
            <a:off x="4539905" y="2760908"/>
            <a:ext cx="1167448" cy="3538511"/>
          </a:xfrm>
          <a:prstGeom prst="rightArrowCallout">
            <a:avLst/>
          </a:prstGeom>
          <a:solidFill>
            <a:srgbClr val="F03B5E"/>
          </a:solidFill>
          <a:ln>
            <a:solidFill>
              <a:srgbClr val="810D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dirty="0">
                <a:solidFill>
                  <a:schemeClr val="bg1"/>
                </a:solidFill>
              </a:rPr>
              <a:t>　補助金交付</a:t>
            </a:r>
            <a:endParaRPr kumimoji="1" lang="en-US" altLang="ja-JP" dirty="0">
              <a:solidFill>
                <a:schemeClr val="bg1"/>
              </a:solidFill>
            </a:endParaRPr>
          </a:p>
          <a:p>
            <a:pPr algn="ctr"/>
            <a:r>
              <a:rPr kumimoji="1" lang="ja-JP" altLang="en-US" dirty="0">
                <a:solidFill>
                  <a:schemeClr val="bg1"/>
                </a:solidFill>
              </a:rPr>
              <a:t>　（概 算 払）</a:t>
            </a: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AE11858F-B567-4D24-95BF-D1D61BC19B71}"/>
              </a:ext>
            </a:extLst>
          </p:cNvPr>
          <p:cNvSpPr/>
          <p:nvPr/>
        </p:nvSpPr>
        <p:spPr>
          <a:xfrm>
            <a:off x="7872086" y="2780487"/>
            <a:ext cx="936104" cy="3538511"/>
          </a:xfrm>
          <a:prstGeom prst="rect">
            <a:avLst/>
          </a:prstGeom>
          <a:solidFill>
            <a:srgbClr val="FCE8EA"/>
          </a:solidFill>
          <a:ln>
            <a:solidFill>
              <a:srgbClr val="810D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交付額確定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（該当あれば戻入）</a:t>
            </a:r>
          </a:p>
        </p:txBody>
      </p:sp>
      <p:sp>
        <p:nvSpPr>
          <p:cNvPr id="24" name="楕円 23">
            <a:extLst>
              <a:ext uri="{FF2B5EF4-FFF2-40B4-BE49-F238E27FC236}">
                <a16:creationId xmlns:a16="http://schemas.microsoft.com/office/drawing/2014/main" id="{B730814F-2054-4BB9-979B-C70CA78E1F94}"/>
              </a:ext>
            </a:extLst>
          </p:cNvPr>
          <p:cNvSpPr/>
          <p:nvPr/>
        </p:nvSpPr>
        <p:spPr>
          <a:xfrm>
            <a:off x="4596060" y="2477178"/>
            <a:ext cx="614005" cy="576064"/>
          </a:xfrm>
          <a:prstGeom prst="ellipse">
            <a:avLst/>
          </a:prstGeom>
          <a:solidFill>
            <a:schemeClr val="bg1"/>
          </a:solidFill>
          <a:ln w="38100">
            <a:solidFill>
              <a:srgbClr val="810D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rgbClr val="F03B5E"/>
                </a:solidFill>
              </a:rPr>
              <a:t>５</a:t>
            </a:r>
          </a:p>
        </p:txBody>
      </p:sp>
      <p:sp>
        <p:nvSpPr>
          <p:cNvPr id="29" name="楕円 28">
            <a:extLst>
              <a:ext uri="{FF2B5EF4-FFF2-40B4-BE49-F238E27FC236}">
                <a16:creationId xmlns:a16="http://schemas.microsoft.com/office/drawing/2014/main" id="{59C99B51-AAEF-499E-A31F-182B2BE0D2A5}"/>
              </a:ext>
            </a:extLst>
          </p:cNvPr>
          <p:cNvSpPr/>
          <p:nvPr/>
        </p:nvSpPr>
        <p:spPr>
          <a:xfrm>
            <a:off x="6789387" y="2472876"/>
            <a:ext cx="614005" cy="576064"/>
          </a:xfrm>
          <a:prstGeom prst="ellipse">
            <a:avLst/>
          </a:prstGeom>
          <a:solidFill>
            <a:schemeClr val="bg1"/>
          </a:solidFill>
          <a:ln w="38100">
            <a:solidFill>
              <a:srgbClr val="810D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rgbClr val="F03B5E"/>
                </a:solidFill>
              </a:rPr>
              <a:t>７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FC961D94-E21F-43C8-91F6-D02740C1EF68}"/>
              </a:ext>
            </a:extLst>
          </p:cNvPr>
          <p:cNvSpPr/>
          <p:nvPr/>
        </p:nvSpPr>
        <p:spPr>
          <a:xfrm>
            <a:off x="4255770" y="6003864"/>
            <a:ext cx="1278142" cy="648072"/>
          </a:xfrm>
          <a:prstGeom prst="rect">
            <a:avLst/>
          </a:prstGeom>
          <a:solidFill>
            <a:schemeClr val="bg1"/>
          </a:solidFill>
          <a:ln>
            <a:solidFill>
              <a:srgbClr val="810D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</a:rPr>
              <a:t>請求受理日から</a:t>
            </a:r>
            <a:r>
              <a:rPr kumimoji="1" lang="en-US" altLang="ja-JP" sz="1400" dirty="0">
                <a:solidFill>
                  <a:schemeClr val="tx1"/>
                </a:solidFill>
              </a:rPr>
              <a:t>30</a:t>
            </a:r>
            <a:r>
              <a:rPr kumimoji="1" lang="ja-JP" altLang="en-US" sz="1400" dirty="0">
                <a:solidFill>
                  <a:schemeClr val="tx1"/>
                </a:solidFill>
              </a:rPr>
              <a:t>日以内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D1B08BE4-5640-4DA9-B1F3-C238210C0E2C}"/>
              </a:ext>
            </a:extLst>
          </p:cNvPr>
          <p:cNvSpPr/>
          <p:nvPr/>
        </p:nvSpPr>
        <p:spPr>
          <a:xfrm>
            <a:off x="7965103" y="5594550"/>
            <a:ext cx="423321" cy="1040899"/>
          </a:xfrm>
          <a:prstGeom prst="rect">
            <a:avLst/>
          </a:prstGeom>
          <a:solidFill>
            <a:srgbClr val="F6869B"/>
          </a:solidFill>
          <a:ln>
            <a:solidFill>
              <a:srgbClr val="810D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速やか</a:t>
            </a:r>
          </a:p>
        </p:txBody>
      </p:sp>
      <p:sp>
        <p:nvSpPr>
          <p:cNvPr id="31" name="思考の吹き出し: 雲形 30">
            <a:extLst>
              <a:ext uri="{FF2B5EF4-FFF2-40B4-BE49-F238E27FC236}">
                <a16:creationId xmlns:a16="http://schemas.microsoft.com/office/drawing/2014/main" id="{B90441B3-794D-487E-968B-A951DE0F2476}"/>
              </a:ext>
            </a:extLst>
          </p:cNvPr>
          <p:cNvSpPr/>
          <p:nvPr/>
        </p:nvSpPr>
        <p:spPr>
          <a:xfrm>
            <a:off x="7247974" y="154402"/>
            <a:ext cx="1822961" cy="961154"/>
          </a:xfrm>
          <a:prstGeom prst="cloudCallout">
            <a:avLst>
              <a:gd name="adj1" fmla="val -140660"/>
              <a:gd name="adj2" fmla="val 4135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要　綱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第</a:t>
            </a:r>
            <a:r>
              <a:rPr kumimoji="1" lang="en-US" altLang="ja-JP" dirty="0">
                <a:solidFill>
                  <a:schemeClr val="tx1"/>
                </a:solidFill>
              </a:rPr>
              <a:t>14</a:t>
            </a:r>
            <a:r>
              <a:rPr kumimoji="1" lang="ja-JP" altLang="en-US" dirty="0">
                <a:solidFill>
                  <a:schemeClr val="tx1"/>
                </a:solidFill>
              </a:rPr>
              <a:t>条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55668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CD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227389" y="187211"/>
            <a:ext cx="8496944" cy="720080"/>
          </a:xfrm>
        </p:spPr>
        <p:txBody>
          <a:bodyPr rtlCol="0">
            <a:noAutofit/>
          </a:bodyPr>
          <a:lstStyle/>
          <a:p>
            <a:pPr rtl="0"/>
            <a:r>
              <a:rPr lang="ja-JP" altLang="en-US" sz="4000" dirty="0">
                <a:latin typeface="じゆうちょうフォント" panose="02000600000000000000" pitchFamily="2" charset="-128"/>
                <a:ea typeface="じゆうちょうフォント" panose="02000600000000000000" pitchFamily="2" charset="-128"/>
              </a:rPr>
              <a:t>　</a:t>
            </a:r>
            <a:r>
              <a:rPr lang="en-US" altLang="ja-JP" sz="4000" dirty="0">
                <a:latin typeface="じゆうちょうフォント" panose="02000600000000000000" pitchFamily="2" charset="-128"/>
                <a:ea typeface="じゆうちょうフォント" panose="02000600000000000000" pitchFamily="2" charset="-128"/>
              </a:rPr>
              <a:t>※</a:t>
            </a:r>
            <a:r>
              <a:rPr lang="ja-JP" altLang="en-US" sz="4000" dirty="0">
                <a:latin typeface="じゆうちょうフォント" panose="02000600000000000000" pitchFamily="2" charset="-128"/>
                <a:ea typeface="じゆうちょうフォント" panose="02000600000000000000" pitchFamily="2" charset="-128"/>
              </a:rPr>
              <a:t>補助金対象経費について</a:t>
            </a:r>
            <a:endParaRPr lang="en-US" altLang="ja-JP" sz="4000" dirty="0">
              <a:latin typeface="じゆうちょうフォント" panose="02000600000000000000" pitchFamily="2" charset="-128"/>
              <a:ea typeface="じゆうちょうフォント" panose="02000600000000000000" pitchFamily="2" charset="-128"/>
            </a:endParaRPr>
          </a:p>
        </p:txBody>
      </p:sp>
      <p:sp>
        <p:nvSpPr>
          <p:cNvPr id="31" name="思考の吹き出し: 雲形 30">
            <a:extLst>
              <a:ext uri="{FF2B5EF4-FFF2-40B4-BE49-F238E27FC236}">
                <a16:creationId xmlns:a16="http://schemas.microsoft.com/office/drawing/2014/main" id="{B90441B3-794D-487E-968B-A951DE0F2476}"/>
              </a:ext>
            </a:extLst>
          </p:cNvPr>
          <p:cNvSpPr/>
          <p:nvPr/>
        </p:nvSpPr>
        <p:spPr>
          <a:xfrm>
            <a:off x="7321039" y="66674"/>
            <a:ext cx="1822961" cy="961154"/>
          </a:xfrm>
          <a:prstGeom prst="cloudCallout">
            <a:avLst>
              <a:gd name="adj1" fmla="val -67706"/>
              <a:gd name="adj2" fmla="val 4031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要綱（別表）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第 ５ 条 ３ 項</a:t>
            </a:r>
            <a:endParaRPr kumimoji="1" lang="ja-JP" altLang="en-US" sz="1200" dirty="0"/>
          </a:p>
        </p:txBody>
      </p:sp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F68E4799-9FAC-4AFC-A502-EB69287DB8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711472"/>
              </p:ext>
            </p:extLst>
          </p:nvPr>
        </p:nvGraphicFramePr>
        <p:xfrm>
          <a:off x="227389" y="1020997"/>
          <a:ext cx="8712968" cy="4013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2984380729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3459455400"/>
                    </a:ext>
                  </a:extLst>
                </a:gridCol>
                <a:gridCol w="7200800">
                  <a:extLst>
                    <a:ext uri="{9D8B030D-6E8A-4147-A177-3AD203B41FA5}">
                      <a16:colId xmlns:a16="http://schemas.microsoft.com/office/drawing/2014/main" val="2490216714"/>
                    </a:ext>
                  </a:extLst>
                </a:gridCol>
              </a:tblGrid>
              <a:tr h="2910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№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576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i="0" u="sng" dirty="0"/>
                        <a:t>経費項目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576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補助対象経費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57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3966270"/>
                  </a:ext>
                </a:extLst>
              </a:tr>
              <a:tr h="3631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１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EA"/>
                    </a:solidFill>
                  </a:tcPr>
                </a:tc>
                <a:tc>
                  <a:txBody>
                    <a:bodyPr/>
                    <a:lstStyle/>
                    <a:p>
                      <a:pPr marL="27940" indent="-27940" algn="dist"/>
                      <a:r>
                        <a:rPr lang="ja-JP" sz="1100" kern="0" dirty="0"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ＭＳ Ｐゴシック" panose="020B0600070205080204" pitchFamily="50" charset="-128"/>
                        </a:rPr>
                        <a:t>報 償 費</a:t>
                      </a:r>
                      <a:endParaRPr lang="ja-JP" sz="105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EA"/>
                    </a:solidFill>
                  </a:tcPr>
                </a:tc>
                <a:tc>
                  <a:txBody>
                    <a:bodyPr/>
                    <a:lstStyle/>
                    <a:p>
                      <a:pPr marL="27940" indent="-27940" algn="l"/>
                      <a:r>
                        <a:rPr lang="ja-JP" sz="1100" b="1" u="sng" kern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ＭＳ Ｐゴシック" panose="020B0600070205080204" pitchFamily="50" charset="-128"/>
                        </a:rPr>
                        <a:t>外部の講師</a:t>
                      </a:r>
                      <a:r>
                        <a:rPr lang="ja-JP" sz="1100" kern="0" dirty="0"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ＭＳ Ｐゴシック" panose="020B0600070205080204" pitchFamily="50" charset="-128"/>
                        </a:rPr>
                        <a:t>、指導者、出演者又は協力者等、</a:t>
                      </a:r>
                      <a:r>
                        <a:rPr lang="ja-JP" sz="1100" b="1" u="sng" kern="0" dirty="0">
                          <a:solidFill>
                            <a:srgbClr val="5871BA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ＭＳ Ｐゴシック" panose="020B0600070205080204" pitchFamily="50" charset="-128"/>
                        </a:rPr>
                        <a:t>団体の構成員</a:t>
                      </a:r>
                      <a:r>
                        <a:rPr lang="ja-JP" sz="1100" b="1" kern="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ＭＳ Ｐゴシック" panose="020B0600070205080204" pitchFamily="50" charset="-128"/>
                        </a:rPr>
                        <a:t>以外の者</a:t>
                      </a:r>
                      <a:r>
                        <a:rPr lang="ja-JP" sz="1100" kern="0" dirty="0"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ＭＳ Ｐゴシック" panose="020B0600070205080204" pitchFamily="50" charset="-128"/>
                        </a:rPr>
                        <a:t>（以下「講師等」という。）に対する謝礼</a:t>
                      </a:r>
                      <a:endParaRPr lang="en-US" altLang="ja-JP" sz="1100" kern="0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Ｐゴシック" panose="020B0600070205080204" pitchFamily="50" charset="-128"/>
                      </a:endParaRPr>
                    </a:p>
                    <a:p>
                      <a:pPr marL="27940" indent="-27940" algn="l"/>
                      <a:r>
                        <a:rPr lang="ja-JP" sz="1100" kern="0" dirty="0"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ＭＳ Ｐゴシック" panose="020B0600070205080204" pitchFamily="50" charset="-128"/>
                        </a:rPr>
                        <a:t>（食料品を除く）</a:t>
                      </a:r>
                      <a:endParaRPr lang="ja-JP" sz="105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996500"/>
                  </a:ext>
                </a:extLst>
              </a:tr>
              <a:tr h="2910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２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EA"/>
                    </a:solidFill>
                  </a:tcPr>
                </a:tc>
                <a:tc>
                  <a:txBody>
                    <a:bodyPr/>
                    <a:lstStyle/>
                    <a:p>
                      <a:pPr marL="27940" indent="-27940" algn="dist"/>
                      <a:r>
                        <a:rPr lang="ja-JP" sz="1100" kern="0" dirty="0"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ＭＳ Ｐゴシック" panose="020B0600070205080204" pitchFamily="50" charset="-128"/>
                        </a:rPr>
                        <a:t>交 通 費</a:t>
                      </a:r>
                      <a:endParaRPr lang="ja-JP" sz="105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EA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50" kern="100" dirty="0"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ア　公共交通機関の乗車運賃</a:t>
                      </a:r>
                      <a:r>
                        <a:rPr lang="ja-JP" altLang="en-US" sz="1050" kern="100" dirty="0"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　／　</a:t>
                      </a:r>
                      <a:r>
                        <a:rPr lang="ja-JP" sz="1050" kern="100" dirty="0"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イ　タクシーの利用料金</a:t>
                      </a:r>
                      <a:r>
                        <a:rPr lang="ja-JP" altLang="en-US" sz="1050" kern="100" dirty="0"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　／　</a:t>
                      </a:r>
                      <a:r>
                        <a:rPr lang="ja-JP" sz="1050" kern="100" dirty="0"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ウ　有料駐車場利用料金</a:t>
                      </a:r>
                      <a:endParaRPr lang="ja-JP" sz="105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0580881"/>
                  </a:ext>
                </a:extLst>
              </a:tr>
              <a:tr h="2910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３</a:t>
                      </a:r>
                      <a:endParaRPr kumimoji="1" lang="en-US" altLang="ja-JP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EA"/>
                    </a:solidFill>
                  </a:tcPr>
                </a:tc>
                <a:tc>
                  <a:txBody>
                    <a:bodyPr/>
                    <a:lstStyle/>
                    <a:p>
                      <a:pPr marL="27940" indent="-27940" algn="dist"/>
                      <a:r>
                        <a:rPr lang="ja-JP" sz="1100" kern="0" dirty="0"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ＭＳ Ｐゴシック" panose="020B0600070205080204" pitchFamily="50" charset="-128"/>
                        </a:rPr>
                        <a:t>消耗品費</a:t>
                      </a:r>
                      <a:endParaRPr lang="ja-JP" sz="105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EA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50" kern="100" dirty="0"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ア　事務用品、物品の購入費</a:t>
                      </a:r>
                      <a:r>
                        <a:rPr lang="ja-JP" altLang="en-US" sz="1050" kern="100" dirty="0"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　／　</a:t>
                      </a:r>
                      <a:r>
                        <a:rPr lang="ja-JP" sz="1050" kern="100" dirty="0"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イ　燃料（自家用車等のガソリン代は除く）</a:t>
                      </a:r>
                      <a:r>
                        <a:rPr lang="ja-JP" altLang="en-US" sz="1050" kern="100" dirty="0"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　／　</a:t>
                      </a:r>
                      <a:r>
                        <a:rPr lang="ja-JP" sz="1050" kern="100" dirty="0"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ウ　原材料費</a:t>
                      </a:r>
                      <a:endParaRPr lang="ja-JP" sz="105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5203"/>
                  </a:ext>
                </a:extLst>
              </a:tr>
              <a:tr h="2825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EA"/>
                    </a:solidFill>
                  </a:tcPr>
                </a:tc>
                <a:tc>
                  <a:txBody>
                    <a:bodyPr/>
                    <a:lstStyle/>
                    <a:p>
                      <a:pPr marL="27940" indent="-27940" algn="dist"/>
                      <a:r>
                        <a:rPr lang="ja-JP" sz="1100" kern="0" dirty="0"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ＭＳ Ｐゴシック" panose="020B0600070205080204" pitchFamily="50" charset="-128"/>
                        </a:rPr>
                        <a:t>食　糧　費</a:t>
                      </a:r>
                      <a:endParaRPr lang="ja-JP" sz="105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EA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50" kern="100" dirty="0"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ア　前日準備及び翌日撤去の従事者の飲料代</a:t>
                      </a:r>
                      <a:r>
                        <a:rPr lang="ja-JP" altLang="en-US" sz="1050" kern="100" dirty="0"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　／　</a:t>
                      </a:r>
                      <a:endParaRPr lang="ja-JP" sz="105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ja-JP" sz="1050" kern="100" dirty="0"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イ　事業当日の外部講師・指導者・出演者等団体構成員以外のものの弁当代</a:t>
                      </a:r>
                      <a:endParaRPr lang="ja-JP" sz="105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0146127"/>
                  </a:ext>
                </a:extLst>
              </a:tr>
              <a:tr h="2910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５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EA"/>
                    </a:solidFill>
                  </a:tcPr>
                </a:tc>
                <a:tc>
                  <a:txBody>
                    <a:bodyPr/>
                    <a:lstStyle/>
                    <a:p>
                      <a:pPr marL="26670" indent="-26670" algn="dist"/>
                      <a:r>
                        <a:rPr lang="ja-JP" sz="1050" kern="100" dirty="0"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印　刷　費</a:t>
                      </a:r>
                      <a:endParaRPr lang="ja-JP" sz="105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EA"/>
                    </a:solidFill>
                  </a:tcPr>
                </a:tc>
                <a:tc>
                  <a:txBody>
                    <a:bodyPr/>
                    <a:lstStyle/>
                    <a:p>
                      <a:pPr marL="26670" indent="-26670" algn="l"/>
                      <a:r>
                        <a:rPr lang="ja-JP" sz="1050" kern="100" dirty="0"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資料、広報用のチラシ、ポスター等の印刷費</a:t>
                      </a:r>
                      <a:endParaRPr lang="ja-JP" sz="105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6113226"/>
                  </a:ext>
                </a:extLst>
              </a:tr>
              <a:tr h="32834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６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EA"/>
                    </a:solidFill>
                  </a:tcPr>
                </a:tc>
                <a:tc>
                  <a:txBody>
                    <a:bodyPr/>
                    <a:lstStyle/>
                    <a:p>
                      <a:pPr marL="27940" indent="-27940" algn="dist"/>
                      <a:r>
                        <a:rPr lang="ja-JP" sz="1100" kern="0" dirty="0"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ＭＳ Ｐゴシック" panose="020B0600070205080204" pitchFamily="50" charset="-128"/>
                        </a:rPr>
                        <a:t>通　　信</a:t>
                      </a:r>
                      <a:endParaRPr lang="ja-JP" sz="105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marL="27940" indent="-27940" algn="dist"/>
                      <a:r>
                        <a:rPr lang="ja-JP" sz="1100" kern="0" dirty="0"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ＭＳ Ｐゴシック" panose="020B0600070205080204" pitchFamily="50" charset="-128"/>
                        </a:rPr>
                        <a:t>運　搬　費</a:t>
                      </a:r>
                      <a:endParaRPr lang="ja-JP" sz="105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EA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50" kern="100" dirty="0"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ア　はがき代、切手代、郵送料</a:t>
                      </a:r>
                      <a:r>
                        <a:rPr lang="ja-JP" altLang="en-US" sz="1050" kern="100" dirty="0"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　／　</a:t>
                      </a:r>
                      <a:r>
                        <a:rPr lang="ja-JP" sz="1050" kern="100" dirty="0"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イ　運送業者へ支払う運搬費</a:t>
                      </a:r>
                      <a:r>
                        <a:rPr lang="ja-JP" altLang="en-US" sz="1050" kern="100" dirty="0"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　／　</a:t>
                      </a:r>
                      <a:r>
                        <a:rPr lang="ja-JP" sz="1050" kern="100" dirty="0"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ウ　プリペイド携帯等の通信費</a:t>
                      </a:r>
                      <a:endParaRPr lang="ja-JP" sz="105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7612281"/>
                  </a:ext>
                </a:extLst>
              </a:tr>
              <a:tr h="2910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７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EA"/>
                    </a:solidFill>
                  </a:tcPr>
                </a:tc>
                <a:tc>
                  <a:txBody>
                    <a:bodyPr/>
                    <a:lstStyle/>
                    <a:p>
                      <a:pPr marL="26670" indent="-26670" algn="dist"/>
                      <a:r>
                        <a:rPr lang="ja-JP" sz="1050" kern="100" dirty="0"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広告料</a:t>
                      </a:r>
                      <a:endParaRPr lang="ja-JP" sz="105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EA"/>
                    </a:solidFill>
                  </a:tcPr>
                </a:tc>
                <a:tc>
                  <a:txBody>
                    <a:bodyPr/>
                    <a:lstStyle/>
                    <a:p>
                      <a:pPr marL="26670" indent="-26670" algn="l"/>
                      <a:r>
                        <a:rPr lang="ja-JP" sz="1050" kern="100" dirty="0"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新聞・雑誌等への事業広告掲載料</a:t>
                      </a:r>
                      <a:endParaRPr lang="ja-JP" sz="105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5970719"/>
                  </a:ext>
                </a:extLst>
              </a:tr>
              <a:tr h="2910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８</a:t>
                      </a:r>
                      <a:endParaRPr kumimoji="1" lang="en-US" altLang="ja-JP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EA"/>
                    </a:solidFill>
                  </a:tcPr>
                </a:tc>
                <a:tc>
                  <a:txBody>
                    <a:bodyPr/>
                    <a:lstStyle/>
                    <a:p>
                      <a:pPr marL="26670" indent="-26670" algn="dist"/>
                      <a:r>
                        <a:rPr lang="ja-JP" sz="1050" kern="100" dirty="0"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手数料</a:t>
                      </a:r>
                      <a:endParaRPr lang="ja-JP" sz="105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EA"/>
                    </a:solidFill>
                  </a:tcPr>
                </a:tc>
                <a:tc>
                  <a:txBody>
                    <a:bodyPr/>
                    <a:lstStyle/>
                    <a:p>
                      <a:pPr marL="26670" indent="-26670" algn="l"/>
                      <a:r>
                        <a:rPr lang="ja-JP" sz="1050" kern="100" dirty="0"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収入証紙等</a:t>
                      </a:r>
                      <a:endParaRPr lang="ja-JP" sz="105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4084599"/>
                  </a:ext>
                </a:extLst>
              </a:tr>
              <a:tr h="31342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EA"/>
                    </a:solidFill>
                  </a:tcPr>
                </a:tc>
                <a:tc>
                  <a:txBody>
                    <a:bodyPr/>
                    <a:lstStyle/>
                    <a:p>
                      <a:pPr marL="26670" indent="-26670" algn="dist"/>
                      <a:r>
                        <a:rPr lang="ja-JP" sz="1050" kern="100" dirty="0"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使用料</a:t>
                      </a:r>
                      <a:endParaRPr lang="ja-JP" sz="105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EA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50" kern="100" dirty="0"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ア　会場及び付帯設備の使用料</a:t>
                      </a:r>
                      <a:r>
                        <a:rPr lang="ja-JP" altLang="en-US" sz="1050" kern="100" dirty="0"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　／　</a:t>
                      </a:r>
                      <a:r>
                        <a:rPr lang="ja-JP" sz="1050" kern="100" dirty="0"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イ　機材・物品の賃借料</a:t>
                      </a:r>
                      <a:endParaRPr lang="en-US" altLang="ja-JP" sz="1050" kern="100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ja-JP" sz="1050" kern="100" dirty="0"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ウ　レンタカー使用料</a:t>
                      </a:r>
                      <a:r>
                        <a:rPr lang="ja-JP" altLang="en-US" sz="1050" kern="100" dirty="0"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　／　</a:t>
                      </a:r>
                      <a:r>
                        <a:rPr lang="ja-JP" sz="1050" kern="100" dirty="0"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エ　音楽・写真等の著作権使用料</a:t>
                      </a:r>
                      <a:endParaRPr lang="ja-JP" sz="105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734933"/>
                  </a:ext>
                </a:extLst>
              </a:tr>
              <a:tr h="29103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EA"/>
                    </a:solidFill>
                  </a:tcPr>
                </a:tc>
                <a:tc>
                  <a:txBody>
                    <a:bodyPr/>
                    <a:lstStyle/>
                    <a:p>
                      <a:pPr marL="26670" indent="-26670" algn="dist"/>
                      <a:r>
                        <a:rPr lang="ja-JP" sz="1050" kern="100" dirty="0"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保険料</a:t>
                      </a:r>
                      <a:endParaRPr lang="ja-JP" sz="105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EA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50" kern="100" dirty="0"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保険料（団体構成員のみが加入するものを除く。）</a:t>
                      </a:r>
                      <a:endParaRPr lang="ja-JP" sz="105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86159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EA"/>
                    </a:solidFill>
                  </a:tcPr>
                </a:tc>
                <a:tc>
                  <a:txBody>
                    <a:bodyPr/>
                    <a:lstStyle/>
                    <a:p>
                      <a:pPr marL="26670" indent="-26670" algn="dist"/>
                      <a:r>
                        <a:rPr lang="ja-JP" sz="1050" kern="100" dirty="0"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委託料　</a:t>
                      </a:r>
                      <a:endParaRPr lang="ja-JP" sz="105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EA"/>
                    </a:solidFill>
                  </a:tcPr>
                </a:tc>
                <a:tc>
                  <a:txBody>
                    <a:bodyPr/>
                    <a:lstStyle/>
                    <a:p>
                      <a:pPr marL="26670" indent="-26670" algn="l"/>
                      <a:r>
                        <a:rPr lang="ja-JP" sz="1050" kern="100" dirty="0"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会場設営等</a:t>
                      </a:r>
                      <a:endParaRPr lang="ja-JP" sz="105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10738"/>
                  </a:ext>
                </a:extLst>
              </a:tr>
              <a:tr h="29103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12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EA"/>
                    </a:solidFill>
                  </a:tcPr>
                </a:tc>
                <a:tc>
                  <a:txBody>
                    <a:bodyPr/>
                    <a:lstStyle/>
                    <a:p>
                      <a:pPr marL="27940" indent="-27940" algn="dist"/>
                      <a:r>
                        <a:rPr lang="ja-JP" sz="1100" kern="0" dirty="0"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ＭＳ Ｐゴシック" panose="020B0600070205080204" pitchFamily="50" charset="-128"/>
                        </a:rPr>
                        <a:t>そ　の　他</a:t>
                      </a:r>
                      <a:endParaRPr lang="ja-JP" sz="105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EA"/>
                    </a:solidFill>
                  </a:tcPr>
                </a:tc>
                <a:tc>
                  <a:txBody>
                    <a:bodyPr/>
                    <a:lstStyle/>
                    <a:p>
                      <a:pPr marL="27940" indent="-27940" algn="l"/>
                      <a:r>
                        <a:rPr lang="ja-JP" sz="1100" kern="0" dirty="0"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ＭＳ Ｐゴシック" panose="020B0600070205080204" pitchFamily="50" charset="-128"/>
                        </a:rPr>
                        <a:t>その他区長が特に認めた経費</a:t>
                      </a:r>
                      <a:endParaRPr lang="ja-JP" sz="105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2592349"/>
                  </a:ext>
                </a:extLst>
              </a:tr>
            </a:tbl>
          </a:graphicData>
        </a:graphic>
      </p:graphicFrame>
      <p:graphicFrame>
        <p:nvGraphicFramePr>
          <p:cNvPr id="3" name="表 5">
            <a:extLst>
              <a:ext uri="{FF2B5EF4-FFF2-40B4-BE49-F238E27FC236}">
                <a16:creationId xmlns:a16="http://schemas.microsoft.com/office/drawing/2014/main" id="{DA5A1234-0107-46AE-A638-F16F6F0567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789096"/>
              </p:ext>
            </p:extLst>
          </p:nvPr>
        </p:nvGraphicFramePr>
        <p:xfrm>
          <a:off x="288798" y="5366255"/>
          <a:ext cx="8028384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1884">
                  <a:extLst>
                    <a:ext uri="{9D8B030D-6E8A-4147-A177-3AD203B41FA5}">
                      <a16:colId xmlns:a16="http://schemas.microsoft.com/office/drawing/2014/main" val="62595878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803977383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1593312429"/>
                    </a:ext>
                  </a:extLst>
                </a:gridCol>
                <a:gridCol w="4194212">
                  <a:extLst>
                    <a:ext uri="{9D8B030D-6E8A-4147-A177-3AD203B41FA5}">
                      <a16:colId xmlns:a16="http://schemas.microsoft.com/office/drawing/2014/main" val="2028628530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/>
                      <a:endParaRPr kumimoji="1" lang="en-US" altLang="ja-JP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項　　目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kumimoji="1" lang="en-US" altLang="ja-JP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金　　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kumimoji="1" lang="en-US" altLang="ja-JP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説　　明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833764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うち補助対象経費</a:t>
                      </a:r>
                      <a:endParaRPr kumimoji="1" lang="en-US" altLang="ja-JP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8469431"/>
                  </a:ext>
                </a:extLst>
              </a:tr>
              <a:tr h="2329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（１）報償費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60,000</a:t>
                      </a:r>
                    </a:p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50,000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・</a:t>
                      </a:r>
                      <a:r>
                        <a:rPr kumimoji="1" lang="ja-JP" altLang="en-US" b="1" u="sng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講演会講師</a:t>
                      </a:r>
                      <a:r>
                        <a:rPr kumimoji="1" lang="ja-JP" altLang="en-US" b="1" u="non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　　　　　　　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＠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50,000×1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回</a:t>
                      </a:r>
                    </a:p>
                    <a:p>
                      <a:pPr algn="l"/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・</a:t>
                      </a:r>
                      <a:r>
                        <a:rPr kumimoji="1" lang="ja-JP" altLang="en-US" b="1" u="sng" dirty="0">
                          <a:solidFill>
                            <a:srgbClr val="5871BA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歴史探訪講師（実行委員）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＠  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5,000×2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回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6178865"/>
                  </a:ext>
                </a:extLst>
              </a:tr>
            </a:tbl>
          </a:graphicData>
        </a:graphic>
      </p:graphicFrame>
      <p:sp>
        <p:nvSpPr>
          <p:cNvPr id="27" name="星: 5 pt 26">
            <a:extLst>
              <a:ext uri="{FF2B5EF4-FFF2-40B4-BE49-F238E27FC236}">
                <a16:creationId xmlns:a16="http://schemas.microsoft.com/office/drawing/2014/main" id="{A3CE4C1E-880D-4B3F-805A-A487FB4E3738}"/>
              </a:ext>
            </a:extLst>
          </p:cNvPr>
          <p:cNvSpPr/>
          <p:nvPr/>
        </p:nvSpPr>
        <p:spPr>
          <a:xfrm>
            <a:off x="1668984" y="965416"/>
            <a:ext cx="360040" cy="355714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星: 5 pt 31">
            <a:extLst>
              <a:ext uri="{FF2B5EF4-FFF2-40B4-BE49-F238E27FC236}">
                <a16:creationId xmlns:a16="http://schemas.microsoft.com/office/drawing/2014/main" id="{BD61E377-4195-465F-9D7E-7EA058C9ACFF}"/>
              </a:ext>
            </a:extLst>
          </p:cNvPr>
          <p:cNvSpPr/>
          <p:nvPr/>
        </p:nvSpPr>
        <p:spPr>
          <a:xfrm>
            <a:off x="3956922" y="5790877"/>
            <a:ext cx="360040" cy="355714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星: 5 pt 29">
            <a:extLst>
              <a:ext uri="{FF2B5EF4-FFF2-40B4-BE49-F238E27FC236}">
                <a16:creationId xmlns:a16="http://schemas.microsoft.com/office/drawing/2014/main" id="{3FF22BA9-D634-4B81-9853-3E62CF30DB7B}"/>
              </a:ext>
            </a:extLst>
          </p:cNvPr>
          <p:cNvSpPr/>
          <p:nvPr/>
        </p:nvSpPr>
        <p:spPr>
          <a:xfrm>
            <a:off x="4316962" y="1010492"/>
            <a:ext cx="360040" cy="355714"/>
          </a:xfrm>
          <a:prstGeom prst="star5">
            <a:avLst/>
          </a:prstGeom>
          <a:noFill/>
          <a:ln>
            <a:solidFill>
              <a:srgbClr val="5871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星: 5 pt 32">
            <a:extLst>
              <a:ext uri="{FF2B5EF4-FFF2-40B4-BE49-F238E27FC236}">
                <a16:creationId xmlns:a16="http://schemas.microsoft.com/office/drawing/2014/main" id="{E392DA58-8551-4E91-906B-2CA4E1C94BE0}"/>
              </a:ext>
            </a:extLst>
          </p:cNvPr>
          <p:cNvSpPr/>
          <p:nvPr/>
        </p:nvSpPr>
        <p:spPr>
          <a:xfrm>
            <a:off x="2089402" y="6140538"/>
            <a:ext cx="360040" cy="355714"/>
          </a:xfrm>
          <a:prstGeom prst="star5">
            <a:avLst/>
          </a:prstGeom>
          <a:noFill/>
          <a:ln>
            <a:solidFill>
              <a:srgbClr val="5871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星: 5 pt 33">
            <a:extLst>
              <a:ext uri="{FF2B5EF4-FFF2-40B4-BE49-F238E27FC236}">
                <a16:creationId xmlns:a16="http://schemas.microsoft.com/office/drawing/2014/main" id="{1960E037-07AC-40B5-B6C4-7E0C6E3935BB}"/>
              </a:ext>
            </a:extLst>
          </p:cNvPr>
          <p:cNvSpPr/>
          <p:nvPr/>
        </p:nvSpPr>
        <p:spPr>
          <a:xfrm>
            <a:off x="2625315" y="5914895"/>
            <a:ext cx="360040" cy="355714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星: 5 pt 35">
            <a:extLst>
              <a:ext uri="{FF2B5EF4-FFF2-40B4-BE49-F238E27FC236}">
                <a16:creationId xmlns:a16="http://schemas.microsoft.com/office/drawing/2014/main" id="{DF19EF43-5E06-4C6D-8848-1B8F43AF4258}"/>
              </a:ext>
            </a:extLst>
          </p:cNvPr>
          <p:cNvSpPr/>
          <p:nvPr/>
        </p:nvSpPr>
        <p:spPr>
          <a:xfrm>
            <a:off x="1549822" y="6140538"/>
            <a:ext cx="360040" cy="355714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星: 5 pt 36">
            <a:extLst>
              <a:ext uri="{FF2B5EF4-FFF2-40B4-BE49-F238E27FC236}">
                <a16:creationId xmlns:a16="http://schemas.microsoft.com/office/drawing/2014/main" id="{BF16DFBB-B678-43C7-A111-11A26A1ACF61}"/>
              </a:ext>
            </a:extLst>
          </p:cNvPr>
          <p:cNvSpPr/>
          <p:nvPr/>
        </p:nvSpPr>
        <p:spPr>
          <a:xfrm>
            <a:off x="3956922" y="6118326"/>
            <a:ext cx="360040" cy="355714"/>
          </a:xfrm>
          <a:prstGeom prst="star5">
            <a:avLst/>
          </a:prstGeom>
          <a:noFill/>
          <a:ln>
            <a:solidFill>
              <a:srgbClr val="5871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吹き出し: 線 37">
            <a:extLst>
              <a:ext uri="{FF2B5EF4-FFF2-40B4-BE49-F238E27FC236}">
                <a16:creationId xmlns:a16="http://schemas.microsoft.com/office/drawing/2014/main" id="{0E75091B-EA1B-4A6D-996D-40CDD4A288E8}"/>
              </a:ext>
            </a:extLst>
          </p:cNvPr>
          <p:cNvSpPr/>
          <p:nvPr/>
        </p:nvSpPr>
        <p:spPr>
          <a:xfrm>
            <a:off x="5758581" y="3284984"/>
            <a:ext cx="3274054" cy="2177089"/>
          </a:xfrm>
          <a:prstGeom prst="borderCallout1">
            <a:avLst>
              <a:gd name="adj1" fmla="val 101213"/>
              <a:gd name="adj2" fmla="val 48100"/>
              <a:gd name="adj3" fmla="val 130447"/>
              <a:gd name="adj4" fmla="val 8275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講演会講師</a:t>
            </a:r>
            <a:endParaRPr kumimoji="1" lang="en-US" altLang="ja-JP" sz="14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</a:rPr>
              <a:t>　</a:t>
            </a:r>
            <a:r>
              <a:rPr kumimoji="1" lang="ja-JP" altLang="en-US" sz="1400" u="sng" dirty="0">
                <a:solidFill>
                  <a:schemeClr val="tx1"/>
                </a:solidFill>
              </a:rPr>
              <a:t>外部の講師</a:t>
            </a:r>
            <a:r>
              <a:rPr kumimoji="1" lang="ja-JP" altLang="en-US" sz="1400" dirty="0">
                <a:solidFill>
                  <a:schemeClr val="tx1"/>
                </a:solidFill>
              </a:rPr>
              <a:t>なので、</a:t>
            </a:r>
            <a:r>
              <a:rPr kumimoji="1" lang="ja-JP" altLang="en-US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補助対象経費</a:t>
            </a:r>
            <a:r>
              <a:rPr kumimoji="1" lang="ja-JP" altLang="en-US" sz="1400" dirty="0">
                <a:solidFill>
                  <a:schemeClr val="tx1"/>
                </a:solidFill>
              </a:rPr>
              <a:t>となり、左記の「うち補助対象経費」</a:t>
            </a:r>
            <a:endParaRPr kumimoji="1" lang="en-US" altLang="ja-JP" sz="1400" dirty="0">
              <a:solidFill>
                <a:schemeClr val="tx1"/>
              </a:solidFill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</a:rPr>
              <a:t>に含めます。</a:t>
            </a:r>
            <a:endParaRPr kumimoji="1" lang="en-US" altLang="ja-JP" sz="1400" dirty="0">
              <a:solidFill>
                <a:schemeClr val="tx1"/>
              </a:solidFill>
            </a:endParaRPr>
          </a:p>
          <a:p>
            <a:endParaRPr kumimoji="1" lang="en-US" altLang="ja-JP" sz="1400" u="sng" dirty="0">
              <a:solidFill>
                <a:schemeClr val="tx1"/>
              </a:solidFill>
            </a:endParaRPr>
          </a:p>
          <a:p>
            <a:r>
              <a:rPr kumimoji="1" lang="ja-JP" altLang="en-US" sz="1400" b="1" u="sng" dirty="0">
                <a:solidFill>
                  <a:srgbClr val="5871B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歴史探訪講師（実行委員）</a:t>
            </a:r>
            <a:endParaRPr kumimoji="1" lang="en-US" altLang="ja-JP" sz="1400" b="1" u="sng" dirty="0">
              <a:solidFill>
                <a:srgbClr val="5871B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</a:rPr>
              <a:t>　</a:t>
            </a:r>
            <a:r>
              <a:rPr kumimoji="1" lang="ja-JP" altLang="en-US" sz="1400" u="sng" dirty="0">
                <a:solidFill>
                  <a:schemeClr val="tx1"/>
                </a:solidFill>
              </a:rPr>
              <a:t>団体の構成員に対する謝礼</a:t>
            </a:r>
            <a:r>
              <a:rPr kumimoji="1" lang="ja-JP" altLang="en-US" sz="1400" dirty="0">
                <a:solidFill>
                  <a:schemeClr val="tx1"/>
                </a:solidFill>
              </a:rPr>
              <a:t>なので、</a:t>
            </a:r>
            <a:r>
              <a:rPr kumimoji="1" lang="ja-JP" altLang="en-US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対象</a:t>
            </a:r>
            <a:r>
              <a:rPr kumimoji="1" lang="ja-JP" altLang="en-US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外</a:t>
            </a:r>
            <a:r>
              <a:rPr kumimoji="1" lang="ja-JP" altLang="en-US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経費</a:t>
            </a:r>
            <a:r>
              <a:rPr kumimoji="1" lang="ja-JP" altLang="en-US" sz="1400" dirty="0">
                <a:solidFill>
                  <a:schemeClr val="tx1"/>
                </a:solidFill>
              </a:rPr>
              <a:t>となり、左記の</a:t>
            </a:r>
            <a:endParaRPr kumimoji="1" lang="en-US" altLang="ja-JP" sz="1400" dirty="0">
              <a:solidFill>
                <a:schemeClr val="tx1"/>
              </a:solidFill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</a:rPr>
              <a:t>「うち補助対象経費」には含めません。</a:t>
            </a:r>
            <a:endParaRPr kumimoji="1"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5A2F5979-56C3-4A14-8462-D5CB65EE27C7}"/>
              </a:ext>
            </a:extLst>
          </p:cNvPr>
          <p:cNvSpPr/>
          <p:nvPr/>
        </p:nvSpPr>
        <p:spPr>
          <a:xfrm>
            <a:off x="539986" y="6474040"/>
            <a:ext cx="7871750" cy="2839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※【</a:t>
            </a:r>
            <a:r>
              <a:rPr kumimoji="1" lang="ja-JP" altLang="en-US" sz="1200" dirty="0">
                <a:solidFill>
                  <a:schemeClr val="tx1"/>
                </a:solidFill>
              </a:rPr>
              <a:t>記入例集</a:t>
            </a:r>
            <a:r>
              <a:rPr kumimoji="1" lang="en-US" altLang="ja-JP" sz="1200" dirty="0">
                <a:solidFill>
                  <a:schemeClr val="tx1"/>
                </a:solidFill>
              </a:rPr>
              <a:t>】</a:t>
            </a:r>
            <a:r>
              <a:rPr kumimoji="1" lang="ja-JP" altLang="en-US" sz="1200" dirty="0">
                <a:solidFill>
                  <a:schemeClr val="tx1"/>
                </a:solidFill>
              </a:rPr>
              <a:t>第４号様式；あったかみなみ」活動支援補助金　交付対象事業収支予算書　から抜粋</a:t>
            </a:r>
          </a:p>
        </p:txBody>
      </p:sp>
    </p:spTree>
    <p:extLst>
      <p:ext uri="{BB962C8B-B14F-4D97-AF65-F5344CB8AC3E}">
        <p14:creationId xmlns:p14="http://schemas.microsoft.com/office/powerpoint/2010/main" val="50681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トリミング">
  <a:themeElements>
    <a:clrScheme name="トリミング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トリミング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トリミング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クォータブル">
  <a:themeElements>
    <a:clrScheme name="ユーザー定義 6">
      <a:dk1>
        <a:srgbClr val="FFFFFF"/>
      </a:dk1>
      <a:lt1>
        <a:srgbClr val="000000"/>
      </a:lt1>
      <a:dk2>
        <a:srgbClr val="FFFFFF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クォータブル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クォータブル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ACECE1E4-636E-48DB-87ED-4A76DC93378F}"/>
    </a:ext>
  </a:extLst>
</a:theme>
</file>

<file path=ppt/theme/theme3.xml><?xml version="1.0" encoding="utf-8"?>
<a:theme xmlns:a="http://schemas.openxmlformats.org/drawingml/2006/main" name="1_トリミング">
  <a:themeElements>
    <a:clrScheme name="トリミング">
      <a:dk1>
        <a:sysClr val="windowText" lastClr="000000"/>
      </a:dk1>
      <a:lt1>
        <a:sysClr val="window" lastClr="FFFFFF"/>
      </a:lt1>
      <a:dk2>
        <a:srgbClr val="4A2318"/>
      </a:dk2>
      <a:lt2>
        <a:srgbClr val="EDECEB"/>
      </a:lt2>
      <a:accent1>
        <a:srgbClr val="F3C82E"/>
      </a:accent1>
      <a:accent2>
        <a:srgbClr val="A26176"/>
      </a:accent2>
      <a:accent3>
        <a:srgbClr val="74A94E"/>
      </a:accent3>
      <a:accent4>
        <a:srgbClr val="188E8D"/>
      </a:accent4>
      <a:accent5>
        <a:srgbClr val="EE913A"/>
      </a:accent5>
      <a:accent6>
        <a:srgbClr val="DF5D4A"/>
      </a:accent6>
      <a:hlink>
        <a:srgbClr val="188E8D"/>
      </a:hlink>
      <a:folHlink>
        <a:srgbClr val="A26176"/>
      </a:folHlink>
    </a:clrScheme>
    <a:fontScheme name="トリミング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トリミング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D7AA1D6E-F3E9-4763-A3BC-84DF2E02F60F}"/>
    </a:ext>
  </a:extLst>
</a:theme>
</file>

<file path=ppt/theme/theme4.xml><?xml version="1.0" encoding="utf-8"?>
<a:theme xmlns:a="http://schemas.openxmlformats.org/drawingml/2006/main" name="Office テーマ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テーマ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E700CCB-20BA-4760-AB9F-AC3B63ED32E0}">
  <ds:schemaRefs>
    <ds:schemaRef ds:uri="http://schemas.microsoft.com/office/2006/documentManagement/types"/>
    <ds:schemaRef ds:uri="http://purl.org/dc/elements/1.1/"/>
    <ds:schemaRef ds:uri="http://purl.org/dc/dcmitype/"/>
    <ds:schemaRef ds:uri="http://schemas.microsoft.com/office/2006/metadata/properties"/>
    <ds:schemaRef ds:uri="40262f94-9f35-4ac3-9a90-690165a166b7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a4f35948-e619-41b3-aa29-22878b09cfd2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FB14945D-DABB-422F-9B28-D299995C92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08942AA-0721-4324-BC2C-A3CB43F24E7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1642</TotalTime>
  <Words>1549</Words>
  <Application>Microsoft Office PowerPoint</Application>
  <PresentationFormat>画面に合わせる (4:3)</PresentationFormat>
  <Paragraphs>260</Paragraphs>
  <Slides>10</Slides>
  <Notes>10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10</vt:i4>
      </vt:variant>
    </vt:vector>
  </HeadingPairs>
  <TitlesOfParts>
    <vt:vector size="22" baseType="lpstr">
      <vt:lpstr>ＭＳ Ｐゴシック</vt:lpstr>
      <vt:lpstr>MS Mincho</vt:lpstr>
      <vt:lpstr>MS Mincho</vt:lpstr>
      <vt:lpstr>MS-Mincho</vt:lpstr>
      <vt:lpstr>じゆうちょうフォント</vt:lpstr>
      <vt:lpstr>Arial</vt:lpstr>
      <vt:lpstr>Century Gothic</vt:lpstr>
      <vt:lpstr>Franklin Gothic Book</vt:lpstr>
      <vt:lpstr>Wingdings 2</vt:lpstr>
      <vt:lpstr>トリミング</vt:lpstr>
      <vt:lpstr>クォータブル</vt:lpstr>
      <vt:lpstr>1_トリミング</vt:lpstr>
      <vt:lpstr>令和６年度 「あったかみなみ」 活動支援補助金 説明資料</vt:lpstr>
      <vt:lpstr>１「あったかみなみ」 　　活動支援補助金とは・・・</vt:lpstr>
      <vt:lpstr>２　補助金の 　　　交付対象団体とは・・・</vt:lpstr>
      <vt:lpstr>３　補助金の 　　交付対象事業は・・・</vt:lpstr>
      <vt:lpstr>　４　補助金の 　　　交付対象外について</vt:lpstr>
      <vt:lpstr>5　補助金の種類</vt:lpstr>
      <vt:lpstr>　６　全体の流れ(予定）</vt:lpstr>
      <vt:lpstr>　※補助交付時期 　　の例外について</vt:lpstr>
      <vt:lpstr>　※補助金対象経費について</vt:lpstr>
      <vt:lpstr>　※補助金対象外経費について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瀬谷区いきいき区民活動 支援補助金について</dc:title>
  <dc:creator>佐久間 諒子</dc:creator>
  <cp:lastModifiedBy>今井 庸博</cp:lastModifiedBy>
  <cp:revision>162</cp:revision>
  <cp:lastPrinted>2024-02-26T00:41:49Z</cp:lastPrinted>
  <dcterms:created xsi:type="dcterms:W3CDTF">2018-11-21T01:39:11Z</dcterms:created>
  <dcterms:modified xsi:type="dcterms:W3CDTF">2024-02-26T00:42:02Z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